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705" r:id="rId2"/>
    <p:sldId id="787" r:id="rId3"/>
    <p:sldId id="324" r:id="rId4"/>
    <p:sldId id="325" r:id="rId5"/>
    <p:sldId id="326" r:id="rId6"/>
    <p:sldId id="329" r:id="rId7"/>
    <p:sldId id="330" r:id="rId8"/>
    <p:sldId id="332" r:id="rId9"/>
    <p:sldId id="333" r:id="rId10"/>
    <p:sldId id="690" r:id="rId11"/>
    <p:sldId id="270" r:id="rId12"/>
    <p:sldId id="271" r:id="rId13"/>
    <p:sldId id="272" r:id="rId14"/>
    <p:sldId id="273" r:id="rId15"/>
    <p:sldId id="274" r:id="rId16"/>
    <p:sldId id="337" r:id="rId17"/>
    <p:sldId id="338" r:id="rId18"/>
    <p:sldId id="353" r:id="rId19"/>
    <p:sldId id="340" r:id="rId20"/>
    <p:sldId id="341" r:id="rId21"/>
    <p:sldId id="767" r:id="rId22"/>
    <p:sldId id="765" r:id="rId23"/>
    <p:sldId id="766" r:id="rId24"/>
    <p:sldId id="373" r:id="rId25"/>
    <p:sldId id="781" r:id="rId26"/>
    <p:sldId id="779" r:id="rId27"/>
    <p:sldId id="780" r:id="rId28"/>
    <p:sldId id="784" r:id="rId29"/>
    <p:sldId id="785" r:id="rId30"/>
    <p:sldId id="790" r:id="rId31"/>
    <p:sldId id="283" r:id="rId32"/>
    <p:sldId id="285" r:id="rId33"/>
    <p:sldId id="284" r:id="rId34"/>
    <p:sldId id="768" r:id="rId35"/>
    <p:sldId id="769" r:id="rId36"/>
    <p:sldId id="770" r:id="rId37"/>
    <p:sldId id="771" r:id="rId38"/>
    <p:sldId id="778" r:id="rId39"/>
    <p:sldId id="772" r:id="rId40"/>
    <p:sldId id="774" r:id="rId41"/>
    <p:sldId id="773" r:id="rId42"/>
    <p:sldId id="777" r:id="rId43"/>
    <p:sldId id="517" r:id="rId44"/>
    <p:sldId id="518" r:id="rId45"/>
    <p:sldId id="258" r:id="rId46"/>
    <p:sldId id="755" r:id="rId47"/>
    <p:sldId id="758" r:id="rId48"/>
    <p:sldId id="757" r:id="rId49"/>
    <p:sldId id="756" r:id="rId50"/>
    <p:sldId id="759" r:id="rId51"/>
    <p:sldId id="760" r:id="rId52"/>
    <p:sldId id="783" r:id="rId53"/>
    <p:sldId id="782" r:id="rId54"/>
    <p:sldId id="761" r:id="rId55"/>
    <p:sldId id="762" r:id="rId56"/>
    <p:sldId id="763" r:id="rId57"/>
    <p:sldId id="764" r:id="rId58"/>
    <p:sldId id="315" r:id="rId59"/>
    <p:sldId id="355" r:id="rId60"/>
    <p:sldId id="740" r:id="rId61"/>
    <p:sldId id="775" r:id="rId62"/>
    <p:sldId id="319" r:id="rId63"/>
    <p:sldId id="374" r:id="rId64"/>
    <p:sldId id="632" r:id="rId65"/>
    <p:sldId id="372" r:id="rId66"/>
    <p:sldId id="314" r:id="rId67"/>
    <p:sldId id="369" r:id="rId68"/>
    <p:sldId id="714" r:id="rId69"/>
    <p:sldId id="715" r:id="rId70"/>
    <p:sldId id="261" r:id="rId71"/>
    <p:sldId id="262" r:id="rId72"/>
    <p:sldId id="716" r:id="rId73"/>
    <p:sldId id="717" r:id="rId74"/>
    <p:sldId id="718" r:id="rId75"/>
    <p:sldId id="276" r:id="rId76"/>
    <p:sldId id="719" r:id="rId77"/>
    <p:sldId id="720" r:id="rId78"/>
    <p:sldId id="721" r:id="rId79"/>
    <p:sldId id="722" r:id="rId80"/>
    <p:sldId id="335" r:id="rId81"/>
    <p:sldId id="723" r:id="rId82"/>
    <p:sldId id="724" r:id="rId83"/>
    <p:sldId id="725" r:id="rId84"/>
    <p:sldId id="726" r:id="rId85"/>
    <p:sldId id="342" r:id="rId86"/>
    <p:sldId id="343" r:id="rId87"/>
    <p:sldId id="344" r:id="rId88"/>
    <p:sldId id="345" r:id="rId89"/>
    <p:sldId id="346" r:id="rId90"/>
    <p:sldId id="347" r:id="rId91"/>
    <p:sldId id="349" r:id="rId92"/>
    <p:sldId id="350" r:id="rId93"/>
    <p:sldId id="727" r:id="rId94"/>
    <p:sldId id="728" r:id="rId95"/>
    <p:sldId id="729" r:id="rId96"/>
    <p:sldId id="730" r:id="rId97"/>
    <p:sldId id="731" r:id="rId98"/>
    <p:sldId id="356" r:id="rId99"/>
    <p:sldId id="732" r:id="rId100"/>
    <p:sldId id="733" r:id="rId101"/>
    <p:sldId id="734" r:id="rId102"/>
    <p:sldId id="735" r:id="rId103"/>
    <p:sldId id="737" r:id="rId104"/>
    <p:sldId id="776" r:id="rId105"/>
    <p:sldId id="788" r:id="rId106"/>
    <p:sldId id="789" r:id="rId107"/>
    <p:sldId id="739" r:id="rId108"/>
    <p:sldId id="741" r:id="rId109"/>
  </p:sldIdLst>
  <p:sldSz cx="9144000" cy="6858000" type="screen4x3"/>
  <p:notesSz cx="6858000" cy="931386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13" d="100"/>
          <a:sy n="13" d="100"/>
        </p:scale>
        <p:origin x="27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15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6387" name="Rectangle 3"/>
          <p:cNvSpPr>
            <a:spLocks noGrp="1" noChangeArrowheads="1"/>
          </p:cNvSpPr>
          <p:nvPr>
            <p:ph type="dt" sz="quarter" idx="1"/>
          </p:nvPr>
        </p:nvSpPr>
        <p:spPr bwMode="auto">
          <a:xfrm>
            <a:off x="3886200" y="0"/>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6388" name="Rectangle 4"/>
          <p:cNvSpPr>
            <a:spLocks noGrp="1" noChangeArrowheads="1"/>
          </p:cNvSpPr>
          <p:nvPr>
            <p:ph type="ftr" sz="quarter" idx="2"/>
          </p:nvPr>
        </p:nvSpPr>
        <p:spPr bwMode="auto">
          <a:xfrm>
            <a:off x="0" y="8847853"/>
            <a:ext cx="2971800" cy="46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6389" name="Rectangle 5"/>
          <p:cNvSpPr>
            <a:spLocks noGrp="1" noChangeArrowheads="1"/>
          </p:cNvSpPr>
          <p:nvPr>
            <p:ph type="sldNum" sz="quarter" idx="3"/>
          </p:nvPr>
        </p:nvSpPr>
        <p:spPr bwMode="auto">
          <a:xfrm>
            <a:off x="3886200" y="8847853"/>
            <a:ext cx="2971800" cy="46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CF315B1-2C65-4AA6-9A1E-4575997501E0}" type="slidenum">
              <a:rPr lang="en-US"/>
              <a:pPr>
                <a:defRPr/>
              </a:pPr>
              <a:t>‹#›</a:t>
            </a:fld>
            <a:endParaRPr lang="en-US"/>
          </a:p>
        </p:txBody>
      </p:sp>
    </p:spTree>
    <p:extLst>
      <p:ext uri="{BB962C8B-B14F-4D97-AF65-F5344CB8AC3E}">
        <p14:creationId xmlns:p14="http://schemas.microsoft.com/office/powerpoint/2010/main" val="4069607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6867" name="Rectangle 3"/>
          <p:cNvSpPr>
            <a:spLocks noGrp="1" noChangeArrowheads="1"/>
          </p:cNvSpPr>
          <p:nvPr>
            <p:ph type="dt" idx="1"/>
          </p:nvPr>
        </p:nvSpPr>
        <p:spPr bwMode="auto">
          <a:xfrm>
            <a:off x="3884613" y="0"/>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48132"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424721"/>
            <a:ext cx="5486400" cy="419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46261"/>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6871" name="Rectangle 7"/>
          <p:cNvSpPr>
            <a:spLocks noGrp="1" noChangeArrowheads="1"/>
          </p:cNvSpPr>
          <p:nvPr>
            <p:ph type="sldNum" sz="quarter" idx="5"/>
          </p:nvPr>
        </p:nvSpPr>
        <p:spPr bwMode="auto">
          <a:xfrm>
            <a:off x="3884613" y="8846261"/>
            <a:ext cx="2971800" cy="46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3A9BF4A-CC82-4F54-9540-5F1508D9CC0E}" type="slidenum">
              <a:rPr lang="en-US"/>
              <a:pPr>
                <a:defRPr/>
              </a:pPr>
              <a:t>‹#›</a:t>
            </a:fld>
            <a:endParaRPr lang="en-US"/>
          </a:p>
        </p:txBody>
      </p:sp>
    </p:spTree>
    <p:extLst>
      <p:ext uri="{BB962C8B-B14F-4D97-AF65-F5344CB8AC3E}">
        <p14:creationId xmlns:p14="http://schemas.microsoft.com/office/powerpoint/2010/main" val="3129696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9500CCF0-88DC-4654-996F-A0F4204E79F5}" type="slidenum">
              <a:rPr lang="en-US"/>
              <a:pPr eaLnBrk="1" hangingPunct="1"/>
              <a:t>3</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dirty="0"/>
              <a:t>Example of dust particles are silica and grain dust.</a:t>
            </a:r>
          </a:p>
        </p:txBody>
      </p:sp>
    </p:spTree>
    <p:extLst>
      <p:ext uri="{BB962C8B-B14F-4D97-AF65-F5344CB8AC3E}">
        <p14:creationId xmlns:p14="http://schemas.microsoft.com/office/powerpoint/2010/main" val="424146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63DF5CAD-6E8E-4DA8-BBF5-74FE83499CDB}" type="slidenum">
              <a:rPr lang="en-US"/>
              <a:pPr eaLnBrk="1" hangingPunct="1"/>
              <a:t>17</a:t>
            </a:fld>
            <a:endParaRPr 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dirty="0"/>
              <a:t>Engineering controls minimize employee exposure by either reducing or removing the hazard at the source or isolating the worker from the hazards.</a:t>
            </a:r>
          </a:p>
          <a:p>
            <a:pPr eaLnBrk="1" hangingPunct="1"/>
            <a:r>
              <a:rPr lang="en-US" dirty="0"/>
              <a:t>Engineering controls include:</a:t>
            </a:r>
          </a:p>
          <a:p>
            <a:pPr eaLnBrk="1" hangingPunct="1"/>
            <a:r>
              <a:rPr lang="en-US" dirty="0"/>
              <a:t>Eliminating toxic chemicals and replacing harmful toxic materials with less hazardous ones, </a:t>
            </a:r>
          </a:p>
          <a:p>
            <a:pPr eaLnBrk="1" hangingPunct="1"/>
            <a:r>
              <a:rPr lang="en-US" dirty="0"/>
              <a:t>Enclosing work processes or confining work operations, </a:t>
            </a:r>
          </a:p>
          <a:p>
            <a:pPr eaLnBrk="1" hangingPunct="1"/>
            <a:r>
              <a:rPr lang="en-US" dirty="0"/>
              <a:t>Installing general and local ventilation systems. </a:t>
            </a:r>
          </a:p>
        </p:txBody>
      </p:sp>
    </p:spTree>
    <p:extLst>
      <p:ext uri="{BB962C8B-B14F-4D97-AF65-F5344CB8AC3E}">
        <p14:creationId xmlns:p14="http://schemas.microsoft.com/office/powerpoint/2010/main" val="272013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D2FEA475-9D81-4DA0-980D-1AAA6728BE25}" type="slidenum">
              <a:rPr lang="en-US"/>
              <a:pPr eaLnBrk="1" hangingPunct="1"/>
              <a:t>19</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dirty="0"/>
              <a:t>Administrative controls include controlling employees' exposure by scheduling production and workers' tasks, or both, in ways that minimize exposure levels. For example: scheduling operations with the highest exposure potential during periods when the fewest employees are present. </a:t>
            </a:r>
          </a:p>
        </p:txBody>
      </p:sp>
    </p:spTree>
    <p:extLst>
      <p:ext uri="{BB962C8B-B14F-4D97-AF65-F5344CB8AC3E}">
        <p14:creationId xmlns:p14="http://schemas.microsoft.com/office/powerpoint/2010/main" val="184769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87EDA292-481F-4D15-B849-C207B5BCD3D4}" type="slidenum">
              <a:rPr lang="en-US"/>
              <a:pPr eaLnBrk="1" hangingPunct="1"/>
              <a:t>20</a:t>
            </a:fld>
            <a:endParaRPr lang="en-US" dirty="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dirty="0"/>
              <a:t>When engineering controls and/or work practices are not feasible to, or while these controls are being installed or in emergencies, personal protective equipment must be used. Personal protective equipment is considered as the last resort to engineering, work practice and administrative controls.</a:t>
            </a:r>
          </a:p>
          <a:p>
            <a:pPr eaLnBrk="1" hangingPunct="1"/>
            <a:r>
              <a:rPr lang="en-US" dirty="0"/>
              <a:t>Personal protective equipment may include:</a:t>
            </a:r>
          </a:p>
          <a:p>
            <a:pPr eaLnBrk="1" hangingPunct="1"/>
            <a:r>
              <a:rPr lang="en-US" dirty="0"/>
              <a:t>Respirators</a:t>
            </a:r>
          </a:p>
          <a:p>
            <a:pPr eaLnBrk="1" hangingPunct="1"/>
            <a:r>
              <a:rPr lang="en-US" dirty="0"/>
              <a:t>Ear muffs</a:t>
            </a:r>
          </a:p>
          <a:p>
            <a:pPr eaLnBrk="1" hangingPunct="1"/>
            <a:r>
              <a:rPr lang="en-US" dirty="0"/>
              <a:t>Gloves</a:t>
            </a:r>
          </a:p>
          <a:p>
            <a:pPr eaLnBrk="1" hangingPunct="1"/>
            <a:r>
              <a:rPr lang="en-US" dirty="0"/>
              <a:t>Safety goggles.</a:t>
            </a:r>
          </a:p>
          <a:p>
            <a:pPr eaLnBrk="1" hangingPunct="1"/>
            <a:r>
              <a:rPr lang="en-US" dirty="0"/>
              <a:t>Helmets </a:t>
            </a:r>
          </a:p>
          <a:p>
            <a:pPr eaLnBrk="1" hangingPunct="1"/>
            <a:r>
              <a:rPr lang="en-US" dirty="0"/>
              <a:t>Safety shoes</a:t>
            </a:r>
          </a:p>
          <a:p>
            <a:pPr eaLnBrk="1" hangingPunct="1"/>
            <a:r>
              <a:rPr lang="en-US" dirty="0"/>
              <a:t>Protective clothing</a:t>
            </a:r>
          </a:p>
          <a:p>
            <a:pPr eaLnBrk="1" hangingPunct="1"/>
            <a:r>
              <a:rPr lang="en-US" dirty="0"/>
              <a:t>To be effective, personal protective equipment must be: individually selected; properly fitted and periodically refitted; properly worn; regularly maintained and replaced when needed.</a:t>
            </a:r>
          </a:p>
        </p:txBody>
      </p:sp>
    </p:spTree>
    <p:extLst>
      <p:ext uri="{BB962C8B-B14F-4D97-AF65-F5344CB8AC3E}">
        <p14:creationId xmlns:p14="http://schemas.microsoft.com/office/powerpoint/2010/main" val="124348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Sarnia Canada high pockets of asbestosis</a:t>
            </a:r>
          </a:p>
          <a:p>
            <a:endParaRPr lang="en-US" dirty="0"/>
          </a:p>
        </p:txBody>
      </p:sp>
      <p:sp>
        <p:nvSpPr>
          <p:cNvPr id="4" name="Slide Number Placeholder 3"/>
          <p:cNvSpPr>
            <a:spLocks noGrp="1"/>
          </p:cNvSpPr>
          <p:nvPr>
            <p:ph type="sldNum" sz="quarter" idx="10"/>
          </p:nvPr>
        </p:nvSpPr>
        <p:spPr/>
        <p:txBody>
          <a:bodyPr/>
          <a:lstStyle/>
          <a:p>
            <a:pPr>
              <a:defRPr/>
            </a:pPr>
            <a:fld id="{43A9BF4A-CC82-4F54-9540-5F1508D9CC0E}" type="slidenum">
              <a:rPr lang="en-US" smtClean="0"/>
              <a:pPr>
                <a:defRPr/>
              </a:pPr>
              <a:t>24</a:t>
            </a:fld>
            <a:endParaRPr lang="en-US"/>
          </a:p>
        </p:txBody>
      </p:sp>
    </p:spTree>
    <p:extLst>
      <p:ext uri="{BB962C8B-B14F-4D97-AF65-F5344CB8AC3E}">
        <p14:creationId xmlns:p14="http://schemas.microsoft.com/office/powerpoint/2010/main" val="2467185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46639301-74E1-47FE-B5A2-49C49B440A37}"/>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8716EF6E-3F85-4259-8D8D-4830CFE28F40}" type="slidenum">
              <a:rPr lang="en-US" altLang="en-US">
                <a:latin typeface="Arial" panose="020B0604020202020204" pitchFamily="34" charset="0"/>
              </a:rPr>
              <a:pPr/>
              <a:t>31</a:t>
            </a:fld>
            <a:endParaRPr lang="en-US" altLang="en-US">
              <a:latin typeface="Arial" panose="020B0604020202020204" pitchFamily="34" charset="0"/>
            </a:endParaRPr>
          </a:p>
        </p:txBody>
      </p:sp>
      <p:sp>
        <p:nvSpPr>
          <p:cNvPr id="103427" name="Rectangle 2">
            <a:extLst>
              <a:ext uri="{FF2B5EF4-FFF2-40B4-BE49-F238E27FC236}">
                <a16:creationId xmlns:a16="http://schemas.microsoft.com/office/drawing/2014/main" id="{25F5E59D-7386-4B56-8B75-A27C604B6ABA}"/>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82EFAEAF-2BAC-48E3-AE18-BA773A83EC6C}"/>
              </a:ext>
            </a:extLst>
          </p:cNvPr>
          <p:cNvSpPr>
            <a:spLocks noGrp="1" noChangeArrowheads="1"/>
          </p:cNvSpPr>
          <p:nvPr>
            <p:ph type="body" idx="1"/>
          </p:nvPr>
        </p:nvSpPr>
        <p:spPr>
          <a:noFill/>
        </p:spPr>
        <p:txBody>
          <a:bodyPr/>
          <a:lstStyle/>
          <a:p>
            <a:pPr eaLnBrk="1" hangingPunct="1">
              <a:buFontTx/>
              <a:buChar char="•"/>
            </a:pPr>
            <a:r>
              <a:rPr lang="en-US" altLang="en-US">
                <a:latin typeface="Arial" panose="020B0604020202020204" pitchFamily="34" charset="0"/>
              </a:rPr>
              <a:t>Air comes into our nasal passages, where it is cleaned and warmed</a:t>
            </a:r>
          </a:p>
          <a:p>
            <a:pPr eaLnBrk="1" hangingPunct="1">
              <a:buFontTx/>
              <a:buChar char="•"/>
            </a:pPr>
            <a:r>
              <a:rPr lang="en-US" altLang="en-US">
                <a:latin typeface="Arial" panose="020B0604020202020204" pitchFamily="34" charset="0"/>
              </a:rPr>
              <a:t>It travels down our trachea, where it is further cleaned</a:t>
            </a:r>
          </a:p>
          <a:p>
            <a:pPr eaLnBrk="1" hangingPunct="1">
              <a:buFontTx/>
              <a:buChar char="•"/>
            </a:pPr>
            <a:r>
              <a:rPr lang="en-US" altLang="en-US">
                <a:latin typeface="Arial" panose="020B0604020202020204" pitchFamily="34" charset="0"/>
              </a:rPr>
              <a:t>The trachea splits off into two bronchus, which lead into each lung</a:t>
            </a:r>
          </a:p>
          <a:p>
            <a:pPr eaLnBrk="1" hangingPunct="1">
              <a:buFontTx/>
              <a:buChar char="•"/>
            </a:pPr>
            <a:r>
              <a:rPr lang="en-US" altLang="en-US">
                <a:latin typeface="Arial" panose="020B0604020202020204" pitchFamily="34" charset="0"/>
              </a:rPr>
              <a:t>The bronchus then branch out into the bronchioles and then finally into the alveoli</a:t>
            </a:r>
          </a:p>
          <a:p>
            <a:pPr eaLnBrk="1" hangingPunct="1">
              <a:buFontTx/>
              <a:buChar char="•"/>
            </a:pPr>
            <a:r>
              <a:rPr lang="en-US" altLang="en-US">
                <a:latin typeface="Arial" panose="020B0604020202020204" pitchFamily="34" charset="0"/>
              </a:rPr>
              <a:t>Gas exchange actually takes place in the alveoli.  Oxygen is deposited into the blood streaming through the lungs and carbon dioxide is removed from the blood.  The oxygen is carried out to other parts of the bodies, and the carbon dioxide gets expelled as we exhale.  </a:t>
            </a:r>
          </a:p>
          <a:p>
            <a:pPr eaLnBrk="1" hangingPunct="1">
              <a:buFontTx/>
              <a:buChar char="•"/>
            </a:pPr>
            <a:r>
              <a:rPr lang="en-US" altLang="en-US">
                <a:latin typeface="Arial" panose="020B0604020202020204" pitchFamily="34" charset="0"/>
              </a:rPr>
              <a:t>The main purpose of all of this branching is to increase the surface area along which this gas exchange can occur.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D2C15BC-0D45-4729-8D69-380A41E59FED}"/>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BE578DAA-64A8-4771-BE07-E9AB17B7DEC5}"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104451" name="Rectangle 2">
            <a:extLst>
              <a:ext uri="{FF2B5EF4-FFF2-40B4-BE49-F238E27FC236}">
                <a16:creationId xmlns:a16="http://schemas.microsoft.com/office/drawing/2014/main" id="{581F1B80-667A-4C62-9F80-0D379151EF22}"/>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57382F7F-F398-493F-963B-3106372015FA}"/>
              </a:ext>
            </a:extLst>
          </p:cNvPr>
          <p:cNvSpPr>
            <a:spLocks noGrp="1" noChangeArrowheads="1"/>
          </p:cNvSpPr>
          <p:nvPr>
            <p:ph type="body" idx="1"/>
          </p:nvPr>
        </p:nvSpPr>
        <p:spPr>
          <a:noFill/>
        </p:spPr>
        <p:txBody>
          <a:bodyPr/>
          <a:lstStyle/>
          <a:p>
            <a:pPr eaLnBrk="1" hangingPunct="1">
              <a:buFontTx/>
              <a:buChar char="•"/>
            </a:pPr>
            <a:r>
              <a:rPr lang="en-US" altLang="en-US">
                <a:latin typeface="Arial" panose="020B0604020202020204" pitchFamily="34" charset="0"/>
              </a:rPr>
              <a:t>Lungs have 2 defense mechanisms against foreign particles</a:t>
            </a:r>
          </a:p>
          <a:p>
            <a:pPr eaLnBrk="1" hangingPunct="1">
              <a:buFontTx/>
              <a:buChar char="•"/>
            </a:pPr>
            <a:r>
              <a:rPr lang="en-US" altLang="en-US">
                <a:latin typeface="Arial" panose="020B0604020202020204" pitchFamily="34" charset="0"/>
              </a:rPr>
              <a:t>Cilia vibrate continuously and in unison.</a:t>
            </a:r>
          </a:p>
          <a:p>
            <a:pPr eaLnBrk="1" hangingPunct="1">
              <a:buFontTx/>
              <a:buChar char="•"/>
            </a:pPr>
            <a:r>
              <a:rPr lang="en-US" altLang="en-US">
                <a:latin typeface="Arial" panose="020B0604020202020204" pitchFamily="34" charset="0"/>
              </a:rPr>
              <a:t>Move small particles, which become entrained in the mucous, up the trachea where they can be swallowed or expelled through coughing</a:t>
            </a:r>
          </a:p>
          <a:p>
            <a:pPr eaLnBrk="1" hangingPunct="1">
              <a:buFontTx/>
              <a:buChar char="•"/>
            </a:pPr>
            <a:r>
              <a:rPr lang="en-US" altLang="en-US">
                <a:latin typeface="Arial" panose="020B0604020202020204" pitchFamily="34" charset="0"/>
              </a:rPr>
              <a:t>Located in the nose, nasal passages, trachea and bronchi</a:t>
            </a:r>
          </a:p>
          <a:p>
            <a:pPr eaLnBrk="1" hangingPunct="1">
              <a:buFontTx/>
              <a:buChar char="•"/>
            </a:pPr>
            <a:r>
              <a:rPr lang="en-US" altLang="en-US">
                <a:latin typeface="Arial" panose="020B0604020202020204" pitchFamily="34" charset="0"/>
              </a:rPr>
              <a:t>Smoking temporarily paralyzes the cilia</a:t>
            </a:r>
          </a:p>
          <a:p>
            <a:pPr eaLnBrk="1" hangingPunct="1">
              <a:buFontTx/>
              <a:buChar char="•"/>
            </a:pPr>
            <a:r>
              <a:rPr lang="en-US" altLang="en-US">
                <a:latin typeface="Arial" panose="020B0604020202020204" pitchFamily="34" charset="0"/>
              </a:rPr>
              <a:t>Permanent after repeated exposures to smoking.  Defense mechanism is replaced by an increase in coughing which is not as efficient.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CB67742C-3F00-4D5B-BE61-590D98065FE0}"/>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4A58A053-AF9B-4A70-BAB8-13259ECD4461}"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105475" name="Rectangle 2">
            <a:extLst>
              <a:ext uri="{FF2B5EF4-FFF2-40B4-BE49-F238E27FC236}">
                <a16:creationId xmlns:a16="http://schemas.microsoft.com/office/drawing/2014/main" id="{F2FBB327-BB72-4D26-948C-6685E9C7E450}"/>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5FB7C93-1AF9-44C9-B747-2262FAC00368}"/>
              </a:ext>
            </a:extLst>
          </p:cNvPr>
          <p:cNvSpPr>
            <a:spLocks noGrp="1" noChangeArrowheads="1"/>
          </p:cNvSpPr>
          <p:nvPr>
            <p:ph type="body" idx="1"/>
          </p:nvPr>
        </p:nvSpPr>
        <p:spPr>
          <a:noFill/>
        </p:spPr>
        <p:txBody>
          <a:bodyPr/>
          <a:lstStyle/>
          <a:p>
            <a:pPr eaLnBrk="1" hangingPunct="1">
              <a:buFontTx/>
              <a:buChar char="•"/>
            </a:pPr>
            <a:r>
              <a:rPr lang="en-US" altLang="en-US">
                <a:latin typeface="Arial" panose="020B0604020202020204" pitchFamily="34" charset="0"/>
              </a:rPr>
              <a:t>2</a:t>
            </a:r>
            <a:r>
              <a:rPr lang="en-US" altLang="en-US" baseline="30000">
                <a:latin typeface="Arial" panose="020B0604020202020204" pitchFamily="34" charset="0"/>
              </a:rPr>
              <a:t>nd</a:t>
            </a:r>
            <a:r>
              <a:rPr lang="en-US" altLang="en-US">
                <a:latin typeface="Arial" panose="020B0604020202020204" pitchFamily="34" charset="0"/>
              </a:rPr>
              <a:t> mechanism are white blood cells known as macrophages</a:t>
            </a:r>
          </a:p>
          <a:p>
            <a:pPr eaLnBrk="1" hangingPunct="1">
              <a:buFontTx/>
              <a:buChar char="•"/>
            </a:pPr>
            <a:r>
              <a:rPr lang="en-US" altLang="en-US">
                <a:latin typeface="Arial" panose="020B0604020202020204" pitchFamily="34" charset="0"/>
              </a:rPr>
              <a:t>Surround particles and bring them to surface of trachea where they can be carried out by the cilia</a:t>
            </a:r>
          </a:p>
          <a:p>
            <a:pPr eaLnBrk="1" hangingPunct="1">
              <a:buFontTx/>
              <a:buChar char="•"/>
            </a:pPr>
            <a:r>
              <a:rPr lang="en-US" altLang="en-US">
                <a:latin typeface="Arial" panose="020B0604020202020204" pitchFamily="34" charset="0"/>
              </a:rPr>
              <a:t>Usually very efficient in cleaning out lower portion of lung</a:t>
            </a:r>
          </a:p>
          <a:p>
            <a:pPr eaLnBrk="1" hangingPunct="1">
              <a:buFontTx/>
              <a:buChar char="•"/>
            </a:pPr>
            <a:r>
              <a:rPr lang="en-US" altLang="en-US">
                <a:latin typeface="Arial" panose="020B0604020202020204" pitchFamily="34" charset="0"/>
              </a:rPr>
              <a:t>Asbestos fibers are sharp and can rupture the macrophages.  The fibers then become embedded in the lung tissue causing irritation and leading to scarring.</a:t>
            </a:r>
          </a:p>
          <a:p>
            <a:pPr eaLnBrk="1" hangingPunct="1">
              <a:buFontTx/>
              <a:buChar char="•"/>
            </a:pPr>
            <a:r>
              <a:rPr lang="en-US" altLang="en-US">
                <a:latin typeface="Arial" panose="020B0604020202020204" pitchFamily="34" charset="0"/>
              </a:rPr>
              <a:t>Walls of the alveoli lose their elasticity and useful function in respiration.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9BF4A-CC82-4F54-9540-5F1508D9CC0E}" type="slidenum">
              <a:rPr lang="en-US" smtClean="0"/>
              <a:pPr>
                <a:defRPr/>
              </a:pPr>
              <a:t>36</a:t>
            </a:fld>
            <a:endParaRPr lang="en-US"/>
          </a:p>
        </p:txBody>
      </p:sp>
    </p:spTree>
    <p:extLst>
      <p:ext uri="{BB962C8B-B14F-4D97-AF65-F5344CB8AC3E}">
        <p14:creationId xmlns:p14="http://schemas.microsoft.com/office/powerpoint/2010/main" val="83549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9BF4A-CC82-4F54-9540-5F1508D9CC0E}" type="slidenum">
              <a:rPr lang="en-US" smtClean="0"/>
              <a:pPr>
                <a:defRPr/>
              </a:pPr>
              <a:t>37</a:t>
            </a:fld>
            <a:endParaRPr lang="en-US"/>
          </a:p>
        </p:txBody>
      </p:sp>
    </p:spTree>
    <p:extLst>
      <p:ext uri="{BB962C8B-B14F-4D97-AF65-F5344CB8AC3E}">
        <p14:creationId xmlns:p14="http://schemas.microsoft.com/office/powerpoint/2010/main" val="308348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9BF4A-CC82-4F54-9540-5F1508D9CC0E}" type="slidenum">
              <a:rPr lang="en-US" smtClean="0"/>
              <a:pPr>
                <a:defRPr/>
              </a:pPr>
              <a:t>39</a:t>
            </a:fld>
            <a:endParaRPr lang="en-US"/>
          </a:p>
        </p:txBody>
      </p:sp>
    </p:spTree>
    <p:extLst>
      <p:ext uri="{BB962C8B-B14F-4D97-AF65-F5344CB8AC3E}">
        <p14:creationId xmlns:p14="http://schemas.microsoft.com/office/powerpoint/2010/main" val="1017884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B2EBB1AA-31E0-4BCB-9FC2-5640EF31ED35}" type="slidenum">
              <a:rPr lang="en-US"/>
              <a:pPr eaLnBrk="1" hangingPunct="1"/>
              <a:t>4</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r>
              <a:rPr lang="en-US" dirty="0"/>
              <a:t>Example of fumes include lead fume and welding and brazing of metal which produce metal fumes.</a:t>
            </a:r>
          </a:p>
        </p:txBody>
      </p:sp>
    </p:spTree>
    <p:extLst>
      <p:ext uri="{BB962C8B-B14F-4D97-AF65-F5344CB8AC3E}">
        <p14:creationId xmlns:p14="http://schemas.microsoft.com/office/powerpoint/2010/main" val="108652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Sarnia Canada high pockets of asbestosis</a:t>
            </a:r>
          </a:p>
          <a:p>
            <a:endParaRPr lang="en-US" dirty="0"/>
          </a:p>
        </p:txBody>
      </p:sp>
      <p:sp>
        <p:nvSpPr>
          <p:cNvPr id="4" name="Slide Number Placeholder 3"/>
          <p:cNvSpPr>
            <a:spLocks noGrp="1"/>
          </p:cNvSpPr>
          <p:nvPr>
            <p:ph type="sldNum" sz="quarter" idx="10"/>
          </p:nvPr>
        </p:nvSpPr>
        <p:spPr/>
        <p:txBody>
          <a:bodyPr/>
          <a:lstStyle/>
          <a:p>
            <a:pPr>
              <a:defRPr/>
            </a:pPr>
            <a:fld id="{43A9BF4A-CC82-4F54-9540-5F1508D9CC0E}" type="slidenum">
              <a:rPr lang="en-US" smtClean="0"/>
              <a:pPr>
                <a:defRPr/>
              </a:pPr>
              <a:t>40</a:t>
            </a:fld>
            <a:endParaRPr lang="en-US"/>
          </a:p>
        </p:txBody>
      </p:sp>
    </p:spTree>
    <p:extLst>
      <p:ext uri="{BB962C8B-B14F-4D97-AF65-F5344CB8AC3E}">
        <p14:creationId xmlns:p14="http://schemas.microsoft.com/office/powerpoint/2010/main" val="288199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9BF4A-CC82-4F54-9540-5F1508D9CC0E}" type="slidenum">
              <a:rPr lang="en-US" smtClean="0"/>
              <a:pPr>
                <a:defRPr/>
              </a:pPr>
              <a:t>41</a:t>
            </a:fld>
            <a:endParaRPr lang="en-US"/>
          </a:p>
        </p:txBody>
      </p:sp>
    </p:spTree>
    <p:extLst>
      <p:ext uri="{BB962C8B-B14F-4D97-AF65-F5344CB8AC3E}">
        <p14:creationId xmlns:p14="http://schemas.microsoft.com/office/powerpoint/2010/main" val="2630945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86A34CD2-E7DE-49C0-B851-99951EC8FDD5}" type="slidenum">
              <a:rPr lang="en-US" sz="1200" smtClean="0"/>
              <a:pPr>
                <a:defRPr/>
              </a:pPr>
              <a:t>43</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Almost 4.3 million Americans worked in shipyards during the war. Fourteen of every 1,000 of these shipyard employees died of asbestos–related cancer and an unknown number died of asbestosis, according to the Richmond Times–Dispatch (May 12, 2001). </a:t>
            </a:r>
          </a:p>
          <a:p>
            <a:endParaRPr lang="en-US" altLang="en-US">
              <a:latin typeface="Times New Roman" charset="0"/>
            </a:endParaRPr>
          </a:p>
        </p:txBody>
      </p:sp>
    </p:spTree>
    <p:extLst>
      <p:ext uri="{BB962C8B-B14F-4D97-AF65-F5344CB8AC3E}">
        <p14:creationId xmlns:p14="http://schemas.microsoft.com/office/powerpoint/2010/main" val="2525414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1AD2DFEB-B5A2-4EAB-B750-F3A707E72AA8}" type="slidenum">
              <a:rPr lang="en-US" sz="1200" smtClean="0"/>
              <a:pPr>
                <a:defRPr/>
              </a:pPr>
              <a:t>44</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charset="0"/>
              </a:rPr>
              <a:t>Regulatory oversight on chemicals focused on cancer causing materials like asbestos. </a:t>
            </a:r>
          </a:p>
          <a:p>
            <a:r>
              <a:rPr lang="en-US" altLang="en-US">
                <a:latin typeface="Times New Roman" charset="0"/>
              </a:rPr>
              <a:t>The ACGIH (American Conference of Governmental Industrial Hygienists) developed a list of 148 maximum allowable concentrations (</a:t>
            </a:r>
            <a:r>
              <a:rPr lang="en-US" altLang="en-US" b="1" i="1">
                <a:latin typeface="Times New Roman" charset="0"/>
              </a:rPr>
              <a:t>MACs</a:t>
            </a:r>
            <a:r>
              <a:rPr lang="en-US" altLang="en-US">
                <a:latin typeface="Times New Roman" charset="0"/>
              </a:rPr>
              <a:t>) in </a:t>
            </a:r>
            <a:r>
              <a:rPr lang="en-US" altLang="en-US" b="1" i="1">
                <a:latin typeface="Times New Roman" charset="0"/>
              </a:rPr>
              <a:t>1946. </a:t>
            </a:r>
          </a:p>
          <a:p>
            <a:r>
              <a:rPr lang="en-US" altLang="en-US" b="1" i="1">
                <a:latin typeface="Times New Roman" charset="0"/>
              </a:rPr>
              <a:t>The Bureau of Mines started enforcing health standards in 1954. </a:t>
            </a:r>
          </a:p>
          <a:p>
            <a:endParaRPr lang="en-US" altLang="en-US" b="1" i="1">
              <a:latin typeface="Times New Roman" charset="0"/>
            </a:endParaRPr>
          </a:p>
          <a:p>
            <a:endParaRPr lang="en-US" altLang="en-US" b="1" i="1">
              <a:latin typeface="Times New Roman" charset="0"/>
            </a:endParaRPr>
          </a:p>
          <a:p>
            <a:r>
              <a:rPr lang="en-US" altLang="en-US">
                <a:latin typeface="Times New Roman" charset="0"/>
              </a:rPr>
              <a:t> </a:t>
            </a:r>
          </a:p>
        </p:txBody>
      </p:sp>
    </p:spTree>
    <p:extLst>
      <p:ext uri="{BB962C8B-B14F-4D97-AF65-F5344CB8AC3E}">
        <p14:creationId xmlns:p14="http://schemas.microsoft.com/office/powerpoint/2010/main" val="1462350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Dr sugar Baker Boston asbestos</a:t>
            </a:r>
            <a:endParaRPr lang="en-US" dirty="0"/>
          </a:p>
        </p:txBody>
      </p:sp>
      <p:sp>
        <p:nvSpPr>
          <p:cNvPr id="4" name="Slide Number Placeholder 3"/>
          <p:cNvSpPr>
            <a:spLocks noGrp="1"/>
          </p:cNvSpPr>
          <p:nvPr>
            <p:ph type="sldNum" sz="quarter" idx="10"/>
          </p:nvPr>
        </p:nvSpPr>
        <p:spPr/>
        <p:txBody>
          <a:bodyPr/>
          <a:lstStyle/>
          <a:p>
            <a:pPr>
              <a:defRPr/>
            </a:pPr>
            <a:fld id="{43A9BF4A-CC82-4F54-9540-5F1508D9CC0E}" type="slidenum">
              <a:rPr lang="en-US" smtClean="0"/>
              <a:pPr>
                <a:defRPr/>
              </a:pPr>
              <a:t>62</a:t>
            </a:fld>
            <a:endParaRPr lang="en-US"/>
          </a:p>
        </p:txBody>
      </p:sp>
    </p:spTree>
    <p:extLst>
      <p:ext uri="{BB962C8B-B14F-4D97-AF65-F5344CB8AC3E}">
        <p14:creationId xmlns:p14="http://schemas.microsoft.com/office/powerpoint/2010/main" val="4049534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Mike 29. Out of breath. Surgery. Four years no disease. Dad no signs of asbestosis.</a:t>
            </a:r>
          </a:p>
          <a:p>
            <a:endParaRPr lang="en-US" dirty="0"/>
          </a:p>
        </p:txBody>
      </p:sp>
      <p:sp>
        <p:nvSpPr>
          <p:cNvPr id="4" name="Slide Number Placeholder 3"/>
          <p:cNvSpPr>
            <a:spLocks noGrp="1"/>
          </p:cNvSpPr>
          <p:nvPr>
            <p:ph type="sldNum" sz="quarter" idx="10"/>
          </p:nvPr>
        </p:nvSpPr>
        <p:spPr/>
        <p:txBody>
          <a:bodyPr/>
          <a:lstStyle/>
          <a:p>
            <a:pPr>
              <a:defRPr/>
            </a:pPr>
            <a:fld id="{43A9BF4A-CC82-4F54-9540-5F1508D9CC0E}" type="slidenum">
              <a:rPr lang="en-US" smtClean="0"/>
              <a:pPr>
                <a:defRPr/>
              </a:pPr>
              <a:t>65</a:t>
            </a:fld>
            <a:endParaRPr lang="en-US"/>
          </a:p>
        </p:txBody>
      </p:sp>
    </p:spTree>
    <p:extLst>
      <p:ext uri="{BB962C8B-B14F-4D97-AF65-F5344CB8AC3E}">
        <p14:creationId xmlns:p14="http://schemas.microsoft.com/office/powerpoint/2010/main" val="115203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http://www.asbestos.com/mesothelioma/death-rate.php</a:t>
            </a:r>
            <a:endParaRPr lang="en-US" dirty="0"/>
          </a:p>
        </p:txBody>
      </p:sp>
      <p:sp>
        <p:nvSpPr>
          <p:cNvPr id="4" name="Slide Number Placeholder 3"/>
          <p:cNvSpPr>
            <a:spLocks noGrp="1"/>
          </p:cNvSpPr>
          <p:nvPr>
            <p:ph type="sldNum" sz="quarter" idx="10"/>
          </p:nvPr>
        </p:nvSpPr>
        <p:spPr/>
        <p:txBody>
          <a:bodyPr/>
          <a:lstStyle/>
          <a:p>
            <a:pPr>
              <a:defRPr/>
            </a:pPr>
            <a:fld id="{43A9BF4A-CC82-4F54-9540-5F1508D9CC0E}" type="slidenum">
              <a:rPr lang="en-US" smtClean="0"/>
              <a:pPr>
                <a:defRPr/>
              </a:pPr>
              <a:t>66</a:t>
            </a:fld>
            <a:endParaRPr lang="en-US"/>
          </a:p>
        </p:txBody>
      </p:sp>
    </p:spTree>
    <p:extLst>
      <p:ext uri="{BB962C8B-B14F-4D97-AF65-F5344CB8AC3E}">
        <p14:creationId xmlns:p14="http://schemas.microsoft.com/office/powerpoint/2010/main" val="112273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6DE9DE7-C49B-4BB7-AF79-726158DC111B}"/>
              </a:ext>
            </a:extLst>
          </p:cNvPr>
          <p:cNvSpPr>
            <a:spLocks noGrp="1" noChangeArrowheads="1"/>
          </p:cNvSpPr>
          <p:nvPr>
            <p:ph type="sldNum" sz="quarter" idx="5"/>
          </p:nvPr>
        </p:nvSpPr>
        <p:spPr>
          <a:noFill/>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9A6262F9-2516-4B32-A8A6-5080F4EA1B3A}" type="slidenum">
              <a:rPr lang="en-US" altLang="en-US">
                <a:latin typeface="Arial" panose="020B0604020202020204" pitchFamily="34" charset="0"/>
              </a:rPr>
              <a:pPr/>
              <a:t>78</a:t>
            </a:fld>
            <a:endParaRPr lang="en-US" altLang="en-US">
              <a:latin typeface="Arial" panose="020B0604020202020204" pitchFamily="34" charset="0"/>
            </a:endParaRPr>
          </a:p>
        </p:txBody>
      </p:sp>
      <p:sp>
        <p:nvSpPr>
          <p:cNvPr id="110595" name="Rectangle 2">
            <a:extLst>
              <a:ext uri="{FF2B5EF4-FFF2-40B4-BE49-F238E27FC236}">
                <a16:creationId xmlns:a16="http://schemas.microsoft.com/office/drawing/2014/main" id="{7CC76BDB-AEBC-4FA2-BE91-B48BEF5F0DDB}"/>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2439423C-0B9F-43C8-AB5F-B8C3E332FFA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D11981CF-B1CD-48C6-987D-25CB856FB226}" type="slidenum">
              <a:rPr lang="en-US"/>
              <a:pPr eaLnBrk="1" hangingPunct="1"/>
              <a:t>5</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dirty="0"/>
              <a:t>Fibers are commonly found in construction, mining, friction products and insulation materials.</a:t>
            </a:r>
          </a:p>
        </p:txBody>
      </p:sp>
    </p:spTree>
    <p:extLst>
      <p:ext uri="{BB962C8B-B14F-4D97-AF65-F5344CB8AC3E}">
        <p14:creationId xmlns:p14="http://schemas.microsoft.com/office/powerpoint/2010/main" val="237457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AAD3DB86-5C99-4C8C-A215-0233342F252B}" type="slidenum">
              <a:rPr lang="en-US"/>
              <a:pPr eaLnBrk="1" hangingPunct="1"/>
              <a:t>6</a:t>
            </a:fld>
            <a:endParaRPr lang="en-US"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sz="1000" dirty="0"/>
              <a:t>In order to cause a harmful effect, chemical hazards in whatever form (dust, fume, gas, etc.) must come in contact with your body cells. These chemicals must enter your body either through inhalation (breathing), ingestion (eating or drinking), and absorption (through contact with the skin).  </a:t>
            </a:r>
          </a:p>
          <a:p>
            <a:pPr eaLnBrk="1" hangingPunct="1"/>
            <a:r>
              <a:rPr lang="en-US" sz="1000" dirty="0"/>
              <a:t>Inhalation is the primary route of entry for hazardous chemicals in the work environment. Nearly all materials that are airborne can be inhaled.</a:t>
            </a:r>
          </a:p>
          <a:p>
            <a:pPr eaLnBrk="1" hangingPunct="1"/>
            <a:r>
              <a:rPr lang="en-US" sz="1000" dirty="0"/>
              <a:t>The respiratory system is the major route of exposure for airborne chemicals and dusts. Once air contaminants are inhaled into your respiratory system, they may harm the tissues of the respiratory tract or lungs; cause serious scarring; and/or be dissolved in the blood and transported throughout the body. </a:t>
            </a:r>
          </a:p>
          <a:p>
            <a:pPr eaLnBrk="1" hangingPunct="1"/>
            <a:r>
              <a:rPr lang="en-US" sz="1000" dirty="0"/>
              <a:t>The most serious damage is caused by contaminants that penetrate deep into the lower regions of the lung. The upper regions of the respiratory system have strong defenses against inhaled contaminants.</a:t>
            </a:r>
          </a:p>
          <a:p>
            <a:pPr eaLnBrk="1" hangingPunct="1"/>
            <a:r>
              <a:rPr lang="en-US" sz="1000" dirty="0"/>
              <a:t>Absorption through the skin is another route of entry. The skin is the largest organ of your body and a common exposure site for liquid and airborne chemicals. Absorption through the skin can occur quite rapidly if the skin is cut or abraded. Intact skin is an effective barrier to many hazardous materials. </a:t>
            </a:r>
          </a:p>
          <a:p>
            <a:pPr eaLnBrk="1" hangingPunct="1"/>
            <a:r>
              <a:rPr lang="en-US" sz="1000" dirty="0"/>
              <a:t>Ingestion - toxic materials can be swallowed and enter the body through the gastrointestinal tract. In the workplace, people can unknowingly eat or drink harmful chemicals. For example, lead is frequently taken into the body by ingestion. You can ingest toxic materials when you eat, drink, or smoke in a contaminated work areas. </a:t>
            </a:r>
          </a:p>
          <a:p>
            <a:pPr eaLnBrk="1" hangingPunct="1"/>
            <a:r>
              <a:rPr lang="en-US" sz="1000" dirty="0"/>
              <a:t>Injection occurs when a sharp object  punctures the skin, allowing a chemical or infectious agent to enter your body. For example, injection can occur when a contaminated object such as a hypodermic needle punctures the skin. Injection is an infrequent route of exposure for chemicals in the industrial setting. </a:t>
            </a:r>
          </a:p>
        </p:txBody>
      </p:sp>
    </p:spTree>
    <p:extLst>
      <p:ext uri="{BB962C8B-B14F-4D97-AF65-F5344CB8AC3E}">
        <p14:creationId xmlns:p14="http://schemas.microsoft.com/office/powerpoint/2010/main" val="48149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75420DF0-6409-4705-80C1-B5C661EE99C9}" type="slidenum">
              <a:rPr lang="en-US"/>
              <a:pPr eaLnBrk="1" hangingPunct="1"/>
              <a:t>7</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dirty="0"/>
              <a:t>Once air contaminants are inhaled into your respiratory system, they may harm the tissues of the respiratory tract or lungs; cause serious scarring; and/or be dissolved in the blood and transported throughout the body.</a:t>
            </a:r>
          </a:p>
          <a:p>
            <a:pPr eaLnBrk="1" hangingPunct="1"/>
            <a:r>
              <a:rPr lang="en-US" dirty="0"/>
              <a:t>The most serious damage is caused by contaminants that penetrate deep into the lower regions of the lungs.</a:t>
            </a:r>
          </a:p>
        </p:txBody>
      </p:sp>
    </p:spTree>
    <p:extLst>
      <p:ext uri="{BB962C8B-B14F-4D97-AF65-F5344CB8AC3E}">
        <p14:creationId xmlns:p14="http://schemas.microsoft.com/office/powerpoint/2010/main" val="299168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2580B762-C243-4A9E-A289-8F9F1BC60CD3}" type="slidenum">
              <a:rPr lang="en-US"/>
              <a:pPr eaLnBrk="1" hangingPunct="1"/>
              <a:t>8</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dirty="0"/>
              <a:t>The toxic action of a substance can be divided into acute (short-term) effects and chronic (long-term) effects.  In addition to acute and chronic effects, we can distinguish acute and chronic exposures.</a:t>
            </a:r>
          </a:p>
          <a:p>
            <a:pPr eaLnBrk="1" hangingPunct="1"/>
            <a:r>
              <a:rPr lang="en-US" dirty="0"/>
              <a:t>Acute exposures typically are sudden, of short duration, and are characterized by rapid absorption of the harmful material.  For example, inhaling high levels of carbon monoxide or getting acid in your eye produces illness very rapidly.  The health effect of a chemical exposure is considered “acute” when it appears within a short time following exposure, such as within minutes or hours, and the health effect is relatively short-lived.</a:t>
            </a:r>
          </a:p>
          <a:p>
            <a:pPr eaLnBrk="1" hangingPunct="1"/>
            <a:endParaRPr lang="en-US" dirty="0"/>
          </a:p>
        </p:txBody>
      </p:sp>
    </p:spTree>
    <p:extLst>
      <p:ext uri="{BB962C8B-B14F-4D97-AF65-F5344CB8AC3E}">
        <p14:creationId xmlns:p14="http://schemas.microsoft.com/office/powerpoint/2010/main" val="324411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328B878F-6682-4AEC-929D-F23D24E5A3A1}" type="slidenum">
              <a:rPr lang="en-US"/>
              <a:pPr eaLnBrk="1" hangingPunct="1"/>
              <a:t>9</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dirty="0"/>
              <a:t>Chronic exposure may cause a substance to be continuously present in the tissues. </a:t>
            </a:r>
          </a:p>
          <a:p>
            <a:pPr eaLnBrk="1" hangingPunct="1"/>
            <a:r>
              <a:rPr lang="en-US" dirty="0"/>
              <a:t>Chronic effects usually develop slowly.  For example, if you breathe small amounts of asbestos fibers, you won’t even notice them.  There are no acute effects.  But if you inhale asbestos month after month, year after year, you greatly increase your changes of getting asbestos disease, such as lung cancer. This is a chronic effect.</a:t>
            </a:r>
          </a:p>
          <a:p>
            <a:pPr eaLnBrk="1" hangingPunct="1"/>
            <a:endParaRPr lang="en-US" dirty="0"/>
          </a:p>
        </p:txBody>
      </p:sp>
    </p:spTree>
    <p:extLst>
      <p:ext uri="{BB962C8B-B14F-4D97-AF65-F5344CB8AC3E}">
        <p14:creationId xmlns:p14="http://schemas.microsoft.com/office/powerpoint/2010/main" val="29774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E5E449E-4F80-4B51-A41C-D93E39AA2470}" type="slidenum">
              <a:rPr lang="en-US" altLang="en-US" sz="1200"/>
              <a:pPr eaLnBrk="1" hangingPunct="1"/>
              <a:t>15</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US" altLang="en-US"/>
              <a:t>Time-Weighted-Average is NIOSH 8 hour exposure limit. </a:t>
            </a:r>
          </a:p>
          <a:p>
            <a:pPr eaLnBrk="1" hangingPunct="1"/>
            <a:r>
              <a:rPr lang="en-US" altLang="en-US"/>
              <a:t>STEL is the short term exposure limit.</a:t>
            </a:r>
          </a:p>
        </p:txBody>
      </p:sp>
    </p:spTree>
    <p:extLst>
      <p:ext uri="{BB962C8B-B14F-4D97-AF65-F5344CB8AC3E}">
        <p14:creationId xmlns:p14="http://schemas.microsoft.com/office/powerpoint/2010/main" val="3647652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313E2CD1-5CFA-4B4D-9D32-A78426EF8608}" type="slidenum">
              <a:rPr lang="en-US"/>
              <a:pPr eaLnBrk="1" hangingPunct="1"/>
              <a:t>16</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dirty="0"/>
              <a:t>To control health hazards, the standard principles are: recognition, evaluation, and control. Once a potential hazard has been recognized, then its possible impact can be evaluated and effective control measures for the protection of employees can be developed and established.</a:t>
            </a:r>
          </a:p>
          <a:p>
            <a:pPr eaLnBrk="1" hangingPunct="1"/>
            <a:r>
              <a:rPr lang="en-US" dirty="0"/>
              <a:t>Engineering, work practice, and administrative controls are the primary means of reducing employee exposure to health hazards. </a:t>
            </a:r>
          </a:p>
          <a:p>
            <a:pPr eaLnBrk="1" hangingPunct="1"/>
            <a:r>
              <a:rPr lang="en-US" dirty="0"/>
              <a:t>When engineering controls and/or work practices are not feasible to, or while these controls are being installed or in emergencies, personal protective equipment must be used. Personal protective equipment is considered as the last resort to engineering, work practice and administrative controls.</a:t>
            </a:r>
          </a:p>
        </p:txBody>
      </p:sp>
    </p:spTree>
    <p:extLst>
      <p:ext uri="{BB962C8B-B14F-4D97-AF65-F5344CB8AC3E}">
        <p14:creationId xmlns:p14="http://schemas.microsoft.com/office/powerpoint/2010/main" val="278726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30CC30-2F94-427E-80B7-94CA620AA23C}" type="slidenum">
              <a:rPr lang="en-US"/>
              <a:pPr>
                <a:defRPr/>
              </a:pPr>
              <a:t>‹#›</a:t>
            </a:fld>
            <a:endParaRPr lang="en-US"/>
          </a:p>
        </p:txBody>
      </p:sp>
    </p:spTree>
    <p:extLst>
      <p:ext uri="{BB962C8B-B14F-4D97-AF65-F5344CB8AC3E}">
        <p14:creationId xmlns:p14="http://schemas.microsoft.com/office/powerpoint/2010/main" val="413978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250AD-95EC-4055-BAD3-BEE442240F69}" type="slidenum">
              <a:rPr lang="en-US"/>
              <a:pPr>
                <a:defRPr/>
              </a:pPr>
              <a:t>‹#›</a:t>
            </a:fld>
            <a:endParaRPr lang="en-US"/>
          </a:p>
        </p:txBody>
      </p:sp>
    </p:spTree>
    <p:extLst>
      <p:ext uri="{BB962C8B-B14F-4D97-AF65-F5344CB8AC3E}">
        <p14:creationId xmlns:p14="http://schemas.microsoft.com/office/powerpoint/2010/main" val="392578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CB2D71-8437-4ED9-9866-21FF60BF60F6}" type="slidenum">
              <a:rPr lang="en-US"/>
              <a:pPr>
                <a:defRPr/>
              </a:pPr>
              <a:t>‹#›</a:t>
            </a:fld>
            <a:endParaRPr lang="en-US"/>
          </a:p>
        </p:txBody>
      </p:sp>
    </p:spTree>
    <p:extLst>
      <p:ext uri="{BB962C8B-B14F-4D97-AF65-F5344CB8AC3E}">
        <p14:creationId xmlns:p14="http://schemas.microsoft.com/office/powerpoint/2010/main" val="295073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BD2E47-568E-4C0D-A2E7-E35D0D210C9A}" type="slidenum">
              <a:rPr lang="en-US"/>
              <a:pPr>
                <a:defRPr/>
              </a:pPr>
              <a:t>‹#›</a:t>
            </a:fld>
            <a:endParaRPr lang="en-US"/>
          </a:p>
        </p:txBody>
      </p:sp>
    </p:spTree>
    <p:extLst>
      <p:ext uri="{BB962C8B-B14F-4D97-AF65-F5344CB8AC3E}">
        <p14:creationId xmlns:p14="http://schemas.microsoft.com/office/powerpoint/2010/main" val="308296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4E9979E-28BA-4BCE-A8B0-F5B6CD886B9E}" type="slidenum">
              <a:rPr lang="en-US"/>
              <a:pPr>
                <a:defRPr/>
              </a:pPr>
              <a:t>‹#›</a:t>
            </a:fld>
            <a:endParaRPr lang="en-US"/>
          </a:p>
        </p:txBody>
      </p:sp>
    </p:spTree>
    <p:extLst>
      <p:ext uri="{BB962C8B-B14F-4D97-AF65-F5344CB8AC3E}">
        <p14:creationId xmlns:p14="http://schemas.microsoft.com/office/powerpoint/2010/main" val="285617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1CFCA6-B0A6-45F2-BFD9-A158F120A398}" type="slidenum">
              <a:rPr lang="en-US"/>
              <a:pPr>
                <a:defRPr/>
              </a:pPr>
              <a:t>‹#›</a:t>
            </a:fld>
            <a:endParaRPr lang="en-US"/>
          </a:p>
        </p:txBody>
      </p:sp>
    </p:spTree>
    <p:extLst>
      <p:ext uri="{BB962C8B-B14F-4D97-AF65-F5344CB8AC3E}">
        <p14:creationId xmlns:p14="http://schemas.microsoft.com/office/powerpoint/2010/main" val="659884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FA2AE7-01E9-469F-995F-1F24D8206673}" type="slidenum">
              <a:rPr lang="en-US"/>
              <a:pPr>
                <a:defRPr/>
              </a:pPr>
              <a:t>‹#›</a:t>
            </a:fld>
            <a:endParaRPr lang="en-US"/>
          </a:p>
        </p:txBody>
      </p:sp>
    </p:spTree>
    <p:extLst>
      <p:ext uri="{BB962C8B-B14F-4D97-AF65-F5344CB8AC3E}">
        <p14:creationId xmlns:p14="http://schemas.microsoft.com/office/powerpoint/2010/main" val="34610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3438" y="17526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3438" y="3962400"/>
            <a:ext cx="39243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6F295AF-F374-4E79-A225-A275B1C0A260}"/>
              </a:ext>
            </a:extLst>
          </p:cNvPr>
          <p:cNvSpPr>
            <a:spLocks noGrp="1"/>
          </p:cNvSpPr>
          <p:nvPr>
            <p:ph type="dt" sz="half" idx="10"/>
          </p:nvPr>
        </p:nvSpPr>
        <p:spPr>
          <a:xfrm>
            <a:off x="609600" y="6245225"/>
            <a:ext cx="1981200" cy="476250"/>
          </a:xfrm>
        </p:spPr>
        <p:txBody>
          <a:bodyPr/>
          <a:lstStyle>
            <a:lvl1pPr>
              <a:defRPr smtClean="0"/>
            </a:lvl1pPr>
          </a:lstStyle>
          <a:p>
            <a:pPr>
              <a:defRPr/>
            </a:pPr>
            <a:endParaRPr lang="en-US"/>
          </a:p>
        </p:txBody>
      </p:sp>
      <p:sp>
        <p:nvSpPr>
          <p:cNvPr id="7" name="Footer Placeholder 6">
            <a:extLst>
              <a:ext uri="{FF2B5EF4-FFF2-40B4-BE49-F238E27FC236}">
                <a16:creationId xmlns:a16="http://schemas.microsoft.com/office/drawing/2014/main" id="{1A18C2A9-59D2-49FB-AE20-02760E20534B}"/>
              </a:ext>
            </a:extLst>
          </p:cNvPr>
          <p:cNvSpPr>
            <a:spLocks noGrp="1"/>
          </p:cNvSpPr>
          <p:nvPr>
            <p:ph type="ftr" sz="quarter" idx="11"/>
          </p:nvPr>
        </p:nvSpPr>
        <p:spPr/>
        <p:txBody>
          <a:bodyPr/>
          <a:lstStyle>
            <a:lvl1pPr>
              <a:defRPr smtClean="0"/>
            </a:lvl1pPr>
          </a:lstStyle>
          <a:p>
            <a:pPr>
              <a:defRPr/>
            </a:pPr>
            <a:endParaRPr lang="en-US"/>
          </a:p>
        </p:txBody>
      </p:sp>
      <p:sp>
        <p:nvSpPr>
          <p:cNvPr id="8" name="Slide Number Placeholder 7">
            <a:extLst>
              <a:ext uri="{FF2B5EF4-FFF2-40B4-BE49-F238E27FC236}">
                <a16:creationId xmlns:a16="http://schemas.microsoft.com/office/drawing/2014/main" id="{1ADD3BDC-E231-4063-8141-BF385F3D3F27}"/>
              </a:ext>
            </a:extLst>
          </p:cNvPr>
          <p:cNvSpPr>
            <a:spLocks noGrp="1"/>
          </p:cNvSpPr>
          <p:nvPr>
            <p:ph type="sldNum" sz="quarter" idx="12"/>
          </p:nvPr>
        </p:nvSpPr>
        <p:spPr>
          <a:xfrm>
            <a:off x="6553200" y="6245225"/>
            <a:ext cx="1981200" cy="476250"/>
          </a:xfrm>
        </p:spPr>
        <p:txBody>
          <a:bodyPr/>
          <a:lstStyle>
            <a:lvl1pPr>
              <a:defRPr/>
            </a:lvl1pPr>
          </a:lstStyle>
          <a:p>
            <a:fld id="{23049305-5547-4511-AF53-B7B0ACCF3055}" type="slidenum">
              <a:rPr lang="en-US" altLang="en-US"/>
              <a:pPr/>
              <a:t>‹#›</a:t>
            </a:fld>
            <a:endParaRPr lang="en-US" altLang="en-US"/>
          </a:p>
        </p:txBody>
      </p:sp>
    </p:spTree>
    <p:extLst>
      <p:ext uri="{BB962C8B-B14F-4D97-AF65-F5344CB8AC3E}">
        <p14:creationId xmlns:p14="http://schemas.microsoft.com/office/powerpoint/2010/main" val="332004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a:t>Click icon to add clip art</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4BA91DC5-F792-4696-90EF-34308A7F0F77}"/>
              </a:ext>
            </a:extLst>
          </p:cNvPr>
          <p:cNvSpPr>
            <a:spLocks noGrp="1" noChangeArrowheads="1"/>
          </p:cNvSpPr>
          <p:nvPr>
            <p:ph type="sldNum" sz="quarter" idx="10"/>
          </p:nvPr>
        </p:nvSpPr>
        <p:spPr>
          <a:extLst>
            <a:ext uri="{FAA26D3D-D897-4be2-8F04-BA451C77F1D7}">
              <ma14:placeholderFlag xmlns:ma14="http://schemas.microsoft.com/office/mac/drawingml/2011/main" xmlns="" val="1"/>
            </a:ext>
          </a:extLst>
        </p:spPr>
        <p:txBody>
          <a:bodyPr/>
          <a:lstStyle>
            <a:lvl1pPr>
              <a:defRPr/>
            </a:lvl1pPr>
          </a:lstStyle>
          <a:p>
            <a:fld id="{76770FE4-6349-4E0D-9B18-F7AD1CE4A9CF}" type="slidenum">
              <a:rPr lang="en-US" altLang="en-US"/>
              <a:pPr/>
              <a:t>‹#›</a:t>
            </a:fld>
            <a:endParaRPr lang="en-US" altLang="en-US"/>
          </a:p>
        </p:txBody>
      </p:sp>
    </p:spTree>
    <p:extLst>
      <p:ext uri="{BB962C8B-B14F-4D97-AF65-F5344CB8AC3E}">
        <p14:creationId xmlns:p14="http://schemas.microsoft.com/office/powerpoint/2010/main" val="1299350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0" y="1885950"/>
            <a:ext cx="40132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22800" y="1885950"/>
            <a:ext cx="4013200" cy="417195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FE3807-F355-4209-8FF3-9F1555DD3339}" type="slidenum">
              <a:rPr lang="en-US"/>
              <a:pPr>
                <a:defRPr/>
              </a:pPr>
              <a:t>‹#›</a:t>
            </a:fld>
            <a:endParaRPr lang="en-US"/>
          </a:p>
        </p:txBody>
      </p:sp>
    </p:spTree>
    <p:extLst>
      <p:ext uri="{BB962C8B-B14F-4D97-AF65-F5344CB8AC3E}">
        <p14:creationId xmlns:p14="http://schemas.microsoft.com/office/powerpoint/2010/main" val="51332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9D94E-653D-49E3-8BC3-3544CF53086E}" type="slidenum">
              <a:rPr lang="en-US"/>
              <a:pPr>
                <a:defRPr/>
              </a:pPr>
              <a:t>‹#›</a:t>
            </a:fld>
            <a:endParaRPr lang="en-US"/>
          </a:p>
        </p:txBody>
      </p:sp>
    </p:spTree>
    <p:extLst>
      <p:ext uri="{BB962C8B-B14F-4D97-AF65-F5344CB8AC3E}">
        <p14:creationId xmlns:p14="http://schemas.microsoft.com/office/powerpoint/2010/main" val="64609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9D0CA5-4EE3-4241-8260-BE0462702437}" type="slidenum">
              <a:rPr lang="en-US"/>
              <a:pPr>
                <a:defRPr/>
              </a:pPr>
              <a:t>‹#›</a:t>
            </a:fld>
            <a:endParaRPr lang="en-US"/>
          </a:p>
        </p:txBody>
      </p:sp>
    </p:spTree>
    <p:extLst>
      <p:ext uri="{BB962C8B-B14F-4D97-AF65-F5344CB8AC3E}">
        <p14:creationId xmlns:p14="http://schemas.microsoft.com/office/powerpoint/2010/main" val="151862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BB600-C961-40ED-B6FB-04594252DE02}" type="slidenum">
              <a:rPr lang="en-US"/>
              <a:pPr>
                <a:defRPr/>
              </a:pPr>
              <a:t>‹#›</a:t>
            </a:fld>
            <a:endParaRPr lang="en-US"/>
          </a:p>
        </p:txBody>
      </p:sp>
    </p:spTree>
    <p:extLst>
      <p:ext uri="{BB962C8B-B14F-4D97-AF65-F5344CB8AC3E}">
        <p14:creationId xmlns:p14="http://schemas.microsoft.com/office/powerpoint/2010/main" val="108526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9B481-28D5-48A6-8595-A6194D8D9F89}" type="slidenum">
              <a:rPr lang="en-US"/>
              <a:pPr>
                <a:defRPr/>
              </a:pPr>
              <a:t>‹#›</a:t>
            </a:fld>
            <a:endParaRPr lang="en-US"/>
          </a:p>
        </p:txBody>
      </p:sp>
    </p:spTree>
    <p:extLst>
      <p:ext uri="{BB962C8B-B14F-4D97-AF65-F5344CB8AC3E}">
        <p14:creationId xmlns:p14="http://schemas.microsoft.com/office/powerpoint/2010/main" val="329521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2142D1-380E-4434-863D-56E88F641E6B}" type="slidenum">
              <a:rPr lang="en-US"/>
              <a:pPr>
                <a:defRPr/>
              </a:pPr>
              <a:t>‹#›</a:t>
            </a:fld>
            <a:endParaRPr lang="en-US"/>
          </a:p>
        </p:txBody>
      </p:sp>
    </p:spTree>
    <p:extLst>
      <p:ext uri="{BB962C8B-B14F-4D97-AF65-F5344CB8AC3E}">
        <p14:creationId xmlns:p14="http://schemas.microsoft.com/office/powerpoint/2010/main" val="396374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B785AF-987C-4C32-9105-082B05C9A5EC}" type="slidenum">
              <a:rPr lang="en-US"/>
              <a:pPr>
                <a:defRPr/>
              </a:pPr>
              <a:t>‹#›</a:t>
            </a:fld>
            <a:endParaRPr lang="en-US"/>
          </a:p>
        </p:txBody>
      </p:sp>
    </p:spTree>
    <p:extLst>
      <p:ext uri="{BB962C8B-B14F-4D97-AF65-F5344CB8AC3E}">
        <p14:creationId xmlns:p14="http://schemas.microsoft.com/office/powerpoint/2010/main" val="65239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FC0CCE-1E4B-4B64-8591-AB838A5EC5CF}" type="slidenum">
              <a:rPr lang="en-US"/>
              <a:pPr>
                <a:defRPr/>
              </a:pPr>
              <a:t>‹#›</a:t>
            </a:fld>
            <a:endParaRPr lang="en-US"/>
          </a:p>
        </p:txBody>
      </p:sp>
    </p:spTree>
    <p:extLst>
      <p:ext uri="{BB962C8B-B14F-4D97-AF65-F5344CB8AC3E}">
        <p14:creationId xmlns:p14="http://schemas.microsoft.com/office/powerpoint/2010/main" val="2907847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176D7-AAAA-4D64-A2C2-2EADE07F7CDD}" type="slidenum">
              <a:rPr lang="en-US"/>
              <a:pPr>
                <a:defRPr/>
              </a:pPr>
              <a:t>‹#›</a:t>
            </a:fld>
            <a:endParaRPr lang="en-US"/>
          </a:p>
        </p:txBody>
      </p:sp>
    </p:spTree>
    <p:extLst>
      <p:ext uri="{BB962C8B-B14F-4D97-AF65-F5344CB8AC3E}">
        <p14:creationId xmlns:p14="http://schemas.microsoft.com/office/powerpoint/2010/main" val="310711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2564568-2B00-481D-9224-C7A3334CA7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about:blank" TargetMode="External"/><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6.xml"/><Relationship Id="rId4" Type="http://schemas.openxmlformats.org/officeDocument/2006/relationships/image" Target="../media/image9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building, room&#10;&#10;Description automatically generated">
            <a:extLst>
              <a:ext uri="{FF2B5EF4-FFF2-40B4-BE49-F238E27FC236}">
                <a16:creationId xmlns:a16="http://schemas.microsoft.com/office/drawing/2014/main" id="{02D0D1EA-2357-4D8F-B434-0FDD93FCC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08" y="4184722"/>
            <a:ext cx="2136902" cy="1958828"/>
          </a:xfrm>
          <a:prstGeom prst="rect">
            <a:avLst/>
          </a:prstGeom>
        </p:spPr>
      </p:pic>
      <p:pic>
        <p:nvPicPr>
          <p:cNvPr id="10" name="Picture 9">
            <a:extLst>
              <a:ext uri="{FF2B5EF4-FFF2-40B4-BE49-F238E27FC236}">
                <a16:creationId xmlns:a16="http://schemas.microsoft.com/office/drawing/2014/main" id="{110C1B5A-6827-4312-855E-5FC88AE9C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266" y="4213756"/>
            <a:ext cx="2016198" cy="1721555"/>
          </a:xfrm>
          <a:prstGeom prst="rect">
            <a:avLst/>
          </a:prstGeom>
        </p:spPr>
      </p:pic>
      <p:pic>
        <p:nvPicPr>
          <p:cNvPr id="12" name="Picture 11">
            <a:extLst>
              <a:ext uri="{FF2B5EF4-FFF2-40B4-BE49-F238E27FC236}">
                <a16:creationId xmlns:a16="http://schemas.microsoft.com/office/drawing/2014/main" id="{B97E4AAA-2EF1-4AFE-B0BA-B0B017F0E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772" y="4276587"/>
            <a:ext cx="2332003" cy="1795598"/>
          </a:xfrm>
          <a:prstGeom prst="rect">
            <a:avLst/>
          </a:prstGeom>
        </p:spPr>
      </p:pic>
      <p:sp>
        <p:nvSpPr>
          <p:cNvPr id="2" name="Title 1"/>
          <p:cNvSpPr>
            <a:spLocks noGrp="1"/>
          </p:cNvSpPr>
          <p:nvPr>
            <p:ph type="title"/>
          </p:nvPr>
        </p:nvSpPr>
        <p:spPr>
          <a:xfrm>
            <a:off x="137673" y="0"/>
            <a:ext cx="4501563" cy="1253659"/>
          </a:xfrm>
        </p:spPr>
        <p:txBody>
          <a:bodyPr/>
          <a:lstStyle/>
          <a:p>
            <a:r>
              <a:rPr lang="en-US" dirty="0">
                <a:latin typeface="Calibri" panose="020F0502020204030204" pitchFamily="34" charset="0"/>
                <a:cs typeface="Calibri" panose="020F0502020204030204" pitchFamily="34" charset="0"/>
              </a:rPr>
              <a:t>Background</a:t>
            </a:r>
          </a:p>
        </p:txBody>
      </p:sp>
      <p:sp>
        <p:nvSpPr>
          <p:cNvPr id="3" name="Content Placeholder 2"/>
          <p:cNvSpPr>
            <a:spLocks noGrp="1"/>
          </p:cNvSpPr>
          <p:nvPr>
            <p:ph sz="half" idx="1"/>
          </p:nvPr>
        </p:nvSpPr>
        <p:spPr>
          <a:xfrm>
            <a:off x="355216" y="981915"/>
            <a:ext cx="5862367" cy="3253909"/>
          </a:xfrm>
        </p:spPr>
        <p:txBody>
          <a:bodyPr/>
          <a:lstStyle/>
          <a:p>
            <a:r>
              <a:rPr lang="en-US" sz="1765" dirty="0">
                <a:latin typeface="Calibri" panose="020F0502020204030204" pitchFamily="34" charset="0"/>
                <a:cs typeface="Calibri" panose="020F0502020204030204" pitchFamily="34" charset="0"/>
              </a:rPr>
              <a:t>Classes: OSHA 10/30 Hour, Incident Investigation, Confined Space, Excavation Safety, Cranes Signaling, Rigging Safety, Fall Protection, Scaffold Competent Person, Silica Competent Person, CHST Prep, Lockout, Machine Guarding, OSHA Recordkeeping, and Safety Management</a:t>
            </a:r>
          </a:p>
          <a:p>
            <a:r>
              <a:rPr lang="en-US" sz="1765" dirty="0">
                <a:latin typeface="Calibri" panose="020F0502020204030204" pitchFamily="34" charset="0"/>
                <a:cs typeface="Calibri" panose="020F0502020204030204" pitchFamily="34" charset="0"/>
              </a:rPr>
              <a:t>Services: Mock OSHA Inspections, Site Safety Audits, Expert Witness, </a:t>
            </a:r>
          </a:p>
          <a:p>
            <a:r>
              <a:rPr lang="en-US" sz="1765" dirty="0">
                <a:latin typeface="Calibri" panose="020F0502020204030204" pitchFamily="34" charset="0"/>
                <a:cs typeface="Calibri" panose="020F0502020204030204" pitchFamily="34" charset="0"/>
              </a:rPr>
              <a:t>Since 1987, he has trained over 50,000 people including OSHA compliance officers and Fortune 500 Clients in numerous areas of Safety and Health. </a:t>
            </a:r>
          </a:p>
          <a:p>
            <a:endParaRPr lang="en-US" sz="1941" dirty="0"/>
          </a:p>
          <a:p>
            <a:endParaRPr lang="en-US" dirty="0"/>
          </a:p>
          <a:p>
            <a:endParaRPr lang="en-US" dirty="0"/>
          </a:p>
        </p:txBody>
      </p:sp>
      <p:sp>
        <p:nvSpPr>
          <p:cNvPr id="4" name="Slide Number Placeholder 3"/>
          <p:cNvSpPr>
            <a:spLocks noGrp="1"/>
          </p:cNvSpPr>
          <p:nvPr>
            <p:ph type="sldNum" sz="quarter" idx="12"/>
          </p:nvPr>
        </p:nvSpPr>
        <p:spPr/>
        <p:txBody>
          <a:bodyPr/>
          <a:lstStyle/>
          <a:p>
            <a:fld id="{B8EA5C1B-0E0C-4ABB-9543-B9E340BD0CF5}" type="slidenum">
              <a:rPr lang="en-US" altLang="en-US" smtClean="0"/>
              <a:pPr/>
              <a:t>1</a:t>
            </a:fld>
            <a:endParaRPr lang="en-US" altLang="en-US"/>
          </a:p>
        </p:txBody>
      </p:sp>
      <p:sp>
        <p:nvSpPr>
          <p:cNvPr id="6" name="TextBox 5"/>
          <p:cNvSpPr txBox="1"/>
          <p:nvPr/>
        </p:nvSpPr>
        <p:spPr>
          <a:xfrm>
            <a:off x="4975412" y="178742"/>
            <a:ext cx="3921098" cy="635559"/>
          </a:xfrm>
          <a:prstGeom prst="rect">
            <a:avLst/>
          </a:prstGeom>
          <a:noFill/>
        </p:spPr>
        <p:txBody>
          <a:bodyPr wrap="square" rtlCol="0">
            <a:spAutoFit/>
          </a:bodyPr>
          <a:lstStyle/>
          <a:p>
            <a:r>
              <a:rPr lang="en-US" sz="1765" dirty="0">
                <a:latin typeface="Calibri" panose="020F0502020204030204" pitchFamily="34" charset="0"/>
                <a:cs typeface="Calibri" panose="020F0502020204030204" pitchFamily="34" charset="0"/>
              </a:rPr>
              <a:t>40 years working with top companies to achieve world class safety in their sector.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723" y="818931"/>
            <a:ext cx="1992726" cy="3539711"/>
          </a:xfrm>
          <a:prstGeom prst="rect">
            <a:avLst/>
          </a:prstGeom>
        </p:spPr>
      </p:pic>
      <p:pic>
        <p:nvPicPr>
          <p:cNvPr id="7" name="Picture 6">
            <a:extLst>
              <a:ext uri="{FF2B5EF4-FFF2-40B4-BE49-F238E27FC236}">
                <a16:creationId xmlns:a16="http://schemas.microsoft.com/office/drawing/2014/main" id="{D5B3226A-1B2B-46BC-ADC2-EA9DD43B5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67" y="4305762"/>
            <a:ext cx="1830955" cy="1611406"/>
          </a:xfrm>
          <a:prstGeom prst="rect">
            <a:avLst/>
          </a:prstGeom>
        </p:spPr>
      </p:pic>
      <p:sp>
        <p:nvSpPr>
          <p:cNvPr id="5" name="TextBox 4">
            <a:extLst>
              <a:ext uri="{FF2B5EF4-FFF2-40B4-BE49-F238E27FC236}">
                <a16:creationId xmlns:a16="http://schemas.microsoft.com/office/drawing/2014/main" id="{0446D983-056A-4B2C-BD8A-DE20989FC7B9}"/>
              </a:ext>
            </a:extLst>
          </p:cNvPr>
          <p:cNvSpPr txBox="1"/>
          <p:nvPr/>
        </p:nvSpPr>
        <p:spPr>
          <a:xfrm>
            <a:off x="609600" y="6488206"/>
            <a:ext cx="6477000" cy="369332"/>
          </a:xfrm>
          <a:prstGeom prst="rect">
            <a:avLst/>
          </a:prstGeom>
          <a:noFill/>
        </p:spPr>
        <p:txBody>
          <a:bodyPr wrap="square" rtlCol="0">
            <a:spAutoFit/>
          </a:bodyPr>
          <a:lstStyle/>
          <a:p>
            <a:r>
              <a:rPr lang="en-US" sz="1800" dirty="0"/>
              <a:t>815-354-6853 johnanewquist@gmail.com</a:t>
            </a:r>
          </a:p>
        </p:txBody>
      </p:sp>
    </p:spTree>
    <p:extLst>
      <p:ext uri="{BB962C8B-B14F-4D97-AF65-F5344CB8AC3E}">
        <p14:creationId xmlns:p14="http://schemas.microsoft.com/office/powerpoint/2010/main" val="675800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279C-C44C-4B2D-8E17-F0FF6B00B836}"/>
              </a:ext>
            </a:extLst>
          </p:cNvPr>
          <p:cNvSpPr>
            <a:spLocks noGrp="1"/>
          </p:cNvSpPr>
          <p:nvPr>
            <p:ph type="title"/>
          </p:nvPr>
        </p:nvSpPr>
        <p:spPr>
          <a:xfrm>
            <a:off x="685800" y="0"/>
            <a:ext cx="7772400" cy="1143000"/>
          </a:xfrm>
        </p:spPr>
        <p:txBody>
          <a:bodyPr/>
          <a:lstStyle/>
          <a:p>
            <a:r>
              <a:rPr lang="en-US" dirty="0"/>
              <a:t>Nov 2018</a:t>
            </a:r>
          </a:p>
        </p:txBody>
      </p:sp>
      <p:pic>
        <p:nvPicPr>
          <p:cNvPr id="4" name="Content Placeholder 3">
            <a:extLst>
              <a:ext uri="{FF2B5EF4-FFF2-40B4-BE49-F238E27FC236}">
                <a16:creationId xmlns:a16="http://schemas.microsoft.com/office/drawing/2014/main" id="{0052E95C-DD56-483B-B804-90AB00F976F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400" y="1219200"/>
            <a:ext cx="8978402" cy="5552710"/>
          </a:xfrm>
          <a:prstGeom prst="rect">
            <a:avLst/>
          </a:prstGeom>
        </p:spPr>
      </p:pic>
    </p:spTree>
    <p:extLst>
      <p:ext uri="{BB962C8B-B14F-4D97-AF65-F5344CB8AC3E}">
        <p14:creationId xmlns:p14="http://schemas.microsoft.com/office/powerpoint/2010/main" val="1460992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D804DF9-E56A-44EE-8F8E-F453497BD86D}"/>
              </a:ext>
            </a:extLst>
          </p:cNvPr>
          <p:cNvSpPr>
            <a:spLocks noGrp="1" noChangeArrowheads="1"/>
          </p:cNvSpPr>
          <p:nvPr>
            <p:ph type="title"/>
          </p:nvPr>
        </p:nvSpPr>
        <p:spPr/>
        <p:txBody>
          <a:bodyPr/>
          <a:lstStyle/>
          <a:p>
            <a:pPr eaLnBrk="1" hangingPunct="1">
              <a:defRPr/>
            </a:pPr>
            <a:r>
              <a:rPr lang="en-US"/>
              <a:t>Violations – Willful Egregious</a:t>
            </a:r>
          </a:p>
        </p:txBody>
      </p:sp>
      <p:sp>
        <p:nvSpPr>
          <p:cNvPr id="67587" name="Rectangle 3">
            <a:extLst>
              <a:ext uri="{FF2B5EF4-FFF2-40B4-BE49-F238E27FC236}">
                <a16:creationId xmlns:a16="http://schemas.microsoft.com/office/drawing/2014/main" id="{67347B84-7495-4443-9B78-D8533265EA33}"/>
              </a:ext>
            </a:extLst>
          </p:cNvPr>
          <p:cNvSpPr>
            <a:spLocks noGrp="1" noChangeArrowheads="1"/>
          </p:cNvSpPr>
          <p:nvPr>
            <p:ph idx="1"/>
          </p:nvPr>
        </p:nvSpPr>
        <p:spPr/>
        <p:txBody>
          <a:bodyPr/>
          <a:lstStyle/>
          <a:p>
            <a:pPr eaLnBrk="1" hangingPunct="1">
              <a:defRPr/>
            </a:pPr>
            <a:r>
              <a:rPr lang="en-US" sz="2600" dirty="0"/>
              <a:t>1926.1101(h)(1) &amp; (h)(3)(</a:t>
            </a:r>
            <a:r>
              <a:rPr lang="en-US" sz="2600" dirty="0" err="1"/>
              <a:t>i</a:t>
            </a:r>
            <a:r>
              <a:rPr lang="en-US" sz="2600" dirty="0"/>
              <a:t>)[A]	</a:t>
            </a:r>
          </a:p>
          <a:p>
            <a:pPr lvl="1" eaLnBrk="1" hangingPunct="1">
              <a:defRPr/>
            </a:pPr>
            <a:r>
              <a:rPr lang="en-US" sz="2200" dirty="0"/>
              <a:t>Respiratory Protection		$315,000*</a:t>
            </a:r>
          </a:p>
          <a:p>
            <a:pPr eaLnBrk="1" hangingPunct="1">
              <a:defRPr/>
            </a:pPr>
            <a:r>
              <a:rPr lang="en-US" sz="2600" dirty="0"/>
              <a:t>1926.1101(</a:t>
            </a:r>
            <a:r>
              <a:rPr lang="en-US" sz="2600" dirty="0" err="1"/>
              <a:t>i</a:t>
            </a:r>
            <a:r>
              <a:rPr lang="en-US" sz="2600" dirty="0"/>
              <a:t>)(1) 	</a:t>
            </a:r>
          </a:p>
          <a:p>
            <a:pPr lvl="1" eaLnBrk="1" hangingPunct="1">
              <a:defRPr/>
            </a:pPr>
            <a:r>
              <a:rPr lang="en-US" sz="2200" dirty="0"/>
              <a:t>Protective Clothing		$315,000*</a:t>
            </a:r>
          </a:p>
          <a:p>
            <a:pPr eaLnBrk="1" hangingPunct="1">
              <a:defRPr/>
            </a:pPr>
            <a:r>
              <a:rPr lang="en-US" sz="2600" dirty="0"/>
              <a:t>1926.1101(k)(9)(</a:t>
            </a:r>
            <a:r>
              <a:rPr lang="en-US" sz="2600" dirty="0" err="1"/>
              <a:t>i</a:t>
            </a:r>
            <a:r>
              <a:rPr lang="en-US" sz="2600" dirty="0"/>
              <a:t>)		</a:t>
            </a:r>
          </a:p>
          <a:p>
            <a:pPr lvl="1" eaLnBrk="1" hangingPunct="1">
              <a:defRPr/>
            </a:pPr>
            <a:r>
              <a:rPr lang="en-US" sz="2200" dirty="0"/>
              <a:t>Employee Training		$315,000*</a:t>
            </a:r>
          </a:p>
          <a:p>
            <a:pPr eaLnBrk="1" hangingPunct="1">
              <a:defRPr/>
            </a:pPr>
            <a:r>
              <a:rPr lang="en-US" sz="2600" dirty="0"/>
              <a:t>* $63,000 x 5 employee exposures</a:t>
            </a:r>
          </a:p>
        </p:txBody>
      </p:sp>
    </p:spTree>
  </p:cSld>
  <p:clrMapOvr>
    <a:masterClrMapping/>
  </p:clrMapOvr>
  <p:transition spd="slow">
    <p:cover dir="u"/>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F221902-09B7-489C-A064-46E3D8F11F16}"/>
              </a:ext>
            </a:extLst>
          </p:cNvPr>
          <p:cNvSpPr>
            <a:spLocks noGrp="1" noChangeArrowheads="1"/>
          </p:cNvSpPr>
          <p:nvPr>
            <p:ph type="title"/>
          </p:nvPr>
        </p:nvSpPr>
        <p:spPr/>
        <p:txBody>
          <a:bodyPr/>
          <a:lstStyle/>
          <a:p>
            <a:pPr eaLnBrk="1" hangingPunct="1">
              <a:defRPr/>
            </a:pPr>
            <a:r>
              <a:rPr lang="en-US"/>
              <a:t>Total Violation	Amount</a:t>
            </a:r>
          </a:p>
        </p:txBody>
      </p:sp>
      <p:sp>
        <p:nvSpPr>
          <p:cNvPr id="68611" name="Rectangle 3">
            <a:extLst>
              <a:ext uri="{FF2B5EF4-FFF2-40B4-BE49-F238E27FC236}">
                <a16:creationId xmlns:a16="http://schemas.microsoft.com/office/drawing/2014/main" id="{D43E7857-ADF4-4564-A4DF-054E2987E2A3}"/>
              </a:ext>
            </a:extLst>
          </p:cNvPr>
          <p:cNvSpPr>
            <a:spLocks noGrp="1" noChangeArrowheads="1"/>
          </p:cNvSpPr>
          <p:nvPr>
            <p:ph idx="1"/>
          </p:nvPr>
        </p:nvSpPr>
        <p:spPr/>
        <p:txBody>
          <a:bodyPr/>
          <a:lstStyle/>
          <a:p>
            <a:pPr eaLnBrk="1" hangingPunct="1">
              <a:defRPr/>
            </a:pPr>
            <a:r>
              <a:rPr lang="en-US" dirty="0"/>
              <a:t>8 Serious 			$50,400</a:t>
            </a:r>
          </a:p>
          <a:p>
            <a:pPr eaLnBrk="1" hangingPunct="1">
              <a:defRPr/>
            </a:pPr>
            <a:r>
              <a:rPr lang="en-US" dirty="0"/>
              <a:t>4 Willful				$252,000</a:t>
            </a:r>
          </a:p>
          <a:p>
            <a:pPr eaLnBrk="1" hangingPunct="1">
              <a:defRPr/>
            </a:pPr>
            <a:r>
              <a:rPr lang="en-US" dirty="0"/>
              <a:t>3 Willful - Egregious	$945,000</a:t>
            </a:r>
          </a:p>
          <a:p>
            <a:pPr eaLnBrk="1" hangingPunct="1">
              <a:defRPr/>
            </a:pPr>
            <a:endParaRPr lang="en-US" dirty="0"/>
          </a:p>
          <a:p>
            <a:pPr eaLnBrk="1" hangingPunct="1">
              <a:defRPr/>
            </a:pPr>
            <a:r>
              <a:rPr lang="en-US" dirty="0"/>
              <a:t>Total Penalty			$1,247,400</a:t>
            </a:r>
          </a:p>
        </p:txBody>
      </p:sp>
    </p:spTree>
  </p:cSld>
  <p:clrMapOvr>
    <a:masterClrMapping/>
  </p:clrMapOvr>
  <p:transition spd="slow">
    <p:cover dir="u"/>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C102-DB08-4A6B-B2EA-6DC813F8A91D}"/>
              </a:ext>
            </a:extLst>
          </p:cNvPr>
          <p:cNvSpPr>
            <a:spLocks noGrp="1"/>
          </p:cNvSpPr>
          <p:nvPr>
            <p:ph type="title"/>
          </p:nvPr>
        </p:nvSpPr>
        <p:spPr/>
        <p:txBody>
          <a:bodyPr/>
          <a:lstStyle/>
          <a:p>
            <a:pPr eaLnBrk="1" hangingPunct="1">
              <a:defRPr/>
            </a:pPr>
            <a:r>
              <a:rPr lang="en-US" dirty="0"/>
              <a:t>2013</a:t>
            </a:r>
          </a:p>
        </p:txBody>
      </p:sp>
      <p:sp>
        <p:nvSpPr>
          <p:cNvPr id="8" name="Content Placeholder 7">
            <a:extLst>
              <a:ext uri="{FF2B5EF4-FFF2-40B4-BE49-F238E27FC236}">
                <a16:creationId xmlns:a16="http://schemas.microsoft.com/office/drawing/2014/main" id="{1D755048-8A84-4EB0-8D19-8D44FD51DCD3}"/>
              </a:ext>
            </a:extLst>
          </p:cNvPr>
          <p:cNvSpPr>
            <a:spLocks noGrp="1"/>
          </p:cNvSpPr>
          <p:nvPr>
            <p:ph sz="half" idx="1"/>
          </p:nvPr>
        </p:nvSpPr>
        <p:spPr/>
        <p:txBody>
          <a:bodyPr/>
          <a:lstStyle/>
          <a:p>
            <a:pPr eaLnBrk="1" hangingPunct="1">
              <a:defRPr/>
            </a:pPr>
            <a:r>
              <a:rPr lang="en-US" sz="2000" dirty="0">
                <a:effectLst/>
              </a:rPr>
              <a:t>Franklin “Al” </a:t>
            </a:r>
            <a:r>
              <a:rPr lang="en-US" sz="2000" dirty="0" err="1">
                <a:effectLst/>
              </a:rPr>
              <a:t>Bieri</a:t>
            </a:r>
            <a:r>
              <a:rPr lang="en-US" sz="2000" dirty="0">
                <a:effectLst/>
              </a:rPr>
              <a:t>, 54, of Lebanon, Ill., was sentenced in federal court to five months in prison, followed by three months of home confinement.</a:t>
            </a:r>
          </a:p>
          <a:p>
            <a:pPr eaLnBrk="1" hangingPunct="1">
              <a:defRPr/>
            </a:pPr>
            <a:r>
              <a:rPr lang="en-US" sz="2000" dirty="0">
                <a:effectLst/>
              </a:rPr>
              <a:t>Disposed in dumpster</a:t>
            </a:r>
            <a:r>
              <a:rPr lang="en-US" sz="2000" dirty="0"/>
              <a:t> with no bagged or labels</a:t>
            </a:r>
            <a:endParaRPr lang="en-US" sz="2000" dirty="0">
              <a:effectLst/>
            </a:endParaRPr>
          </a:p>
        </p:txBody>
      </p:sp>
      <p:pic>
        <p:nvPicPr>
          <p:cNvPr id="6148" name="Content Placeholder 9">
            <a:extLst>
              <a:ext uri="{FF2B5EF4-FFF2-40B4-BE49-F238E27FC236}">
                <a16:creationId xmlns:a16="http://schemas.microsoft.com/office/drawing/2014/main" id="{2686CE9F-8A77-4583-803B-DA425CBBCDB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57800" y="2209800"/>
            <a:ext cx="2590800" cy="1719263"/>
          </a:xfrm>
        </p:spPr>
      </p:pic>
      <p:sp>
        <p:nvSpPr>
          <p:cNvPr id="6149" name="TextBox 10">
            <a:extLst>
              <a:ext uri="{FF2B5EF4-FFF2-40B4-BE49-F238E27FC236}">
                <a16:creationId xmlns:a16="http://schemas.microsoft.com/office/drawing/2014/main" id="{0A5BF057-82F7-4A53-80EE-9142D47E8325}"/>
              </a:ext>
            </a:extLst>
          </p:cNvPr>
          <p:cNvSpPr txBox="1">
            <a:spLocks noChangeArrowheads="1"/>
          </p:cNvSpPr>
          <p:nvPr/>
        </p:nvSpPr>
        <p:spPr bwMode="auto">
          <a:xfrm>
            <a:off x="1752600" y="4395228"/>
            <a:ext cx="6781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a:t>Failed to notify Environmental Protection Agency at least 10 working days prior to beginning the asbestos work an offense punishable under the Clean Air Act.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a:t>
            </a:r>
          </a:p>
        </p:txBody>
      </p:sp>
      <p:sp>
        <p:nvSpPr>
          <p:cNvPr id="3" name="Content Placeholder 2"/>
          <p:cNvSpPr>
            <a:spLocks noGrp="1"/>
          </p:cNvSpPr>
          <p:nvPr>
            <p:ph sz="half" idx="1"/>
          </p:nvPr>
        </p:nvSpPr>
        <p:spPr/>
        <p:txBody>
          <a:bodyPr>
            <a:normAutofit fontScale="77500" lnSpcReduction="20000"/>
          </a:bodyPr>
          <a:lstStyle/>
          <a:p>
            <a:r>
              <a:rPr lang="en-US" dirty="0"/>
              <a:t>$1.8 million dollar fine to IL Roofer for OSHA violations for asbestos.</a:t>
            </a:r>
          </a:p>
          <a:p>
            <a:r>
              <a:rPr lang="en-US" dirty="0"/>
              <a:t>“This case stands out because of the outrageous behavior of Joseph </a:t>
            </a:r>
            <a:r>
              <a:rPr lang="en-US" dirty="0" err="1"/>
              <a:t>Kehrer</a:t>
            </a:r>
            <a:r>
              <a:rPr lang="en-US" dirty="0"/>
              <a:t>,” said Assistant Secretary of Labor for Occupational Safety and Health David Michaels. </a:t>
            </a:r>
          </a:p>
          <a:p>
            <a:r>
              <a:rPr lang="en-US" dirty="0"/>
              <a:t>Workers were threatened with firing if they spoke to investigators, Michaels said.</a:t>
            </a:r>
          </a:p>
          <a:p>
            <a:endParaRPr lang="en-US"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800600" y="1927415"/>
            <a:ext cx="3657600" cy="2099310"/>
          </a:xfrm>
        </p:spPr>
      </p:pic>
    </p:spTree>
    <p:extLst>
      <p:ext uri="{BB962C8B-B14F-4D97-AF65-F5344CB8AC3E}">
        <p14:creationId xmlns:p14="http://schemas.microsoft.com/office/powerpoint/2010/main" val="985088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22693-FC54-42B6-9227-CB29EA6E939A}"/>
              </a:ext>
            </a:extLst>
          </p:cNvPr>
          <p:cNvSpPr>
            <a:spLocks noGrp="1"/>
          </p:cNvSpPr>
          <p:nvPr>
            <p:ph type="title"/>
          </p:nvPr>
        </p:nvSpPr>
        <p:spPr/>
        <p:txBody>
          <a:bodyPr/>
          <a:lstStyle/>
          <a:p>
            <a:r>
              <a:rPr lang="en-US" dirty="0"/>
              <a:t>Baby Powder</a:t>
            </a:r>
          </a:p>
        </p:txBody>
      </p:sp>
      <p:pic>
        <p:nvPicPr>
          <p:cNvPr id="7" name="Content Placeholder 6">
            <a:extLst>
              <a:ext uri="{FF2B5EF4-FFF2-40B4-BE49-F238E27FC236}">
                <a16:creationId xmlns:a16="http://schemas.microsoft.com/office/drawing/2014/main" id="{38285383-B7ED-D1AE-09B9-4972D3B34578}"/>
              </a:ext>
            </a:extLst>
          </p:cNvPr>
          <p:cNvPicPr>
            <a:picLocks noGrp="1" noChangeAspect="1"/>
          </p:cNvPicPr>
          <p:nvPr>
            <p:ph idx="1"/>
          </p:nvPr>
        </p:nvPicPr>
        <p:blipFill>
          <a:blip r:embed="rId2"/>
          <a:stretch>
            <a:fillRect/>
          </a:stretch>
        </p:blipFill>
        <p:spPr>
          <a:xfrm>
            <a:off x="1700163" y="2286000"/>
            <a:ext cx="5743673" cy="4302210"/>
          </a:xfrm>
          <a:prstGeom prst="rect">
            <a:avLst/>
          </a:prstGeom>
        </p:spPr>
      </p:pic>
    </p:spTree>
    <p:extLst>
      <p:ext uri="{BB962C8B-B14F-4D97-AF65-F5344CB8AC3E}">
        <p14:creationId xmlns:p14="http://schemas.microsoft.com/office/powerpoint/2010/main" val="1042979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7F78-8D53-9FD0-1F55-A6BC53596B32}"/>
              </a:ext>
            </a:extLst>
          </p:cNvPr>
          <p:cNvSpPr>
            <a:spLocks noGrp="1"/>
          </p:cNvSpPr>
          <p:nvPr>
            <p:ph type="title"/>
          </p:nvPr>
        </p:nvSpPr>
        <p:spPr/>
        <p:txBody>
          <a:bodyPr/>
          <a:lstStyle/>
          <a:p>
            <a:r>
              <a:rPr lang="en-US" dirty="0"/>
              <a:t>Accidental Contact</a:t>
            </a:r>
          </a:p>
        </p:txBody>
      </p:sp>
      <p:sp>
        <p:nvSpPr>
          <p:cNvPr id="3" name="Content Placeholder 2">
            <a:extLst>
              <a:ext uri="{FF2B5EF4-FFF2-40B4-BE49-F238E27FC236}">
                <a16:creationId xmlns:a16="http://schemas.microsoft.com/office/drawing/2014/main" id="{27BED3CF-ACF1-9C94-C5D5-4FEADDEAFB0A}"/>
              </a:ext>
            </a:extLst>
          </p:cNvPr>
          <p:cNvSpPr>
            <a:spLocks noGrp="1"/>
          </p:cNvSpPr>
          <p:nvPr>
            <p:ph sz="half" idx="1"/>
          </p:nvPr>
        </p:nvSpPr>
        <p:spPr/>
        <p:txBody>
          <a:bodyPr/>
          <a:lstStyle/>
          <a:p>
            <a:pPr marL="0" indent="0">
              <a:spcBef>
                <a:spcPct val="0"/>
              </a:spcBef>
              <a:buNone/>
            </a:pPr>
            <a:r>
              <a:rPr lang="en-US" altLang="en-US" sz="2000" b="1" dirty="0"/>
              <a:t>Minor Contact:</a:t>
            </a:r>
            <a:endParaRPr lang="en-US" altLang="en-US" sz="2000" dirty="0"/>
          </a:p>
          <a:p>
            <a:pPr>
              <a:spcBef>
                <a:spcPct val="0"/>
              </a:spcBef>
            </a:pPr>
            <a:r>
              <a:rPr lang="en-US" altLang="en-US" sz="1800" dirty="0"/>
              <a:t>(i.e. brushing up against PACM with small amount of fiber sticking to clothes)</a:t>
            </a:r>
          </a:p>
          <a:p>
            <a:pPr>
              <a:spcBef>
                <a:spcPct val="0"/>
              </a:spcBef>
            </a:pPr>
            <a:r>
              <a:rPr lang="en-US" altLang="en-US" sz="1800" u="sng" dirty="0">
                <a:solidFill>
                  <a:srgbClr val="7F00AC"/>
                </a:solidFill>
              </a:rPr>
              <a:t>DO NOT</a:t>
            </a:r>
            <a:r>
              <a:rPr lang="en-US" altLang="en-US" sz="1800" dirty="0"/>
              <a:t> brush off or blow off PACM.</a:t>
            </a:r>
          </a:p>
          <a:p>
            <a:pPr>
              <a:spcBef>
                <a:spcPct val="0"/>
              </a:spcBef>
            </a:pPr>
            <a:r>
              <a:rPr lang="en-US" altLang="en-US" sz="1800" dirty="0"/>
              <a:t>Remove PACM with </a:t>
            </a:r>
            <a:r>
              <a:rPr lang="en-US" altLang="en-US" sz="1800" dirty="0">
                <a:solidFill>
                  <a:srgbClr val="7F00AC"/>
                </a:solidFill>
              </a:rPr>
              <a:t>wet</a:t>
            </a:r>
            <a:r>
              <a:rPr lang="en-US" altLang="en-US" sz="1800" dirty="0"/>
              <a:t> rag or </a:t>
            </a:r>
            <a:r>
              <a:rPr lang="en-US" altLang="en-US" sz="1800" dirty="0">
                <a:solidFill>
                  <a:srgbClr val="7F00AC"/>
                </a:solidFill>
              </a:rPr>
              <a:t>wet</a:t>
            </a:r>
            <a:r>
              <a:rPr lang="en-US" altLang="en-US" sz="1800" dirty="0"/>
              <a:t> paper towel.</a:t>
            </a:r>
          </a:p>
          <a:p>
            <a:pPr>
              <a:spcBef>
                <a:spcPct val="0"/>
              </a:spcBef>
            </a:pPr>
            <a:r>
              <a:rPr lang="en-US" altLang="en-US" sz="1800" dirty="0"/>
              <a:t>Wrap </a:t>
            </a:r>
            <a:r>
              <a:rPr lang="en-US" altLang="en-US" sz="1800" dirty="0">
                <a:solidFill>
                  <a:srgbClr val="7F00AC"/>
                </a:solidFill>
              </a:rPr>
              <a:t>wet</a:t>
            </a:r>
            <a:r>
              <a:rPr lang="en-US" altLang="en-US" sz="1800" dirty="0"/>
              <a:t> rag or </a:t>
            </a:r>
            <a:r>
              <a:rPr lang="en-US" altLang="en-US" sz="1800" dirty="0">
                <a:solidFill>
                  <a:srgbClr val="7F00AC"/>
                </a:solidFill>
              </a:rPr>
              <a:t>wet</a:t>
            </a:r>
            <a:r>
              <a:rPr lang="en-US" altLang="en-US" sz="1800" dirty="0"/>
              <a:t> paper towel containing PACM in another layer of </a:t>
            </a:r>
            <a:r>
              <a:rPr lang="en-US" altLang="en-US" sz="1800" dirty="0">
                <a:solidFill>
                  <a:srgbClr val="7F00AC"/>
                </a:solidFill>
              </a:rPr>
              <a:t>wet</a:t>
            </a:r>
            <a:r>
              <a:rPr lang="en-US" altLang="en-US" sz="1800" dirty="0"/>
              <a:t> rag or </a:t>
            </a:r>
            <a:r>
              <a:rPr lang="en-US" altLang="en-US" sz="1800" dirty="0">
                <a:solidFill>
                  <a:srgbClr val="7F00AC"/>
                </a:solidFill>
              </a:rPr>
              <a:t>wet</a:t>
            </a:r>
            <a:r>
              <a:rPr lang="en-US" altLang="en-US" sz="1800" dirty="0"/>
              <a:t> paper towel.</a:t>
            </a:r>
          </a:p>
          <a:p>
            <a:pPr>
              <a:spcBef>
                <a:spcPct val="0"/>
              </a:spcBef>
            </a:pPr>
            <a:r>
              <a:rPr lang="en-US" altLang="en-US" sz="1800" dirty="0"/>
              <a:t>Dispose of rags and/or paper towels in sealed plastic bag</a:t>
            </a:r>
          </a:p>
          <a:p>
            <a:pPr>
              <a:spcBef>
                <a:spcPct val="0"/>
              </a:spcBef>
            </a:pPr>
            <a:r>
              <a:rPr lang="en-US" altLang="en-US" sz="1800" dirty="0"/>
              <a:t>Use  N100 Respirator</a:t>
            </a:r>
          </a:p>
          <a:p>
            <a:endParaRPr lang="en-US" dirty="0"/>
          </a:p>
        </p:txBody>
      </p:sp>
      <p:pic>
        <p:nvPicPr>
          <p:cNvPr id="5" name="Content Placeholder 4">
            <a:extLst>
              <a:ext uri="{FF2B5EF4-FFF2-40B4-BE49-F238E27FC236}">
                <a16:creationId xmlns:a16="http://schemas.microsoft.com/office/drawing/2014/main" id="{817DDB8A-44E0-034E-1B53-6347932096E4}"/>
              </a:ext>
            </a:extLst>
          </p:cNvPr>
          <p:cNvPicPr>
            <a:picLocks noGrp="1" noChangeAspect="1"/>
          </p:cNvPicPr>
          <p:nvPr>
            <p:ph sz="half" idx="2"/>
          </p:nvPr>
        </p:nvPicPr>
        <p:blipFill>
          <a:blip r:embed="rId2"/>
          <a:stretch>
            <a:fillRect/>
          </a:stretch>
        </p:blipFill>
        <p:spPr>
          <a:xfrm>
            <a:off x="5257800" y="2538412"/>
            <a:ext cx="3363777" cy="2338388"/>
          </a:xfrm>
          <a:prstGeom prst="rect">
            <a:avLst/>
          </a:prstGeom>
        </p:spPr>
      </p:pic>
    </p:spTree>
    <p:extLst>
      <p:ext uri="{BB962C8B-B14F-4D97-AF65-F5344CB8AC3E}">
        <p14:creationId xmlns:p14="http://schemas.microsoft.com/office/powerpoint/2010/main" val="1508676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7F78-8D53-9FD0-1F55-A6BC53596B32}"/>
              </a:ext>
            </a:extLst>
          </p:cNvPr>
          <p:cNvSpPr>
            <a:spLocks noGrp="1"/>
          </p:cNvSpPr>
          <p:nvPr>
            <p:ph type="title"/>
          </p:nvPr>
        </p:nvSpPr>
        <p:spPr/>
        <p:txBody>
          <a:bodyPr/>
          <a:lstStyle/>
          <a:p>
            <a:r>
              <a:rPr lang="en-US" dirty="0"/>
              <a:t>Accidental Contact</a:t>
            </a:r>
          </a:p>
        </p:txBody>
      </p:sp>
      <p:sp>
        <p:nvSpPr>
          <p:cNvPr id="3" name="Content Placeholder 2">
            <a:extLst>
              <a:ext uri="{FF2B5EF4-FFF2-40B4-BE49-F238E27FC236}">
                <a16:creationId xmlns:a16="http://schemas.microsoft.com/office/drawing/2014/main" id="{27BED3CF-ACF1-9C94-C5D5-4FEADDEAFB0A}"/>
              </a:ext>
            </a:extLst>
          </p:cNvPr>
          <p:cNvSpPr>
            <a:spLocks noGrp="1"/>
          </p:cNvSpPr>
          <p:nvPr>
            <p:ph sz="half" idx="1"/>
          </p:nvPr>
        </p:nvSpPr>
        <p:spPr/>
        <p:txBody>
          <a:bodyPr/>
          <a:lstStyle/>
          <a:p>
            <a:pPr>
              <a:spcBef>
                <a:spcPct val="0"/>
              </a:spcBef>
              <a:buFontTx/>
              <a:buNone/>
            </a:pPr>
            <a:r>
              <a:rPr lang="en-US" altLang="en-US" sz="2000" dirty="0"/>
              <a:t>Major Contact</a:t>
            </a:r>
            <a:r>
              <a:rPr lang="en-US" altLang="en-US" sz="1800" b="1" dirty="0">
                <a:solidFill>
                  <a:srgbClr val="7F00AC"/>
                </a:solidFill>
                <a:latin typeface="Sylfaen" panose="010A0502050306030303" pitchFamily="18" charset="0"/>
              </a:rPr>
              <a:t>:</a:t>
            </a:r>
            <a:endParaRPr lang="en-US" altLang="en-US" sz="1800" dirty="0">
              <a:latin typeface="Sylfaen" panose="010A0502050306030303" pitchFamily="18" charset="0"/>
            </a:endParaRPr>
          </a:p>
          <a:p>
            <a:pPr>
              <a:spcBef>
                <a:spcPct val="0"/>
              </a:spcBef>
              <a:buFontTx/>
              <a:buNone/>
            </a:pPr>
            <a:endParaRPr lang="en-US" altLang="en-US" sz="1800" dirty="0">
              <a:latin typeface="Sylfaen" panose="010A0502050306030303" pitchFamily="18" charset="0"/>
            </a:endParaRPr>
          </a:p>
          <a:p>
            <a:pPr>
              <a:spcBef>
                <a:spcPct val="0"/>
              </a:spcBef>
            </a:pPr>
            <a:r>
              <a:rPr lang="en-US" altLang="en-US" sz="2000" dirty="0"/>
              <a:t>Take measures to terminate contact with PACM.</a:t>
            </a:r>
          </a:p>
          <a:p>
            <a:pPr>
              <a:spcBef>
                <a:spcPct val="0"/>
              </a:spcBef>
            </a:pPr>
            <a:r>
              <a:rPr lang="en-US" altLang="en-US" sz="2000" dirty="0"/>
              <a:t>Notify supervisor and Asbestos Coordinator and management.</a:t>
            </a:r>
          </a:p>
          <a:p>
            <a:pPr>
              <a:spcBef>
                <a:spcPct val="0"/>
              </a:spcBef>
            </a:pPr>
            <a:r>
              <a:rPr lang="en-US" altLang="en-US" sz="2000" dirty="0"/>
              <a:t>Initiate testing procedure for PACM material contacted.</a:t>
            </a:r>
          </a:p>
          <a:p>
            <a:pPr>
              <a:spcBef>
                <a:spcPct val="0"/>
              </a:spcBef>
            </a:pPr>
            <a:r>
              <a:rPr lang="en-US" altLang="en-US" sz="2000" dirty="0"/>
              <a:t>Change clothes and shower</a:t>
            </a:r>
          </a:p>
          <a:p>
            <a:pPr>
              <a:spcBef>
                <a:spcPct val="0"/>
              </a:spcBef>
            </a:pPr>
            <a:r>
              <a:rPr lang="en-US" altLang="en-US" sz="2000" dirty="0"/>
              <a:t>Clothing may be bagged and remain sealed until testing procedure determines if ACM is present.</a:t>
            </a:r>
          </a:p>
          <a:p>
            <a:pPr>
              <a:spcBef>
                <a:spcPct val="0"/>
              </a:spcBef>
            </a:pPr>
            <a:r>
              <a:rPr lang="en-US" altLang="en-US" sz="2000" dirty="0"/>
              <a:t>Use  N100 Respirator and protective clothing</a:t>
            </a:r>
          </a:p>
          <a:p>
            <a:endParaRPr lang="en-US" dirty="0"/>
          </a:p>
        </p:txBody>
      </p:sp>
      <p:pic>
        <p:nvPicPr>
          <p:cNvPr id="6" name="Content Placeholder 5">
            <a:extLst>
              <a:ext uri="{FF2B5EF4-FFF2-40B4-BE49-F238E27FC236}">
                <a16:creationId xmlns:a16="http://schemas.microsoft.com/office/drawing/2014/main" id="{6016C47C-5AA0-9F56-D723-865B55ABEBB5}"/>
              </a:ext>
            </a:extLst>
          </p:cNvPr>
          <p:cNvPicPr>
            <a:picLocks noGrp="1" noChangeAspect="1"/>
          </p:cNvPicPr>
          <p:nvPr>
            <p:ph sz="half" idx="2"/>
          </p:nvPr>
        </p:nvPicPr>
        <p:blipFill>
          <a:blip r:embed="rId2"/>
          <a:stretch>
            <a:fillRect/>
          </a:stretch>
        </p:blipFill>
        <p:spPr>
          <a:xfrm>
            <a:off x="5334000" y="2015836"/>
            <a:ext cx="2952750" cy="1552575"/>
          </a:xfrm>
          <a:prstGeom prst="rect">
            <a:avLst/>
          </a:prstGeom>
        </p:spPr>
      </p:pic>
      <p:pic>
        <p:nvPicPr>
          <p:cNvPr id="7" name="Picture 6">
            <a:extLst>
              <a:ext uri="{FF2B5EF4-FFF2-40B4-BE49-F238E27FC236}">
                <a16:creationId xmlns:a16="http://schemas.microsoft.com/office/drawing/2014/main" id="{830ABC69-147F-353B-8F1B-0C993E02B0BC}"/>
              </a:ext>
            </a:extLst>
          </p:cNvPr>
          <p:cNvPicPr>
            <a:picLocks noChangeAspect="1"/>
          </p:cNvPicPr>
          <p:nvPr/>
        </p:nvPicPr>
        <p:blipFill>
          <a:blip r:embed="rId3"/>
          <a:stretch>
            <a:fillRect/>
          </a:stretch>
        </p:blipFill>
        <p:spPr>
          <a:xfrm>
            <a:off x="5334000" y="3933825"/>
            <a:ext cx="2060143" cy="2743200"/>
          </a:xfrm>
          <a:prstGeom prst="rect">
            <a:avLst/>
          </a:prstGeom>
        </p:spPr>
      </p:pic>
    </p:spTree>
    <p:extLst>
      <p:ext uri="{BB962C8B-B14F-4D97-AF65-F5344CB8AC3E}">
        <p14:creationId xmlns:p14="http://schemas.microsoft.com/office/powerpoint/2010/main" val="15816449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E634-5562-4C7A-B389-254B223F0C5A}"/>
              </a:ext>
            </a:extLst>
          </p:cNvPr>
          <p:cNvSpPr>
            <a:spLocks noGrp="1"/>
          </p:cNvSpPr>
          <p:nvPr>
            <p:ph type="title"/>
          </p:nvPr>
        </p:nvSpPr>
        <p:spPr/>
        <p:txBody>
          <a:bodyPr/>
          <a:lstStyle/>
          <a:p>
            <a:pPr eaLnBrk="1" hangingPunct="1">
              <a:defRPr/>
            </a:pPr>
            <a:r>
              <a:rPr lang="en-US" dirty="0"/>
              <a:t>The Wives</a:t>
            </a:r>
          </a:p>
        </p:txBody>
      </p:sp>
      <p:sp>
        <p:nvSpPr>
          <p:cNvPr id="3" name="Text Placeholder 2">
            <a:extLst>
              <a:ext uri="{FF2B5EF4-FFF2-40B4-BE49-F238E27FC236}">
                <a16:creationId xmlns:a16="http://schemas.microsoft.com/office/drawing/2014/main" id="{8217653F-5A6F-46AF-9F36-56F842AED461}"/>
              </a:ext>
            </a:extLst>
          </p:cNvPr>
          <p:cNvSpPr>
            <a:spLocks noGrp="1"/>
          </p:cNvSpPr>
          <p:nvPr>
            <p:ph type="body" sz="half" idx="1"/>
          </p:nvPr>
        </p:nvSpPr>
        <p:spPr/>
        <p:txBody>
          <a:bodyPr/>
          <a:lstStyle/>
          <a:p>
            <a:pPr eaLnBrk="1" hangingPunct="1">
              <a:defRPr/>
            </a:pPr>
            <a:r>
              <a:rPr lang="en-US" dirty="0"/>
              <a:t>Rachel</a:t>
            </a:r>
          </a:p>
          <a:p>
            <a:pPr eaLnBrk="1" hangingPunct="1">
              <a:defRPr/>
            </a:pPr>
            <a:r>
              <a:rPr lang="en-US" dirty="0"/>
              <a:t>Alabama</a:t>
            </a:r>
          </a:p>
          <a:p>
            <a:pPr eaLnBrk="1" hangingPunct="1">
              <a:defRPr/>
            </a:pPr>
            <a:r>
              <a:rPr lang="en-US" dirty="0"/>
              <a:t>One Lung Removed</a:t>
            </a:r>
          </a:p>
        </p:txBody>
      </p:sp>
      <p:pic>
        <p:nvPicPr>
          <p:cNvPr id="83972" name="Picture 2">
            <a:extLst>
              <a:ext uri="{FF2B5EF4-FFF2-40B4-BE49-F238E27FC236}">
                <a16:creationId xmlns:a16="http://schemas.microsoft.com/office/drawing/2014/main" id="{BE683954-3163-4A92-80E1-A7D7FCF05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43125"/>
            <a:ext cx="42862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F59F-D3B9-6E18-F863-47CE7685017F}"/>
              </a:ext>
            </a:extLst>
          </p:cNvPr>
          <p:cNvSpPr>
            <a:spLocks noGrp="1"/>
          </p:cNvSpPr>
          <p:nvPr>
            <p:ph type="title"/>
          </p:nvPr>
        </p:nvSpPr>
        <p:spPr/>
        <p:txBody>
          <a:bodyPr/>
          <a:lstStyle/>
          <a:p>
            <a:r>
              <a:rPr lang="en-US" dirty="0"/>
              <a:t>Questions?</a:t>
            </a:r>
          </a:p>
        </p:txBody>
      </p:sp>
      <p:pic>
        <p:nvPicPr>
          <p:cNvPr id="10" name="Content Placeholder 9" descr="A picture containing building&#10;&#10;Description automatically generated">
            <a:extLst>
              <a:ext uri="{FF2B5EF4-FFF2-40B4-BE49-F238E27FC236}">
                <a16:creationId xmlns:a16="http://schemas.microsoft.com/office/drawing/2014/main" id="{F898B4DC-39BF-1488-9AF2-E1C1C909D6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1775" y="2752725"/>
            <a:ext cx="3600450" cy="2571750"/>
          </a:xfrm>
        </p:spPr>
      </p:pic>
    </p:spTree>
    <p:extLst>
      <p:ext uri="{BB962C8B-B14F-4D97-AF65-F5344CB8AC3E}">
        <p14:creationId xmlns:p14="http://schemas.microsoft.com/office/powerpoint/2010/main" val="1575586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a:t>Clean Air Paradox</a:t>
            </a:r>
          </a:p>
        </p:txBody>
      </p:sp>
      <p:sp>
        <p:nvSpPr>
          <p:cNvPr id="7171" name="Rectangle 3"/>
          <p:cNvSpPr>
            <a:spLocks noGrp="1" noChangeArrowheads="1"/>
          </p:cNvSpPr>
          <p:nvPr>
            <p:ph type="body" sz="half" idx="1"/>
          </p:nvPr>
        </p:nvSpPr>
        <p:spPr/>
        <p:txBody>
          <a:bodyPr/>
          <a:lstStyle/>
          <a:p>
            <a:pPr eaLnBrk="1" hangingPunct="1"/>
            <a:r>
              <a:rPr lang="en-US" altLang="en-US">
                <a:solidFill>
                  <a:srgbClr val="CC0000"/>
                </a:solidFill>
              </a:rPr>
              <a:t>Quality</a:t>
            </a:r>
            <a:r>
              <a:rPr lang="en-US" altLang="en-US"/>
              <a:t> </a:t>
            </a:r>
            <a:r>
              <a:rPr lang="en-US" altLang="en-US" sz="2800"/>
              <a:t>of Air</a:t>
            </a:r>
          </a:p>
          <a:p>
            <a:pPr eaLnBrk="1" hangingPunct="1"/>
            <a:r>
              <a:rPr lang="en-US" altLang="en-US" sz="2800"/>
              <a:t>78.1% Nitrogen</a:t>
            </a:r>
          </a:p>
          <a:p>
            <a:pPr eaLnBrk="1" hangingPunct="1"/>
            <a:r>
              <a:rPr lang="en-US" altLang="en-US" sz="2800"/>
              <a:t>20.9% Oxygen</a:t>
            </a:r>
          </a:p>
          <a:p>
            <a:pPr eaLnBrk="1" hangingPunct="1"/>
            <a:r>
              <a:rPr lang="en-US" altLang="en-US" sz="2800"/>
              <a:t>0.9% Argon</a:t>
            </a:r>
          </a:p>
          <a:p>
            <a:pPr eaLnBrk="1" hangingPunct="1"/>
            <a:r>
              <a:rPr lang="en-US" altLang="en-US" sz="2800"/>
              <a:t>0.03% Carbon Dioxide</a:t>
            </a:r>
          </a:p>
        </p:txBody>
      </p:sp>
      <p:pic>
        <p:nvPicPr>
          <p:cNvPr id="7172" name="Picture 6" descr="smog"/>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572000" y="2085975"/>
            <a:ext cx="3886200"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t>Units Seem Small</a:t>
            </a:r>
          </a:p>
        </p:txBody>
      </p:sp>
      <p:sp>
        <p:nvSpPr>
          <p:cNvPr id="8195" name="Rectangle 3"/>
          <p:cNvSpPr>
            <a:spLocks noGrp="1" noChangeArrowheads="1"/>
          </p:cNvSpPr>
          <p:nvPr>
            <p:ph type="body" sz="half" idx="1"/>
          </p:nvPr>
        </p:nvSpPr>
        <p:spPr>
          <a:xfrm>
            <a:off x="685800" y="1981200"/>
            <a:ext cx="4724400" cy="4114800"/>
          </a:xfrm>
        </p:spPr>
        <p:txBody>
          <a:bodyPr/>
          <a:lstStyle/>
          <a:p>
            <a:pPr eaLnBrk="1" hangingPunct="1">
              <a:buFontTx/>
              <a:buNone/>
            </a:pPr>
            <a:r>
              <a:rPr lang="en-US" altLang="en-US" sz="2800" dirty="0"/>
              <a:t>1 % = 10,000 ppm</a:t>
            </a:r>
          </a:p>
          <a:p>
            <a:pPr eaLnBrk="1" hangingPunct="1">
              <a:buFontTx/>
              <a:buNone/>
            </a:pPr>
            <a:r>
              <a:rPr lang="en-US" altLang="en-US" sz="2800" dirty="0"/>
              <a:t>PEL  = Permissible Exposure Limits (OSHA)</a:t>
            </a:r>
          </a:p>
          <a:p>
            <a:pPr eaLnBrk="1" hangingPunct="1">
              <a:buFontTx/>
              <a:buNone/>
            </a:pPr>
            <a:r>
              <a:rPr lang="en-US" altLang="en-US" sz="2800" dirty="0"/>
              <a:t>5 Mg/M3 is very </a:t>
            </a:r>
            <a:r>
              <a:rPr lang="en-US" altLang="en-US" dirty="0">
                <a:solidFill>
                  <a:srgbClr val="CC0000"/>
                </a:solidFill>
              </a:rPr>
              <a:t>small</a:t>
            </a:r>
          </a:p>
          <a:p>
            <a:pPr eaLnBrk="1" hangingPunct="1">
              <a:buFontTx/>
              <a:buNone/>
            </a:pPr>
            <a:r>
              <a:rPr lang="en-US" altLang="en-US" sz="2800" dirty="0"/>
              <a:t>2 f/cc = 2,000,000f/M3</a:t>
            </a:r>
          </a:p>
          <a:p>
            <a:pPr eaLnBrk="1" hangingPunct="1">
              <a:buFontTx/>
              <a:buNone/>
            </a:pPr>
            <a:r>
              <a:rPr lang="en-US" sz="2800" dirty="0"/>
              <a:t> OSHA has said that following some PELs may not protect the workers.</a:t>
            </a:r>
            <a:endParaRPr lang="en-US" altLang="en-US" sz="2800" dirty="0"/>
          </a:p>
          <a:p>
            <a:pPr eaLnBrk="1" hangingPunct="1">
              <a:buFontTx/>
              <a:buNone/>
            </a:pPr>
            <a:endParaRPr lang="en-US" altLang="en-US" sz="2800" dirty="0"/>
          </a:p>
        </p:txBody>
      </p:sp>
      <p:pic>
        <p:nvPicPr>
          <p:cNvPr id="8196" name="Picture 8" descr="frig"/>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410200" y="1752600"/>
            <a:ext cx="2190750" cy="1674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9" descr="coin"/>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5878513" y="3733800"/>
            <a:ext cx="134937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t>Health </a:t>
            </a:r>
            <a:r>
              <a:rPr lang="en-US" altLang="en-US">
                <a:solidFill>
                  <a:srgbClr val="CC0000"/>
                </a:solidFill>
              </a:rPr>
              <a:t>Effects</a:t>
            </a:r>
          </a:p>
        </p:txBody>
      </p:sp>
      <p:sp>
        <p:nvSpPr>
          <p:cNvPr id="9219" name="Rectangle 3"/>
          <p:cNvSpPr>
            <a:spLocks noGrp="1" noChangeArrowheads="1"/>
          </p:cNvSpPr>
          <p:nvPr>
            <p:ph type="body" sz="half" idx="1"/>
          </p:nvPr>
        </p:nvSpPr>
        <p:spPr/>
        <p:txBody>
          <a:bodyPr/>
          <a:lstStyle/>
          <a:p>
            <a:pPr eaLnBrk="1" hangingPunct="1"/>
            <a:r>
              <a:rPr lang="en-US" altLang="en-US" sz="2800"/>
              <a:t>Irritation</a:t>
            </a:r>
          </a:p>
          <a:p>
            <a:pPr eaLnBrk="1" hangingPunct="1"/>
            <a:r>
              <a:rPr lang="en-US" altLang="en-US" sz="2800"/>
              <a:t>Asphyxiation</a:t>
            </a:r>
          </a:p>
          <a:p>
            <a:pPr eaLnBrk="1" hangingPunct="1"/>
            <a:r>
              <a:rPr lang="en-US" altLang="en-US" sz="2800"/>
              <a:t>Organ Specific Effects</a:t>
            </a:r>
          </a:p>
          <a:p>
            <a:pPr eaLnBrk="1" hangingPunct="1"/>
            <a:r>
              <a:rPr lang="en-US" altLang="en-US" sz="2800"/>
              <a:t>Mutagen</a:t>
            </a:r>
          </a:p>
          <a:p>
            <a:pPr eaLnBrk="1" hangingPunct="1"/>
            <a:r>
              <a:rPr lang="en-US" altLang="en-US" sz="2800"/>
              <a:t>Teratogen</a:t>
            </a:r>
          </a:p>
          <a:p>
            <a:pPr eaLnBrk="1" hangingPunct="1"/>
            <a:r>
              <a:rPr lang="en-US" altLang="en-US" sz="2800"/>
              <a:t>Acute/Chronic</a:t>
            </a:r>
          </a:p>
          <a:p>
            <a:pPr eaLnBrk="1" hangingPunct="1"/>
            <a:r>
              <a:rPr lang="en-US" altLang="en-US" sz="2800"/>
              <a:t>Reversible vs. Nonreversible</a:t>
            </a:r>
          </a:p>
        </p:txBody>
      </p:sp>
      <p:pic>
        <p:nvPicPr>
          <p:cNvPr id="9220" name="Picture 6" descr="cough"/>
          <p:cNvPicPr>
            <a:picLocks noGrp="1" noChangeAspect="1" noChangeArrowheads="1"/>
          </p:cNvPicPr>
          <p:nvPr>
            <p:ph sz="half" idx="2"/>
          </p:nvPr>
        </p:nvPicPr>
        <p:blipFill>
          <a:blip r:embed="rId2">
            <a:extLst>
              <a:ext uri="{28A0092B-C50C-407E-A947-70E740481C1C}">
                <a14:useLocalDpi xmlns:a14="http://schemas.microsoft.com/office/drawing/2010/main"/>
              </a:ext>
            </a:extLst>
          </a:blip>
          <a:stretch>
            <a:fillRect/>
          </a:stretch>
        </p:blipFill>
        <p:spPr>
          <a:xfrm>
            <a:off x="5600700" y="2938462"/>
            <a:ext cx="1905000" cy="2200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t>Factors</a:t>
            </a:r>
          </a:p>
        </p:txBody>
      </p:sp>
      <p:sp>
        <p:nvSpPr>
          <p:cNvPr id="10243" name="Rectangle 3"/>
          <p:cNvSpPr>
            <a:spLocks noGrp="1" noChangeArrowheads="1"/>
          </p:cNvSpPr>
          <p:nvPr>
            <p:ph type="body" sz="half" idx="1"/>
          </p:nvPr>
        </p:nvSpPr>
        <p:spPr/>
        <p:txBody>
          <a:bodyPr/>
          <a:lstStyle/>
          <a:p>
            <a:pPr eaLnBrk="1" hangingPunct="1"/>
            <a:r>
              <a:rPr lang="en-US" altLang="en-US" sz="2800"/>
              <a:t>Genetics</a:t>
            </a:r>
          </a:p>
          <a:p>
            <a:pPr eaLnBrk="1" hangingPunct="1"/>
            <a:r>
              <a:rPr lang="en-US" altLang="en-US" sz="2800"/>
              <a:t>Age</a:t>
            </a:r>
          </a:p>
          <a:p>
            <a:pPr eaLnBrk="1" hangingPunct="1"/>
            <a:r>
              <a:rPr lang="en-US" altLang="en-US" sz="2800"/>
              <a:t>Health status</a:t>
            </a:r>
          </a:p>
          <a:p>
            <a:pPr eaLnBrk="1" hangingPunct="1"/>
            <a:r>
              <a:rPr lang="en-US" altLang="en-US" sz="2800"/>
              <a:t>Route of entry</a:t>
            </a:r>
          </a:p>
          <a:p>
            <a:pPr eaLnBrk="1" hangingPunct="1"/>
            <a:r>
              <a:rPr lang="en-US" altLang="en-US" sz="2800"/>
              <a:t>Frequency and </a:t>
            </a:r>
            <a:r>
              <a:rPr lang="en-US" altLang="en-US" sz="2800">
                <a:solidFill>
                  <a:srgbClr val="CC0000"/>
                </a:solidFill>
              </a:rPr>
              <a:t>duration</a:t>
            </a:r>
            <a:r>
              <a:rPr lang="en-US" altLang="en-US" sz="2800"/>
              <a:t> of exposure</a:t>
            </a:r>
          </a:p>
        </p:txBody>
      </p:sp>
      <p:pic>
        <p:nvPicPr>
          <p:cNvPr id="10244" name="Picture 6" descr="crowd"/>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334000" y="1905000"/>
            <a:ext cx="2676525" cy="3233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a:t>Exposure </a:t>
            </a:r>
            <a:r>
              <a:rPr lang="en-US" altLang="en-US">
                <a:solidFill>
                  <a:srgbClr val="CC0000"/>
                </a:solidFill>
              </a:rPr>
              <a:t>Limits</a:t>
            </a:r>
          </a:p>
        </p:txBody>
      </p:sp>
      <p:pic>
        <p:nvPicPr>
          <p:cNvPr id="11268" name="Picture 6" descr="stel"/>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609600" y="2247900"/>
            <a:ext cx="38100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p:cNvSpPr>
            <a:spLocks noGrp="1" noChangeArrowheads="1"/>
          </p:cNvSpPr>
          <p:nvPr>
            <p:ph type="body" sz="half" idx="2"/>
          </p:nvPr>
        </p:nvSpPr>
        <p:spPr>
          <a:xfrm>
            <a:off x="4800600" y="1981200"/>
            <a:ext cx="3810000" cy="4114800"/>
          </a:xfrm>
        </p:spPr>
        <p:txBody>
          <a:bodyPr/>
          <a:lstStyle/>
          <a:p>
            <a:pPr eaLnBrk="1" hangingPunct="1"/>
            <a:r>
              <a:rPr lang="en-US" altLang="en-US" sz="2800"/>
              <a:t>Animal Studies</a:t>
            </a:r>
          </a:p>
          <a:p>
            <a:pPr eaLnBrk="1" hangingPunct="1"/>
            <a:r>
              <a:rPr lang="en-US" altLang="en-US" sz="2800"/>
              <a:t>Epidemiological studies</a:t>
            </a:r>
          </a:p>
          <a:p>
            <a:pPr eaLnBrk="1" hangingPunct="1"/>
            <a:r>
              <a:rPr lang="en-US" altLang="en-US" sz="2800"/>
              <a:t>Industrial Experience</a:t>
            </a:r>
          </a:p>
          <a:p>
            <a:pPr eaLnBrk="1" hangingPunct="1"/>
            <a:r>
              <a:rPr lang="en-US" altLang="en-US" sz="2800"/>
              <a:t>STEL – 15 minutes</a:t>
            </a:r>
          </a:p>
          <a:p>
            <a:pPr eaLnBrk="1" hangingPunct="1"/>
            <a:r>
              <a:rPr lang="en-US" altLang="en-US" sz="2800"/>
              <a:t>Ceiling – never exceeded</a:t>
            </a:r>
          </a:p>
          <a:p>
            <a:pPr eaLnBrk="1" hangingPunct="1"/>
            <a:r>
              <a:rPr lang="en-US" altLang="en-US" sz="2800"/>
              <a:t>Threshold Limit Value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76200"/>
            <a:ext cx="7772400" cy="1143000"/>
          </a:xfrm>
        </p:spPr>
        <p:txBody>
          <a:bodyPr/>
          <a:lstStyle/>
          <a:p>
            <a:pPr eaLnBrk="1" hangingPunct="1"/>
            <a:r>
              <a:rPr lang="en-US" dirty="0">
                <a:solidFill>
                  <a:srgbClr val="333399"/>
                </a:solidFill>
              </a:rPr>
              <a:t>Control of Health Hazards</a:t>
            </a:r>
          </a:p>
        </p:txBody>
      </p:sp>
      <p:sp>
        <p:nvSpPr>
          <p:cNvPr id="34819" name="Rectangle 3"/>
          <p:cNvSpPr>
            <a:spLocks noGrp="1" noChangeArrowheads="1"/>
          </p:cNvSpPr>
          <p:nvPr>
            <p:ph idx="1"/>
          </p:nvPr>
        </p:nvSpPr>
        <p:spPr>
          <a:xfrm>
            <a:off x="228600" y="1219200"/>
            <a:ext cx="2819400" cy="4114800"/>
          </a:xfrm>
        </p:spPr>
        <p:txBody>
          <a:bodyPr/>
          <a:lstStyle/>
          <a:p>
            <a:pPr eaLnBrk="1" hangingPunct="1">
              <a:buClr>
                <a:schemeClr val="accent2"/>
              </a:buClr>
            </a:pPr>
            <a:r>
              <a:rPr lang="en-US" sz="2800" dirty="0"/>
              <a:t>Hierarchy of Controls</a:t>
            </a:r>
          </a:p>
          <a:p>
            <a:pPr lvl="1" eaLnBrk="1" hangingPunct="1">
              <a:buClr>
                <a:schemeClr val="accent2"/>
              </a:buClr>
            </a:pPr>
            <a:r>
              <a:rPr lang="en-US" sz="2400" dirty="0"/>
              <a:t>Engineering </a:t>
            </a:r>
          </a:p>
          <a:p>
            <a:pPr lvl="1" eaLnBrk="1" hangingPunct="1">
              <a:buClr>
                <a:schemeClr val="accent2"/>
              </a:buClr>
            </a:pPr>
            <a:r>
              <a:rPr lang="en-US" sz="2400" dirty="0"/>
              <a:t>Substitution</a:t>
            </a:r>
          </a:p>
          <a:p>
            <a:pPr lvl="1" eaLnBrk="1" hangingPunct="1">
              <a:buClr>
                <a:schemeClr val="accent2"/>
              </a:buClr>
            </a:pPr>
            <a:r>
              <a:rPr lang="en-US" sz="2400" dirty="0"/>
              <a:t>Work practices </a:t>
            </a:r>
          </a:p>
          <a:p>
            <a:pPr lvl="1" eaLnBrk="1" hangingPunct="1">
              <a:buClr>
                <a:schemeClr val="accent2"/>
              </a:buClr>
            </a:pPr>
            <a:r>
              <a:rPr lang="en-US" sz="2400" dirty="0"/>
              <a:t>Administrative</a:t>
            </a:r>
          </a:p>
          <a:p>
            <a:pPr lvl="1" eaLnBrk="1" hangingPunct="1">
              <a:buClr>
                <a:schemeClr val="accent2"/>
              </a:buClr>
            </a:pPr>
            <a:r>
              <a:rPr lang="en-US" sz="2400" dirty="0"/>
              <a:t>Personal protective equipment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80970" y="1447800"/>
            <a:ext cx="5963030" cy="3256128"/>
          </a:xfrm>
          <a:prstGeom prst="rect">
            <a:avLst/>
          </a:prstGeom>
        </p:spPr>
      </p:pic>
    </p:spTree>
    <p:extLst>
      <p:ext uri="{BB962C8B-B14F-4D97-AF65-F5344CB8AC3E}">
        <p14:creationId xmlns:p14="http://schemas.microsoft.com/office/powerpoint/2010/main" val="77017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solidFill>
                  <a:srgbClr val="333399"/>
                </a:solidFill>
              </a:rPr>
              <a:t>Engineering Controls</a:t>
            </a:r>
          </a:p>
        </p:txBody>
      </p:sp>
      <p:sp>
        <p:nvSpPr>
          <p:cNvPr id="35843" name="Rectangle 3"/>
          <p:cNvSpPr>
            <a:spLocks noGrp="1" noChangeArrowheads="1"/>
          </p:cNvSpPr>
          <p:nvPr>
            <p:ph type="body" sz="half" idx="1"/>
          </p:nvPr>
        </p:nvSpPr>
        <p:spPr/>
        <p:txBody>
          <a:bodyPr/>
          <a:lstStyle/>
          <a:p>
            <a:pPr eaLnBrk="1" hangingPunct="1">
              <a:buClr>
                <a:schemeClr val="accent2"/>
              </a:buClr>
            </a:pPr>
            <a:r>
              <a:rPr lang="en-US" sz="2800" dirty="0"/>
              <a:t>Engineering controls include:</a:t>
            </a:r>
          </a:p>
          <a:p>
            <a:pPr lvl="1" eaLnBrk="1" hangingPunct="1">
              <a:buClr>
                <a:schemeClr val="accent2"/>
              </a:buClr>
            </a:pPr>
            <a:r>
              <a:rPr lang="en-US" sz="2400" dirty="0"/>
              <a:t>Substitution with less harmful material</a:t>
            </a:r>
          </a:p>
          <a:p>
            <a:pPr lvl="1" eaLnBrk="1" hangingPunct="1">
              <a:buClr>
                <a:schemeClr val="accent2"/>
              </a:buClr>
            </a:pPr>
            <a:r>
              <a:rPr lang="en-US" sz="2400" dirty="0"/>
              <a:t>Enclosure</a:t>
            </a:r>
          </a:p>
          <a:p>
            <a:pPr lvl="1" eaLnBrk="1" hangingPunct="1">
              <a:buClr>
                <a:schemeClr val="accent2"/>
              </a:buClr>
            </a:pPr>
            <a:r>
              <a:rPr lang="en-US" sz="2400" dirty="0"/>
              <a:t>Isolation  </a:t>
            </a:r>
          </a:p>
          <a:p>
            <a:pPr lvl="1" eaLnBrk="1" hangingPunct="1">
              <a:buClr>
                <a:schemeClr val="accent2"/>
              </a:buClr>
            </a:pPr>
            <a:r>
              <a:rPr lang="en-US" sz="2400" dirty="0"/>
              <a:t>Ventilation -  "Should be within two duct diameters for welding smoke."</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48200" y="2765433"/>
            <a:ext cx="3810000" cy="2546334"/>
          </a:xfrm>
          <a:prstGeom prst="rect">
            <a:avLst/>
          </a:prstGeom>
        </p:spPr>
      </p:pic>
    </p:spTree>
    <p:extLst>
      <p:ext uri="{BB962C8B-B14F-4D97-AF65-F5344CB8AC3E}">
        <p14:creationId xmlns:p14="http://schemas.microsoft.com/office/powerpoint/2010/main" val="182251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Ventilation</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95362" y="1985962"/>
            <a:ext cx="7153275" cy="4105275"/>
          </a:xfrm>
        </p:spPr>
      </p:pic>
    </p:spTree>
    <p:extLst>
      <p:ext uri="{BB962C8B-B14F-4D97-AF65-F5344CB8AC3E}">
        <p14:creationId xmlns:p14="http://schemas.microsoft.com/office/powerpoint/2010/main" val="79070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p:txBody>
          <a:bodyPr/>
          <a:lstStyle/>
          <a:p>
            <a:pPr eaLnBrk="1" hangingPunct="1"/>
            <a:r>
              <a:rPr lang="en-US" dirty="0">
                <a:solidFill>
                  <a:srgbClr val="333399"/>
                </a:solidFill>
              </a:rPr>
              <a:t>Administrative Controls</a:t>
            </a:r>
          </a:p>
        </p:txBody>
      </p:sp>
      <p:sp>
        <p:nvSpPr>
          <p:cNvPr id="37891" name="Rectangle 3"/>
          <p:cNvSpPr>
            <a:spLocks noGrp="1" noChangeArrowheads="1"/>
          </p:cNvSpPr>
          <p:nvPr>
            <p:ph type="body" sz="half" idx="1"/>
          </p:nvPr>
        </p:nvSpPr>
        <p:spPr/>
        <p:txBody>
          <a:bodyPr/>
          <a:lstStyle/>
          <a:p>
            <a:pPr eaLnBrk="1" hangingPunct="1">
              <a:buClr>
                <a:schemeClr val="accent2"/>
              </a:buClr>
            </a:pPr>
            <a:r>
              <a:rPr lang="en-US" sz="2800" dirty="0"/>
              <a:t>Administrative controls include:</a:t>
            </a:r>
          </a:p>
          <a:p>
            <a:pPr lvl="1" eaLnBrk="1" hangingPunct="1">
              <a:buClr>
                <a:schemeClr val="accent2"/>
              </a:buClr>
            </a:pPr>
            <a:r>
              <a:rPr lang="en-US" sz="2400" dirty="0"/>
              <a:t>Controlling employees' exposure by scheduling production and workers' tasks</a:t>
            </a:r>
          </a:p>
          <a:p>
            <a:pPr lvl="1" eaLnBrk="1" hangingPunct="1">
              <a:buClr>
                <a:schemeClr val="accent2"/>
              </a:buClr>
            </a:pPr>
            <a:r>
              <a:rPr lang="en-US" sz="2400" dirty="0"/>
              <a:t>Or both, in ways that minimize exposure levels</a:t>
            </a:r>
          </a:p>
          <a:p>
            <a:pPr lvl="1" eaLnBrk="1" hangingPunct="1"/>
            <a:endParaRPr lang="en-US" sz="2400" dirty="0"/>
          </a:p>
          <a:p>
            <a:pPr lvl="1" eaLnBrk="1" hangingPunct="1">
              <a:buFontTx/>
              <a:buNone/>
            </a:pPr>
            <a:endParaRPr lang="en-US" sz="2400" dirty="0"/>
          </a:p>
          <a:p>
            <a:pPr lvl="1" eaLnBrk="1" hangingPunct="1"/>
            <a:endParaRPr lang="en-US" sz="2400" dirty="0"/>
          </a:p>
        </p:txBody>
      </p:sp>
      <p:pic>
        <p:nvPicPr>
          <p:cNvPr id="37892" name="Picture 4" descr="Administrative controls"/>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410200" y="2057400"/>
            <a:ext cx="2895600" cy="154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799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A3D1B50-7A4C-0C03-308D-EAC4631C1C41}"/>
              </a:ext>
            </a:extLst>
          </p:cNvPr>
          <p:cNvPicPr>
            <a:picLocks noGrp="1" noChangeAspect="1"/>
          </p:cNvPicPr>
          <p:nvPr>
            <p:ph idx="1"/>
          </p:nvPr>
        </p:nvPicPr>
        <p:blipFill>
          <a:blip r:embed="rId2"/>
          <a:stretch>
            <a:fillRect/>
          </a:stretch>
        </p:blipFill>
        <p:spPr>
          <a:xfrm>
            <a:off x="2628900" y="1143000"/>
            <a:ext cx="3886200" cy="3886200"/>
          </a:xfrm>
          <a:prstGeom prst="rect">
            <a:avLst/>
          </a:prstGeom>
        </p:spPr>
      </p:pic>
    </p:spTree>
    <p:extLst>
      <p:ext uri="{BB962C8B-B14F-4D97-AF65-F5344CB8AC3E}">
        <p14:creationId xmlns:p14="http://schemas.microsoft.com/office/powerpoint/2010/main" val="342437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a:solidFill>
                  <a:srgbClr val="333399"/>
                </a:solidFill>
              </a:rPr>
              <a:t>Personal Protective Equipment</a:t>
            </a:r>
          </a:p>
        </p:txBody>
      </p:sp>
      <p:sp>
        <p:nvSpPr>
          <p:cNvPr id="38915" name="Rectangle 3"/>
          <p:cNvSpPr>
            <a:spLocks noGrp="1" noChangeArrowheads="1"/>
          </p:cNvSpPr>
          <p:nvPr>
            <p:ph type="body" sz="half" idx="1"/>
          </p:nvPr>
        </p:nvSpPr>
        <p:spPr/>
        <p:txBody>
          <a:bodyPr/>
          <a:lstStyle/>
          <a:p>
            <a:pPr eaLnBrk="1" hangingPunct="1">
              <a:buClr>
                <a:schemeClr val="accent2"/>
              </a:buClr>
            </a:pPr>
            <a:r>
              <a:rPr lang="en-US" sz="2800" dirty="0"/>
              <a:t>Personal protective equipment includes:</a:t>
            </a:r>
          </a:p>
          <a:p>
            <a:pPr lvl="1" eaLnBrk="1" hangingPunct="1">
              <a:buClr>
                <a:schemeClr val="accent2"/>
              </a:buClr>
            </a:pPr>
            <a:r>
              <a:rPr lang="en-US" sz="2400" dirty="0"/>
              <a:t>Respirators</a:t>
            </a:r>
          </a:p>
          <a:p>
            <a:pPr lvl="1" eaLnBrk="1" hangingPunct="1">
              <a:buClr>
                <a:schemeClr val="accent2"/>
              </a:buClr>
            </a:pPr>
            <a:r>
              <a:rPr lang="en-US" sz="2400" dirty="0"/>
              <a:t>Ear muffs</a:t>
            </a:r>
          </a:p>
          <a:p>
            <a:pPr lvl="1" eaLnBrk="1" hangingPunct="1">
              <a:buClr>
                <a:schemeClr val="accent2"/>
              </a:buClr>
            </a:pPr>
            <a:r>
              <a:rPr lang="en-US" sz="2400" dirty="0"/>
              <a:t>Gloves</a:t>
            </a:r>
          </a:p>
          <a:p>
            <a:pPr lvl="1" eaLnBrk="1" hangingPunct="1">
              <a:buClr>
                <a:schemeClr val="accent2"/>
              </a:buClr>
            </a:pPr>
            <a:r>
              <a:rPr lang="en-US" sz="2400" dirty="0"/>
              <a:t>Safety goggles</a:t>
            </a:r>
          </a:p>
          <a:p>
            <a:pPr lvl="1" eaLnBrk="1" hangingPunct="1">
              <a:buClr>
                <a:schemeClr val="accent2"/>
              </a:buClr>
            </a:pPr>
            <a:r>
              <a:rPr lang="en-US" sz="2400" dirty="0"/>
              <a:t>Helmets </a:t>
            </a:r>
          </a:p>
          <a:p>
            <a:pPr lvl="1" eaLnBrk="1" hangingPunct="1">
              <a:buClr>
                <a:schemeClr val="accent2"/>
              </a:buClr>
            </a:pPr>
            <a:r>
              <a:rPr lang="en-US" sz="2400" dirty="0"/>
              <a:t>Safety shoes</a:t>
            </a:r>
          </a:p>
          <a:p>
            <a:pPr lvl="1" eaLnBrk="1" hangingPunct="1">
              <a:buClr>
                <a:schemeClr val="accent2"/>
              </a:buClr>
            </a:pPr>
            <a:r>
              <a:rPr lang="en-US" sz="2400" dirty="0"/>
              <a:t>Protective clothing</a:t>
            </a:r>
          </a:p>
        </p:txBody>
      </p:sp>
      <p:pic>
        <p:nvPicPr>
          <p:cNvPr id="38916" name="Picture 7"/>
          <p:cNvPicPr>
            <a:picLocks noGrp="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800600" y="1905000"/>
            <a:ext cx="3048000" cy="2260600"/>
          </a:xfrm>
          <a:solidFill>
            <a:schemeClr val="accent2"/>
          </a:solidFill>
          <a:ln w="34925">
            <a:solidFill>
              <a:schemeClr val="accent2"/>
            </a:solidFill>
            <a:miter lim="800000"/>
            <a:headEnd/>
            <a:tailEnd/>
          </a:ln>
        </p:spPr>
      </p:pic>
    </p:spTree>
    <p:extLst>
      <p:ext uri="{BB962C8B-B14F-4D97-AF65-F5344CB8AC3E}">
        <p14:creationId xmlns:p14="http://schemas.microsoft.com/office/powerpoint/2010/main" val="597091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F0EE-5201-DCBC-1CFF-FBBB76AA775C}"/>
              </a:ext>
            </a:extLst>
          </p:cNvPr>
          <p:cNvSpPr>
            <a:spLocks noGrp="1"/>
          </p:cNvSpPr>
          <p:nvPr>
            <p:ph type="title"/>
          </p:nvPr>
        </p:nvSpPr>
        <p:spPr/>
        <p:txBody>
          <a:bodyPr/>
          <a:lstStyle/>
          <a:p>
            <a:r>
              <a:rPr lang="en-US" dirty="0"/>
              <a:t>What is Asbestos</a:t>
            </a:r>
          </a:p>
        </p:txBody>
      </p:sp>
      <p:sp>
        <p:nvSpPr>
          <p:cNvPr id="3" name="Text Placeholder 2">
            <a:extLst>
              <a:ext uri="{FF2B5EF4-FFF2-40B4-BE49-F238E27FC236}">
                <a16:creationId xmlns:a16="http://schemas.microsoft.com/office/drawing/2014/main" id="{D5DFBA40-F4C1-210D-C348-B6B897959A43}"/>
              </a:ext>
            </a:extLst>
          </p:cNvPr>
          <p:cNvSpPr>
            <a:spLocks noGrp="1"/>
          </p:cNvSpPr>
          <p:nvPr>
            <p:ph type="body" sz="half" idx="1"/>
          </p:nvPr>
        </p:nvSpPr>
        <p:spPr>
          <a:xfrm>
            <a:off x="651165" y="1988127"/>
            <a:ext cx="3810000" cy="4114800"/>
          </a:xfrm>
        </p:spPr>
        <p:txBody>
          <a:bodyPr/>
          <a:lstStyle/>
          <a:p>
            <a:pPr eaLnBrk="1" hangingPunct="1">
              <a:spcBef>
                <a:spcPct val="50000"/>
              </a:spcBef>
              <a:spcAft>
                <a:spcPct val="50000"/>
              </a:spcAft>
            </a:pPr>
            <a:r>
              <a:rPr lang="en-US" altLang="en-US" sz="2000" dirty="0">
                <a:ea typeface="Calibri Light" panose="020F0302020204030204" pitchFamily="34" charset="0"/>
                <a:cs typeface="Calibri Light" panose="020F0302020204030204" pitchFamily="34" charset="0"/>
              </a:rPr>
              <a:t>A naturally occurring mineral</a:t>
            </a:r>
          </a:p>
          <a:p>
            <a:pPr eaLnBrk="1" hangingPunct="1">
              <a:spcBef>
                <a:spcPct val="50000"/>
              </a:spcBef>
              <a:spcAft>
                <a:spcPct val="50000"/>
              </a:spcAft>
            </a:pPr>
            <a:r>
              <a:rPr lang="en-US" altLang="en-US" sz="2000" dirty="0">
                <a:ea typeface="Calibri Light" panose="020F0302020204030204" pitchFamily="34" charset="0"/>
                <a:cs typeface="Calibri Light" panose="020F0302020204030204" pitchFamily="34" charset="0"/>
              </a:rPr>
              <a:t>Added to building materials because of its good insulating, strength, sound-proofing, fireproofing and corrosion-resistance properties</a:t>
            </a:r>
          </a:p>
          <a:p>
            <a:endParaRPr lang="en-US" dirty="0"/>
          </a:p>
        </p:txBody>
      </p:sp>
      <p:pic>
        <p:nvPicPr>
          <p:cNvPr id="7" name="Content Placeholder 6">
            <a:extLst>
              <a:ext uri="{FF2B5EF4-FFF2-40B4-BE49-F238E27FC236}">
                <a16:creationId xmlns:a16="http://schemas.microsoft.com/office/drawing/2014/main" id="{992977EE-4214-F50F-846D-B232512DCB5D}"/>
              </a:ext>
            </a:extLst>
          </p:cNvPr>
          <p:cNvPicPr>
            <a:picLocks noGrp="1" noChangeAspect="1"/>
          </p:cNvPicPr>
          <p:nvPr>
            <p:ph sz="half" idx="2"/>
          </p:nvPr>
        </p:nvPicPr>
        <p:blipFill>
          <a:blip r:embed="rId2"/>
          <a:stretch>
            <a:fillRect/>
          </a:stretch>
        </p:blipFill>
        <p:spPr>
          <a:xfrm>
            <a:off x="4682837" y="1995054"/>
            <a:ext cx="3166375" cy="2371725"/>
          </a:xfrm>
          <a:prstGeom prst="rect">
            <a:avLst/>
          </a:prstGeom>
        </p:spPr>
      </p:pic>
    </p:spTree>
    <p:extLst>
      <p:ext uri="{BB962C8B-B14F-4D97-AF65-F5344CB8AC3E}">
        <p14:creationId xmlns:p14="http://schemas.microsoft.com/office/powerpoint/2010/main" val="1677334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7FE2-640A-3B44-A5F5-BB14776339AB}"/>
              </a:ext>
            </a:extLst>
          </p:cNvPr>
          <p:cNvSpPr>
            <a:spLocks noGrp="1"/>
          </p:cNvSpPr>
          <p:nvPr>
            <p:ph type="title"/>
          </p:nvPr>
        </p:nvSpPr>
        <p:spPr/>
        <p:txBody>
          <a:bodyPr/>
          <a:lstStyle/>
          <a:p>
            <a:r>
              <a:rPr lang="en-US" dirty="0"/>
              <a:t>What Is Asbestos</a:t>
            </a:r>
          </a:p>
        </p:txBody>
      </p:sp>
      <p:sp>
        <p:nvSpPr>
          <p:cNvPr id="3" name="Text Placeholder 2">
            <a:extLst>
              <a:ext uri="{FF2B5EF4-FFF2-40B4-BE49-F238E27FC236}">
                <a16:creationId xmlns:a16="http://schemas.microsoft.com/office/drawing/2014/main" id="{6F2A8492-DC39-1D47-8105-971780C4B712}"/>
              </a:ext>
            </a:extLst>
          </p:cNvPr>
          <p:cNvSpPr>
            <a:spLocks noGrp="1"/>
          </p:cNvSpPr>
          <p:nvPr>
            <p:ph type="body" sz="half" idx="1"/>
          </p:nvPr>
        </p:nvSpPr>
        <p:spPr/>
        <p:txBody>
          <a:bodyPr/>
          <a:lstStyle/>
          <a:p>
            <a:pPr>
              <a:spcBef>
                <a:spcPct val="0"/>
              </a:spcBef>
              <a:buFontTx/>
              <a:buNone/>
            </a:pPr>
            <a:r>
              <a:rPr lang="en-US" altLang="en-US" sz="2000" dirty="0"/>
              <a:t>Asbestos is the name given to a group of naturally occurring</a:t>
            </a:r>
          </a:p>
          <a:p>
            <a:pPr>
              <a:spcBef>
                <a:spcPct val="0"/>
              </a:spcBef>
              <a:buFontTx/>
              <a:buNone/>
            </a:pPr>
            <a:r>
              <a:rPr lang="en-US" altLang="en-US" sz="2000" dirty="0"/>
              <a:t>minerals used in certain products, such as building materials and vehicle brakes, to resist heat and corrosion. </a:t>
            </a:r>
          </a:p>
          <a:p>
            <a:pPr>
              <a:spcBef>
                <a:spcPct val="0"/>
              </a:spcBef>
              <a:buFontTx/>
              <a:buNone/>
            </a:pPr>
            <a:endParaRPr lang="en-US" altLang="en-US" sz="2000" dirty="0"/>
          </a:p>
          <a:p>
            <a:endParaRPr lang="en-US" dirty="0"/>
          </a:p>
        </p:txBody>
      </p:sp>
      <p:pic>
        <p:nvPicPr>
          <p:cNvPr id="5" name="Content Placeholder 4">
            <a:extLst>
              <a:ext uri="{FF2B5EF4-FFF2-40B4-BE49-F238E27FC236}">
                <a16:creationId xmlns:a16="http://schemas.microsoft.com/office/drawing/2014/main" id="{45C0CA1D-7E6A-0B1F-2617-FD89ACDBA279}"/>
              </a:ext>
            </a:extLst>
          </p:cNvPr>
          <p:cNvPicPr>
            <a:picLocks noGrp="1" noChangeAspect="1"/>
          </p:cNvPicPr>
          <p:nvPr>
            <p:ph sz="half" idx="2"/>
          </p:nvPr>
        </p:nvPicPr>
        <p:blipFill>
          <a:blip r:embed="rId2"/>
          <a:stretch>
            <a:fillRect/>
          </a:stretch>
        </p:blipFill>
        <p:spPr>
          <a:xfrm>
            <a:off x="4176874" y="3747655"/>
            <a:ext cx="4967126" cy="3124200"/>
          </a:xfrm>
          <a:prstGeom prst="rect">
            <a:avLst/>
          </a:prstGeom>
        </p:spPr>
      </p:pic>
    </p:spTree>
    <p:extLst>
      <p:ext uri="{BB962C8B-B14F-4D97-AF65-F5344CB8AC3E}">
        <p14:creationId xmlns:p14="http://schemas.microsoft.com/office/powerpoint/2010/main" val="1516247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880F-EF60-CFC8-A171-CDE69A83AF18}"/>
              </a:ext>
            </a:extLst>
          </p:cNvPr>
          <p:cNvSpPr>
            <a:spLocks noGrp="1"/>
          </p:cNvSpPr>
          <p:nvPr>
            <p:ph type="title"/>
          </p:nvPr>
        </p:nvSpPr>
        <p:spPr/>
        <p:txBody>
          <a:bodyPr/>
          <a:lstStyle/>
          <a:p>
            <a:r>
              <a:rPr lang="en-US" dirty="0"/>
              <a:t>Where did we get Asbestos?</a:t>
            </a:r>
          </a:p>
        </p:txBody>
      </p:sp>
      <p:sp>
        <p:nvSpPr>
          <p:cNvPr id="3" name="Text Placeholder 2">
            <a:extLst>
              <a:ext uri="{FF2B5EF4-FFF2-40B4-BE49-F238E27FC236}">
                <a16:creationId xmlns:a16="http://schemas.microsoft.com/office/drawing/2014/main" id="{773CF4F9-514A-F29B-97EC-EF5F2C890DA2}"/>
              </a:ext>
            </a:extLst>
          </p:cNvPr>
          <p:cNvSpPr>
            <a:spLocks noGrp="1"/>
          </p:cNvSpPr>
          <p:nvPr>
            <p:ph type="body" sz="half" idx="1"/>
          </p:nvPr>
        </p:nvSpPr>
        <p:spPr/>
        <p:txBody>
          <a:bodyPr/>
          <a:lstStyle/>
          <a:p>
            <a:r>
              <a:rPr lang="en-US" dirty="0"/>
              <a:t>It was mined underground.</a:t>
            </a:r>
          </a:p>
          <a:p>
            <a:endParaRPr lang="en-US" dirty="0"/>
          </a:p>
          <a:p>
            <a:r>
              <a:rPr lang="en-US" dirty="0"/>
              <a:t>Libby MT mine. </a:t>
            </a:r>
          </a:p>
        </p:txBody>
      </p:sp>
      <p:pic>
        <p:nvPicPr>
          <p:cNvPr id="5" name="Content Placeholder 4">
            <a:extLst>
              <a:ext uri="{FF2B5EF4-FFF2-40B4-BE49-F238E27FC236}">
                <a16:creationId xmlns:a16="http://schemas.microsoft.com/office/drawing/2014/main" id="{FCFA2B36-D722-8E96-519F-AE599F04A6B5}"/>
              </a:ext>
            </a:extLst>
          </p:cNvPr>
          <p:cNvPicPr>
            <a:picLocks noGrp="1" noChangeAspect="1"/>
          </p:cNvPicPr>
          <p:nvPr>
            <p:ph sz="half" idx="2"/>
          </p:nvPr>
        </p:nvPicPr>
        <p:blipFill>
          <a:blip r:embed="rId2"/>
          <a:stretch>
            <a:fillRect/>
          </a:stretch>
        </p:blipFill>
        <p:spPr>
          <a:xfrm>
            <a:off x="4662057" y="1953491"/>
            <a:ext cx="3810000" cy="2658139"/>
          </a:xfrm>
          <a:prstGeom prst="rect">
            <a:avLst/>
          </a:prstGeom>
        </p:spPr>
      </p:pic>
    </p:spTree>
    <p:extLst>
      <p:ext uri="{BB962C8B-B14F-4D97-AF65-F5344CB8AC3E}">
        <p14:creationId xmlns:p14="http://schemas.microsoft.com/office/powerpoint/2010/main" val="3656520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a:t>
            </a:r>
          </a:p>
        </p:txBody>
      </p:sp>
      <p:sp>
        <p:nvSpPr>
          <p:cNvPr id="3" name="Text Placeholder 2"/>
          <p:cNvSpPr>
            <a:spLocks noGrp="1"/>
          </p:cNvSpPr>
          <p:nvPr>
            <p:ph type="body" sz="half" idx="1"/>
          </p:nvPr>
        </p:nvSpPr>
        <p:spPr/>
        <p:txBody>
          <a:bodyPr/>
          <a:lstStyle/>
          <a:p>
            <a:r>
              <a:rPr lang="en-US" sz="2400" dirty="0"/>
              <a:t>Libby MY</a:t>
            </a:r>
          </a:p>
          <a:p>
            <a:r>
              <a:rPr lang="en-US" sz="2400" dirty="0"/>
              <a:t>400 died </a:t>
            </a:r>
          </a:p>
          <a:p>
            <a:r>
              <a:rPr lang="en-US" sz="2400" dirty="0"/>
              <a:t>Thousands with respiratory issues</a:t>
            </a:r>
          </a:p>
          <a:p>
            <a:endParaRPr lang="en-US" sz="2400" dirty="0"/>
          </a:p>
          <a:p>
            <a:endParaRPr lang="en-US" dirty="0"/>
          </a:p>
          <a:p>
            <a:endParaRPr lang="en-US" dirty="0"/>
          </a:p>
        </p:txBody>
      </p:sp>
      <p:pic>
        <p:nvPicPr>
          <p:cNvPr id="5" name="Content Placeholder 4"/>
          <p:cNvPicPr>
            <a:picLocks noGrp="1" noChangeAspect="1"/>
          </p:cNvPicPr>
          <p:nvPr>
            <p:ph sz="half" idx="2"/>
          </p:nvPr>
        </p:nvPicPr>
        <p:blipFill>
          <a:blip r:embed="rId3"/>
          <a:stretch>
            <a:fillRect/>
          </a:stretch>
        </p:blipFill>
        <p:spPr>
          <a:xfrm>
            <a:off x="5257800" y="1933868"/>
            <a:ext cx="2781300" cy="2085975"/>
          </a:xfrm>
          <a:prstGeom prst="rect">
            <a:avLst/>
          </a:prstGeom>
        </p:spPr>
      </p:pic>
    </p:spTree>
    <p:extLst>
      <p:ext uri="{BB962C8B-B14F-4D97-AF65-F5344CB8AC3E}">
        <p14:creationId xmlns:p14="http://schemas.microsoft.com/office/powerpoint/2010/main" val="14630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a:extLst>
              <a:ext uri="{FF2B5EF4-FFF2-40B4-BE49-F238E27FC236}">
                <a16:creationId xmlns:a16="http://schemas.microsoft.com/office/drawing/2014/main" id="{851620B0-791B-4983-9ACA-6848F5C2C7BB}"/>
              </a:ext>
            </a:extLst>
          </p:cNvPr>
          <p:cNvSpPr>
            <a:spLocks noChangeArrowheads="1"/>
          </p:cNvSpPr>
          <p:nvPr/>
        </p:nvSpPr>
        <p:spPr bwMode="auto">
          <a:xfrm>
            <a:off x="533400" y="4572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dirty="0">
                <a:solidFill>
                  <a:schemeClr val="tx2"/>
                </a:solidFill>
                <a:latin typeface="+mn-lt"/>
              </a:rPr>
              <a:t>Examples of Asbestos Use</a:t>
            </a:r>
          </a:p>
        </p:txBody>
      </p:sp>
      <p:sp>
        <p:nvSpPr>
          <p:cNvPr id="64517" name="Rectangle 5">
            <a:extLst>
              <a:ext uri="{FF2B5EF4-FFF2-40B4-BE49-F238E27FC236}">
                <a16:creationId xmlns:a16="http://schemas.microsoft.com/office/drawing/2014/main" id="{A735D4B1-F104-41FA-8A57-26428D329A5B}"/>
              </a:ext>
            </a:extLst>
          </p:cNvPr>
          <p:cNvSpPr>
            <a:spLocks noChangeArrowheads="1"/>
          </p:cNvSpPr>
          <p:nvPr/>
        </p:nvSpPr>
        <p:spPr bwMode="auto">
          <a:xfrm>
            <a:off x="609600" y="17526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buClr>
                <a:schemeClr val="hlink"/>
              </a:buClr>
              <a:buSzPct val="65000"/>
              <a:buFont typeface="Wingdings" pitchFamily="2" charset="2"/>
              <a:buChar char="n"/>
              <a:defRPr/>
            </a:pPr>
            <a:r>
              <a:rPr lang="en-US" sz="2000" dirty="0">
                <a:latin typeface="+mn-lt"/>
                <a:cs typeface="Arial" charset="0"/>
              </a:rPr>
              <a:t>Shingles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Floor tiles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Asbestos cement</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Roofing felts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Insulation &amp; acoustical products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Steam pipes, boilers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“Popcorn” ceilings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Patching, joint compounds, textured paint, asbestos paper tape</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Brakes, clutch facings</a:t>
            </a:r>
          </a:p>
          <a:p>
            <a:pPr marL="342900" indent="-342900">
              <a:lnSpc>
                <a:spcPct val="90000"/>
              </a:lnSpc>
              <a:buClr>
                <a:schemeClr val="hlink"/>
              </a:buClr>
              <a:buSzPct val="65000"/>
              <a:buFont typeface="Wingdings" pitchFamily="2" charset="2"/>
              <a:buChar char="n"/>
              <a:defRPr/>
            </a:pPr>
            <a:r>
              <a:rPr lang="en-US" sz="2000" dirty="0">
                <a:latin typeface="+mn-lt"/>
                <a:cs typeface="Arial" charset="0"/>
              </a:rPr>
              <a:t>Plastics, fabrics, paints, paper</a:t>
            </a:r>
          </a:p>
          <a:p>
            <a:pPr marL="342900" indent="-342900">
              <a:lnSpc>
                <a:spcPct val="90000"/>
              </a:lnSpc>
              <a:buClr>
                <a:schemeClr val="hlink"/>
              </a:buClr>
              <a:buSzPct val="65000"/>
              <a:buFont typeface="Wingdings" pitchFamily="2" charset="2"/>
              <a:buChar char="n"/>
              <a:defRPr/>
            </a:pPr>
            <a:endParaRPr lang="en-US" sz="2000" dirty="0">
              <a:effectLst>
                <a:outerShdw blurRad="38100" dist="38100" dir="2700000" algn="tl">
                  <a:srgbClr val="000000"/>
                </a:outerShdw>
              </a:effectLst>
              <a:cs typeface="Arial" charset="0"/>
            </a:endParaRPr>
          </a:p>
        </p:txBody>
      </p:sp>
      <p:pic>
        <p:nvPicPr>
          <p:cNvPr id="13316" name="Picture 6" descr="asbestos">
            <a:extLst>
              <a:ext uri="{FF2B5EF4-FFF2-40B4-BE49-F238E27FC236}">
                <a16:creationId xmlns:a16="http://schemas.microsoft.com/office/drawing/2014/main" id="{4B9A0893-8848-4840-B4E3-F16ABA783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0200"/>
            <a:ext cx="45037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33283-4943-7FBA-2601-E31B4F684AB5}"/>
              </a:ext>
            </a:extLst>
          </p:cNvPr>
          <p:cNvSpPr>
            <a:spLocks noGrp="1"/>
          </p:cNvSpPr>
          <p:nvPr>
            <p:ph type="title"/>
          </p:nvPr>
        </p:nvSpPr>
        <p:spPr/>
        <p:txBody>
          <a:bodyPr/>
          <a:lstStyle/>
          <a:p>
            <a:r>
              <a:rPr lang="en-US" dirty="0"/>
              <a:t>Asbestos</a:t>
            </a:r>
          </a:p>
        </p:txBody>
      </p:sp>
      <p:pic>
        <p:nvPicPr>
          <p:cNvPr id="9" name="Content Placeholder 8">
            <a:extLst>
              <a:ext uri="{FF2B5EF4-FFF2-40B4-BE49-F238E27FC236}">
                <a16:creationId xmlns:a16="http://schemas.microsoft.com/office/drawing/2014/main" id="{484BAF14-1E16-C170-0007-C6B45F86C076}"/>
              </a:ext>
            </a:extLst>
          </p:cNvPr>
          <p:cNvPicPr>
            <a:picLocks noGrp="1" noChangeAspect="1"/>
          </p:cNvPicPr>
          <p:nvPr>
            <p:ph sz="half" idx="2"/>
          </p:nvPr>
        </p:nvPicPr>
        <p:blipFill>
          <a:blip r:embed="rId2"/>
          <a:stretch>
            <a:fillRect/>
          </a:stretch>
        </p:blipFill>
        <p:spPr>
          <a:xfrm>
            <a:off x="4648200" y="2708154"/>
            <a:ext cx="3810000" cy="2660891"/>
          </a:xfrm>
          <a:prstGeom prst="rect">
            <a:avLst/>
          </a:prstGeom>
        </p:spPr>
      </p:pic>
      <p:pic>
        <p:nvPicPr>
          <p:cNvPr id="8" name="Picture 4">
            <a:extLst>
              <a:ext uri="{FF2B5EF4-FFF2-40B4-BE49-F238E27FC236}">
                <a16:creationId xmlns:a16="http://schemas.microsoft.com/office/drawing/2014/main" id="{A0FCC7D7-CA09-45FC-84A6-995DDAC83F4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5800" y="2711573"/>
            <a:ext cx="3810000" cy="26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890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33283-4943-7FBA-2601-E31B4F684AB5}"/>
              </a:ext>
            </a:extLst>
          </p:cNvPr>
          <p:cNvSpPr>
            <a:spLocks noGrp="1"/>
          </p:cNvSpPr>
          <p:nvPr>
            <p:ph type="title"/>
          </p:nvPr>
        </p:nvSpPr>
        <p:spPr/>
        <p:txBody>
          <a:bodyPr/>
          <a:lstStyle/>
          <a:p>
            <a:r>
              <a:rPr lang="en-US" dirty="0"/>
              <a:t>Asbestos</a:t>
            </a:r>
          </a:p>
        </p:txBody>
      </p:sp>
      <p:pic>
        <p:nvPicPr>
          <p:cNvPr id="4" name="Content Placeholder 3">
            <a:extLst>
              <a:ext uri="{FF2B5EF4-FFF2-40B4-BE49-F238E27FC236}">
                <a16:creationId xmlns:a16="http://schemas.microsoft.com/office/drawing/2014/main" id="{0EA59DB3-BC75-E250-B1DD-CD3710217591}"/>
              </a:ext>
            </a:extLst>
          </p:cNvPr>
          <p:cNvPicPr>
            <a:picLocks noGrp="1" noChangeAspect="1"/>
          </p:cNvPicPr>
          <p:nvPr>
            <p:ph sz="half" idx="1"/>
          </p:nvPr>
        </p:nvPicPr>
        <p:blipFill>
          <a:blip r:embed="rId2"/>
          <a:stretch>
            <a:fillRect/>
          </a:stretch>
        </p:blipFill>
        <p:spPr>
          <a:xfrm>
            <a:off x="1357312" y="3114675"/>
            <a:ext cx="2466975" cy="1847850"/>
          </a:xfrm>
          <a:prstGeom prst="rect">
            <a:avLst/>
          </a:prstGeom>
        </p:spPr>
      </p:pic>
      <p:pic>
        <p:nvPicPr>
          <p:cNvPr id="6" name="Content Placeholder 5">
            <a:extLst>
              <a:ext uri="{FF2B5EF4-FFF2-40B4-BE49-F238E27FC236}">
                <a16:creationId xmlns:a16="http://schemas.microsoft.com/office/drawing/2014/main" id="{46BE7FE0-34A3-FD42-03E0-9E8A266A46DC}"/>
              </a:ext>
            </a:extLst>
          </p:cNvPr>
          <p:cNvPicPr>
            <a:picLocks noGrp="1" noChangeAspect="1"/>
          </p:cNvPicPr>
          <p:nvPr>
            <p:ph sz="half" idx="2"/>
          </p:nvPr>
        </p:nvPicPr>
        <p:blipFill>
          <a:blip r:embed="rId3"/>
          <a:stretch>
            <a:fillRect/>
          </a:stretch>
        </p:blipFill>
        <p:spPr>
          <a:xfrm>
            <a:off x="5038725" y="3281362"/>
            <a:ext cx="3028950" cy="1514475"/>
          </a:xfrm>
          <a:prstGeom prst="rect">
            <a:avLst/>
          </a:prstGeom>
        </p:spPr>
      </p:pic>
    </p:spTree>
    <p:extLst>
      <p:ext uri="{BB962C8B-B14F-4D97-AF65-F5344CB8AC3E}">
        <p14:creationId xmlns:p14="http://schemas.microsoft.com/office/powerpoint/2010/main" val="19022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33283-4943-7FBA-2601-E31B4F684AB5}"/>
              </a:ext>
            </a:extLst>
          </p:cNvPr>
          <p:cNvSpPr>
            <a:spLocks noGrp="1"/>
          </p:cNvSpPr>
          <p:nvPr>
            <p:ph type="title"/>
          </p:nvPr>
        </p:nvSpPr>
        <p:spPr/>
        <p:txBody>
          <a:bodyPr/>
          <a:lstStyle/>
          <a:p>
            <a:r>
              <a:rPr lang="en-US" dirty="0"/>
              <a:t>Asbestos</a:t>
            </a:r>
          </a:p>
        </p:txBody>
      </p:sp>
      <p:pic>
        <p:nvPicPr>
          <p:cNvPr id="8" name="Content Placeholder 7">
            <a:extLst>
              <a:ext uri="{FF2B5EF4-FFF2-40B4-BE49-F238E27FC236}">
                <a16:creationId xmlns:a16="http://schemas.microsoft.com/office/drawing/2014/main" id="{3C18F554-4749-B398-70DF-81DA677B2654}"/>
              </a:ext>
            </a:extLst>
          </p:cNvPr>
          <p:cNvPicPr>
            <a:picLocks noGrp="1" noChangeAspect="1"/>
          </p:cNvPicPr>
          <p:nvPr>
            <p:ph sz="half" idx="2"/>
          </p:nvPr>
        </p:nvPicPr>
        <p:blipFill>
          <a:blip r:embed="rId2"/>
          <a:stretch>
            <a:fillRect/>
          </a:stretch>
        </p:blipFill>
        <p:spPr>
          <a:xfrm>
            <a:off x="5080002" y="2008474"/>
            <a:ext cx="3810000" cy="2841051"/>
          </a:xfrm>
          <a:prstGeom prst="rect">
            <a:avLst/>
          </a:prstGeom>
        </p:spPr>
      </p:pic>
      <p:pic>
        <p:nvPicPr>
          <p:cNvPr id="7" name="Content Placeholder 6" descr="aircell asbestos">
            <a:extLst>
              <a:ext uri="{FF2B5EF4-FFF2-40B4-BE49-F238E27FC236}">
                <a16:creationId xmlns:a16="http://schemas.microsoft.com/office/drawing/2014/main" id="{E9D1DE8C-BC31-6EE1-EE98-BC42E09C0B0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1200" y="2286000"/>
            <a:ext cx="3352800" cy="2514600"/>
          </a:xfrm>
        </p:spPr>
      </p:pic>
    </p:spTree>
    <p:extLst>
      <p:ext uri="{BB962C8B-B14F-4D97-AF65-F5344CB8AC3E}">
        <p14:creationId xmlns:p14="http://schemas.microsoft.com/office/powerpoint/2010/main" val="1177759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33283-4943-7FBA-2601-E31B4F684AB5}"/>
              </a:ext>
            </a:extLst>
          </p:cNvPr>
          <p:cNvSpPr>
            <a:spLocks noGrp="1"/>
          </p:cNvSpPr>
          <p:nvPr>
            <p:ph type="title"/>
          </p:nvPr>
        </p:nvSpPr>
        <p:spPr/>
        <p:txBody>
          <a:bodyPr/>
          <a:lstStyle/>
          <a:p>
            <a:r>
              <a:rPr lang="en-US" dirty="0"/>
              <a:t>Asbestos</a:t>
            </a:r>
          </a:p>
        </p:txBody>
      </p:sp>
      <p:pic>
        <p:nvPicPr>
          <p:cNvPr id="6" name="Content Placeholder 5">
            <a:extLst>
              <a:ext uri="{FF2B5EF4-FFF2-40B4-BE49-F238E27FC236}">
                <a16:creationId xmlns:a16="http://schemas.microsoft.com/office/drawing/2014/main" id="{C340DE94-6EC1-E5E5-D8ED-B3B9388EB764}"/>
              </a:ext>
            </a:extLst>
          </p:cNvPr>
          <p:cNvPicPr>
            <a:picLocks noGrp="1" noChangeAspect="1"/>
          </p:cNvPicPr>
          <p:nvPr>
            <p:ph sz="half" idx="1"/>
          </p:nvPr>
        </p:nvPicPr>
        <p:blipFill>
          <a:blip r:embed="rId2"/>
          <a:stretch>
            <a:fillRect/>
          </a:stretch>
        </p:blipFill>
        <p:spPr>
          <a:xfrm>
            <a:off x="685800" y="2277265"/>
            <a:ext cx="3810000" cy="3522670"/>
          </a:xfrm>
          <a:prstGeom prst="rect">
            <a:avLst/>
          </a:prstGeom>
        </p:spPr>
      </p:pic>
      <p:pic>
        <p:nvPicPr>
          <p:cNvPr id="4" name="Picture 7" descr="asbestossiding">
            <a:extLst>
              <a:ext uri="{FF2B5EF4-FFF2-40B4-BE49-F238E27FC236}">
                <a16:creationId xmlns:a16="http://schemas.microsoft.com/office/drawing/2014/main" id="{E8686E01-1724-323E-565D-F8039F8752B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609850"/>
            <a:ext cx="3810000" cy="2857500"/>
          </a:xfrm>
        </p:spPr>
      </p:pic>
    </p:spTree>
    <p:extLst>
      <p:ext uri="{BB962C8B-B14F-4D97-AF65-F5344CB8AC3E}">
        <p14:creationId xmlns:p14="http://schemas.microsoft.com/office/powerpoint/2010/main" val="56409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en-US" dirty="0">
                <a:solidFill>
                  <a:schemeClr val="accent2"/>
                </a:solidFill>
              </a:rPr>
              <a:t>Dust</a:t>
            </a:r>
          </a:p>
        </p:txBody>
      </p:sp>
      <p:sp>
        <p:nvSpPr>
          <p:cNvPr id="7171" name="Rectangle 8"/>
          <p:cNvSpPr>
            <a:spLocks noGrp="1" noChangeArrowheads="1"/>
          </p:cNvSpPr>
          <p:nvPr>
            <p:ph type="body" sz="half" idx="1"/>
          </p:nvPr>
        </p:nvSpPr>
        <p:spPr/>
        <p:txBody>
          <a:bodyPr/>
          <a:lstStyle/>
          <a:p>
            <a:pPr eaLnBrk="1" hangingPunct="1">
              <a:buClr>
                <a:schemeClr val="accent2"/>
              </a:buClr>
            </a:pPr>
            <a:r>
              <a:rPr lang="en-US" sz="2800" dirty="0"/>
              <a:t>Dust are solid particles that are formed by handling, crushing, grinding, drilling, or blasting of organic or inorganic materials. </a:t>
            </a:r>
          </a:p>
        </p:txBody>
      </p:sp>
      <p:pic>
        <p:nvPicPr>
          <p:cNvPr id="7172" name="Picture 6" descr="TEMP08"/>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876800" y="2012950"/>
            <a:ext cx="3810000" cy="2406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500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33283-4943-7FBA-2601-E31B4F684AB5}"/>
              </a:ext>
            </a:extLst>
          </p:cNvPr>
          <p:cNvSpPr>
            <a:spLocks noGrp="1"/>
          </p:cNvSpPr>
          <p:nvPr>
            <p:ph type="title"/>
          </p:nvPr>
        </p:nvSpPr>
        <p:spPr/>
        <p:txBody>
          <a:bodyPr/>
          <a:lstStyle/>
          <a:p>
            <a:r>
              <a:rPr lang="en-US" dirty="0"/>
              <a:t>Asbestos</a:t>
            </a:r>
          </a:p>
        </p:txBody>
      </p:sp>
      <p:pic>
        <p:nvPicPr>
          <p:cNvPr id="7" name="Content Placeholder 6">
            <a:extLst>
              <a:ext uri="{FF2B5EF4-FFF2-40B4-BE49-F238E27FC236}">
                <a16:creationId xmlns:a16="http://schemas.microsoft.com/office/drawing/2014/main" id="{B9BABBD1-B9E6-6693-3594-DAD8DEF22CE2}"/>
              </a:ext>
            </a:extLst>
          </p:cNvPr>
          <p:cNvPicPr>
            <a:picLocks noGrp="1" noChangeAspect="1"/>
          </p:cNvPicPr>
          <p:nvPr>
            <p:ph sz="half" idx="1"/>
          </p:nvPr>
        </p:nvPicPr>
        <p:blipFill>
          <a:blip r:embed="rId2"/>
          <a:stretch>
            <a:fillRect/>
          </a:stretch>
        </p:blipFill>
        <p:spPr>
          <a:xfrm>
            <a:off x="685800" y="2609850"/>
            <a:ext cx="3810000" cy="2857500"/>
          </a:xfrm>
          <a:prstGeom prst="rect">
            <a:avLst/>
          </a:prstGeom>
        </p:spPr>
      </p:pic>
      <p:pic>
        <p:nvPicPr>
          <p:cNvPr id="8" name="Content Placeholder 7">
            <a:extLst>
              <a:ext uri="{FF2B5EF4-FFF2-40B4-BE49-F238E27FC236}">
                <a16:creationId xmlns:a16="http://schemas.microsoft.com/office/drawing/2014/main" id="{8A12C0C9-21F8-C41F-2370-A19A3E4B3AFD}"/>
              </a:ext>
            </a:extLst>
          </p:cNvPr>
          <p:cNvPicPr>
            <a:picLocks noGrp="1" noChangeAspect="1"/>
          </p:cNvPicPr>
          <p:nvPr>
            <p:ph sz="half" idx="2"/>
          </p:nvPr>
        </p:nvPicPr>
        <p:blipFill>
          <a:blip r:embed="rId3"/>
          <a:stretch>
            <a:fillRect/>
          </a:stretch>
        </p:blipFill>
        <p:spPr>
          <a:xfrm>
            <a:off x="4648200" y="2170019"/>
            <a:ext cx="3810000" cy="3737161"/>
          </a:xfrm>
          <a:prstGeom prst="rect">
            <a:avLst/>
          </a:prstGeom>
        </p:spPr>
      </p:pic>
    </p:spTree>
    <p:extLst>
      <p:ext uri="{BB962C8B-B14F-4D97-AF65-F5344CB8AC3E}">
        <p14:creationId xmlns:p14="http://schemas.microsoft.com/office/powerpoint/2010/main" val="920099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ABD99B64-1AA7-4B4E-A04B-3EDB968FE9E6}"/>
              </a:ext>
            </a:extLst>
          </p:cNvPr>
          <p:cNvSpPr>
            <a:spLocks noGrp="1" noChangeArrowheads="1"/>
          </p:cNvSpPr>
          <p:nvPr>
            <p:ph type="title"/>
          </p:nvPr>
        </p:nvSpPr>
        <p:spPr/>
        <p:txBody>
          <a:bodyPr/>
          <a:lstStyle/>
          <a:p>
            <a:pPr eaLnBrk="1" hangingPunct="1">
              <a:defRPr/>
            </a:pPr>
            <a:r>
              <a:rPr lang="en-US">
                <a:latin typeface="Comic Sans MS" pitchFamily="66" charset="0"/>
              </a:rPr>
              <a:t>Lungs</a:t>
            </a:r>
          </a:p>
        </p:txBody>
      </p:sp>
      <p:pic>
        <p:nvPicPr>
          <p:cNvPr id="22531" name="Picture 5" descr="internal_lungs260">
            <a:extLst>
              <a:ext uri="{FF2B5EF4-FFF2-40B4-BE49-F238E27FC236}">
                <a16:creationId xmlns:a16="http://schemas.microsoft.com/office/drawing/2014/main" id="{4BBFD595-F49C-44B3-BE0A-D2EC920700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905000"/>
            <a:ext cx="51816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00FE523-C59B-45AF-98BB-5D52F17DC821}"/>
              </a:ext>
            </a:extLst>
          </p:cNvPr>
          <p:cNvSpPr>
            <a:spLocks noGrp="1" noChangeArrowheads="1"/>
          </p:cNvSpPr>
          <p:nvPr>
            <p:ph type="title"/>
          </p:nvPr>
        </p:nvSpPr>
        <p:spPr/>
        <p:txBody>
          <a:bodyPr/>
          <a:lstStyle/>
          <a:p>
            <a:pPr eaLnBrk="1" hangingPunct="1">
              <a:defRPr/>
            </a:pPr>
            <a:r>
              <a:rPr lang="en-US">
                <a:latin typeface="Comic Sans MS" pitchFamily="66" charset="0"/>
              </a:rPr>
              <a:t>Lungs’ Defense Mechanisms</a:t>
            </a:r>
          </a:p>
        </p:txBody>
      </p:sp>
      <p:pic>
        <p:nvPicPr>
          <p:cNvPr id="23555" name="Picture 4" descr="cilia">
            <a:extLst>
              <a:ext uri="{FF2B5EF4-FFF2-40B4-BE49-F238E27FC236}">
                <a16:creationId xmlns:a16="http://schemas.microsoft.com/office/drawing/2014/main" id="{B73A8924-1E05-4A80-837D-B2A346FF1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752600"/>
            <a:ext cx="7086600" cy="3595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a:extLst>
              <a:ext uri="{FF2B5EF4-FFF2-40B4-BE49-F238E27FC236}">
                <a16:creationId xmlns:a16="http://schemas.microsoft.com/office/drawing/2014/main" id="{974CA01D-AC4D-458A-B71D-2C684E45DBD9}"/>
              </a:ext>
            </a:extLst>
          </p:cNvPr>
          <p:cNvSpPr>
            <a:spLocks noGrp="1" noChangeArrowheads="1"/>
          </p:cNvSpPr>
          <p:nvPr>
            <p:ph type="title"/>
          </p:nvPr>
        </p:nvSpPr>
        <p:spPr/>
        <p:txBody>
          <a:bodyPr/>
          <a:lstStyle/>
          <a:p>
            <a:pPr eaLnBrk="1" hangingPunct="1">
              <a:defRPr/>
            </a:pPr>
            <a:r>
              <a:rPr lang="en-US">
                <a:latin typeface="Comic Sans MS" pitchFamily="66" charset="0"/>
              </a:rPr>
              <a:t>Lungs’ Defense Mechanisms</a:t>
            </a:r>
          </a:p>
        </p:txBody>
      </p:sp>
      <p:pic>
        <p:nvPicPr>
          <p:cNvPr id="24579" name="Picture 5" descr="asfiber2">
            <a:extLst>
              <a:ext uri="{FF2B5EF4-FFF2-40B4-BE49-F238E27FC236}">
                <a16:creationId xmlns:a16="http://schemas.microsoft.com/office/drawing/2014/main" id="{0FAE144E-F4AB-4B09-A15E-C9D4D3FD11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2788" y="1981200"/>
            <a:ext cx="51784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D232-68E1-D207-2C6F-3D096B71C840}"/>
              </a:ext>
            </a:extLst>
          </p:cNvPr>
          <p:cNvSpPr>
            <a:spLocks noGrp="1"/>
          </p:cNvSpPr>
          <p:nvPr>
            <p:ph type="title"/>
          </p:nvPr>
        </p:nvSpPr>
        <p:spPr/>
        <p:txBody>
          <a:bodyPr/>
          <a:lstStyle/>
          <a:p>
            <a:r>
              <a:rPr lang="en-US" dirty="0"/>
              <a:t>Why is Asbestos a Health Hazard?</a:t>
            </a:r>
          </a:p>
        </p:txBody>
      </p:sp>
      <p:sp>
        <p:nvSpPr>
          <p:cNvPr id="3" name="Text Placeholder 2">
            <a:extLst>
              <a:ext uri="{FF2B5EF4-FFF2-40B4-BE49-F238E27FC236}">
                <a16:creationId xmlns:a16="http://schemas.microsoft.com/office/drawing/2014/main" id="{DF7E7E69-C8FB-773B-941C-5D7D7320C1D9}"/>
              </a:ext>
            </a:extLst>
          </p:cNvPr>
          <p:cNvSpPr>
            <a:spLocks noGrp="1"/>
          </p:cNvSpPr>
          <p:nvPr>
            <p:ph type="body" sz="half" idx="1"/>
          </p:nvPr>
        </p:nvSpPr>
        <p:spPr>
          <a:xfrm>
            <a:off x="381000" y="1981200"/>
            <a:ext cx="4114800" cy="4114800"/>
          </a:xfrm>
        </p:spPr>
        <p:txBody>
          <a:bodyPr/>
          <a:lstStyle/>
          <a:p>
            <a:pPr>
              <a:spcBef>
                <a:spcPct val="0"/>
              </a:spcBef>
            </a:pPr>
            <a:r>
              <a:rPr lang="en-US" altLang="en-US" sz="2000" dirty="0"/>
              <a:t>Asbestos is made up of microscopic bundles of fibers.  </a:t>
            </a:r>
          </a:p>
          <a:p>
            <a:pPr>
              <a:spcBef>
                <a:spcPct val="0"/>
              </a:spcBef>
            </a:pPr>
            <a:r>
              <a:rPr lang="en-US" altLang="en-US" sz="2000" dirty="0"/>
              <a:t>These fibers get into the air and may become inhaled into the lungs, where they may cause significant health problems.  </a:t>
            </a:r>
          </a:p>
          <a:p>
            <a:pPr>
              <a:spcBef>
                <a:spcPct val="0"/>
              </a:spcBef>
            </a:pPr>
            <a:r>
              <a:rPr lang="en-US" altLang="en-US" sz="2000" dirty="0"/>
              <a:t>Researchers still have not determined a “safe level” of exposure</a:t>
            </a:r>
            <a:endParaRPr lang="en-US" dirty="0"/>
          </a:p>
        </p:txBody>
      </p:sp>
      <p:pic>
        <p:nvPicPr>
          <p:cNvPr id="5" name="Content Placeholder 4">
            <a:extLst>
              <a:ext uri="{FF2B5EF4-FFF2-40B4-BE49-F238E27FC236}">
                <a16:creationId xmlns:a16="http://schemas.microsoft.com/office/drawing/2014/main" id="{FE8410CF-B010-374C-A094-3EEED26F3E66}"/>
              </a:ext>
            </a:extLst>
          </p:cNvPr>
          <p:cNvPicPr>
            <a:picLocks noGrp="1" noChangeAspect="1"/>
          </p:cNvPicPr>
          <p:nvPr>
            <p:ph sz="half" idx="2"/>
          </p:nvPr>
        </p:nvPicPr>
        <p:blipFill>
          <a:blip r:embed="rId2"/>
          <a:stretch>
            <a:fillRect/>
          </a:stretch>
        </p:blipFill>
        <p:spPr>
          <a:xfrm>
            <a:off x="4343399" y="2132814"/>
            <a:ext cx="4816765" cy="3277386"/>
          </a:xfrm>
          <a:prstGeom prst="rect">
            <a:avLst/>
          </a:prstGeom>
        </p:spPr>
      </p:pic>
    </p:spTree>
    <p:extLst>
      <p:ext uri="{BB962C8B-B14F-4D97-AF65-F5344CB8AC3E}">
        <p14:creationId xmlns:p14="http://schemas.microsoft.com/office/powerpoint/2010/main" val="2926772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B516-821F-CE1E-64E6-1E4DB567384D}"/>
              </a:ext>
            </a:extLst>
          </p:cNvPr>
          <p:cNvSpPr>
            <a:spLocks noGrp="1"/>
          </p:cNvSpPr>
          <p:nvPr>
            <p:ph type="title"/>
          </p:nvPr>
        </p:nvSpPr>
        <p:spPr/>
        <p:txBody>
          <a:bodyPr/>
          <a:lstStyle/>
          <a:p>
            <a:r>
              <a:rPr lang="en-US" dirty="0"/>
              <a:t>Health Issues</a:t>
            </a:r>
          </a:p>
        </p:txBody>
      </p:sp>
      <p:sp>
        <p:nvSpPr>
          <p:cNvPr id="3" name="Text Placeholder 2">
            <a:extLst>
              <a:ext uri="{FF2B5EF4-FFF2-40B4-BE49-F238E27FC236}">
                <a16:creationId xmlns:a16="http://schemas.microsoft.com/office/drawing/2014/main" id="{3B30A9EE-533D-F11E-C5F1-B66D50D56826}"/>
              </a:ext>
            </a:extLst>
          </p:cNvPr>
          <p:cNvSpPr>
            <a:spLocks noGrp="1"/>
          </p:cNvSpPr>
          <p:nvPr>
            <p:ph type="body" sz="half" idx="1"/>
          </p:nvPr>
        </p:nvSpPr>
        <p:spPr>
          <a:xfrm>
            <a:off x="685800" y="1981200"/>
            <a:ext cx="4495800" cy="4114800"/>
          </a:xfrm>
        </p:spPr>
        <p:txBody>
          <a:bodyPr/>
          <a:lstStyle/>
          <a:p>
            <a:pPr>
              <a:spcBef>
                <a:spcPct val="0"/>
              </a:spcBef>
            </a:pPr>
            <a:r>
              <a:rPr lang="en-US" altLang="en-US" sz="2000" dirty="0"/>
              <a:t>Asbestosis a lung disease was first found in naval shipyard workers.  </a:t>
            </a:r>
          </a:p>
          <a:p>
            <a:pPr>
              <a:spcBef>
                <a:spcPct val="0"/>
              </a:spcBef>
            </a:pPr>
            <a:r>
              <a:rPr lang="en-US" altLang="en-US" sz="2000" dirty="0"/>
              <a:t>As asbestos fibers are inhaled, they become trapped in the lung tissue. </a:t>
            </a:r>
          </a:p>
          <a:p>
            <a:pPr>
              <a:spcBef>
                <a:spcPct val="0"/>
              </a:spcBef>
            </a:pPr>
            <a:r>
              <a:rPr lang="en-US" altLang="en-US" sz="2000" dirty="0"/>
              <a:t>The body tries to dissolve the fibers by producing an acid.  </a:t>
            </a:r>
          </a:p>
          <a:p>
            <a:pPr>
              <a:spcBef>
                <a:spcPct val="0"/>
              </a:spcBef>
            </a:pPr>
            <a:r>
              <a:rPr lang="en-US" altLang="en-US" sz="2000" dirty="0"/>
              <a:t>This acid, due to the chemical resistance of the fiber, does little to damage the fiber, but may scar the surrounding tissue.  </a:t>
            </a:r>
          </a:p>
          <a:p>
            <a:pPr>
              <a:spcBef>
                <a:spcPct val="0"/>
              </a:spcBef>
            </a:pPr>
            <a:r>
              <a:rPr lang="en-US" altLang="en-US" sz="2000" dirty="0"/>
              <a:t>Eventually, this scarring may become so severe that the lungs cannot function.  </a:t>
            </a:r>
          </a:p>
          <a:p>
            <a:pPr>
              <a:spcBef>
                <a:spcPct val="0"/>
              </a:spcBef>
            </a:pPr>
            <a:r>
              <a:rPr lang="en-US" altLang="en-US" sz="2000" dirty="0"/>
              <a:t>The </a:t>
            </a:r>
            <a:r>
              <a:rPr lang="en-US" altLang="en-US" sz="2000" i="1" dirty="0"/>
              <a:t>latency period</a:t>
            </a:r>
            <a:r>
              <a:rPr lang="en-US" altLang="en-US" sz="2000" dirty="0"/>
              <a:t> is often 25 - 40 years.</a:t>
            </a:r>
          </a:p>
          <a:p>
            <a:pPr>
              <a:spcBef>
                <a:spcPct val="0"/>
              </a:spcBef>
              <a:buFontTx/>
              <a:buNone/>
            </a:pPr>
            <a:endParaRPr lang="en-US" altLang="en-US" sz="2000" dirty="0"/>
          </a:p>
          <a:p>
            <a:endParaRPr lang="en-US" dirty="0"/>
          </a:p>
        </p:txBody>
      </p:sp>
      <p:pic>
        <p:nvPicPr>
          <p:cNvPr id="5" name="Content Placeholder 4">
            <a:extLst>
              <a:ext uri="{FF2B5EF4-FFF2-40B4-BE49-F238E27FC236}">
                <a16:creationId xmlns:a16="http://schemas.microsoft.com/office/drawing/2014/main" id="{9F00D909-DA49-061E-AD39-D65E02D7AB5F}"/>
              </a:ext>
            </a:extLst>
          </p:cNvPr>
          <p:cNvPicPr>
            <a:picLocks noGrp="1" noChangeAspect="1"/>
          </p:cNvPicPr>
          <p:nvPr>
            <p:ph sz="half" idx="2"/>
          </p:nvPr>
        </p:nvPicPr>
        <p:blipFill>
          <a:blip r:embed="rId2"/>
          <a:stretch>
            <a:fillRect/>
          </a:stretch>
        </p:blipFill>
        <p:spPr>
          <a:xfrm>
            <a:off x="6172200" y="1752600"/>
            <a:ext cx="2776537" cy="5004417"/>
          </a:xfrm>
          <a:prstGeom prst="rect">
            <a:avLst/>
          </a:prstGeom>
        </p:spPr>
      </p:pic>
    </p:spTree>
    <p:extLst>
      <p:ext uri="{BB962C8B-B14F-4D97-AF65-F5344CB8AC3E}">
        <p14:creationId xmlns:p14="http://schemas.microsoft.com/office/powerpoint/2010/main" val="67109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B516-821F-CE1E-64E6-1E4DB567384D}"/>
              </a:ext>
            </a:extLst>
          </p:cNvPr>
          <p:cNvSpPr>
            <a:spLocks noGrp="1"/>
          </p:cNvSpPr>
          <p:nvPr>
            <p:ph type="title"/>
          </p:nvPr>
        </p:nvSpPr>
        <p:spPr/>
        <p:txBody>
          <a:bodyPr/>
          <a:lstStyle/>
          <a:p>
            <a:r>
              <a:rPr lang="en-US" dirty="0"/>
              <a:t>Health Issues</a:t>
            </a:r>
          </a:p>
        </p:txBody>
      </p:sp>
      <p:sp>
        <p:nvSpPr>
          <p:cNvPr id="6" name="Content Placeholder 5">
            <a:extLst>
              <a:ext uri="{FF2B5EF4-FFF2-40B4-BE49-F238E27FC236}">
                <a16:creationId xmlns:a16="http://schemas.microsoft.com/office/drawing/2014/main" id="{98B77537-A23D-9220-2929-B409105DABCC}"/>
              </a:ext>
            </a:extLst>
          </p:cNvPr>
          <p:cNvSpPr>
            <a:spLocks noGrp="1"/>
          </p:cNvSpPr>
          <p:nvPr>
            <p:ph sz="half" idx="1"/>
          </p:nvPr>
        </p:nvSpPr>
        <p:spPr/>
        <p:txBody>
          <a:bodyPr/>
          <a:lstStyle/>
          <a:p>
            <a:r>
              <a:rPr lang="en-US" altLang="en-US" sz="2000" b="1" dirty="0"/>
              <a:t>Mesothelioma:</a:t>
            </a:r>
            <a:r>
              <a:rPr lang="en-US" altLang="en-US" sz="2000" dirty="0"/>
              <a:t>  </a:t>
            </a:r>
          </a:p>
          <a:p>
            <a:r>
              <a:rPr lang="en-US" altLang="en-US" sz="2000" dirty="0"/>
              <a:t>a cancer of the pleura ( the outer lining of the lung and chest cavity) and/ or the peritoneum ( the lining of the abdominal wall). </a:t>
            </a:r>
          </a:p>
          <a:p>
            <a:r>
              <a:rPr lang="en-US" altLang="en-US" sz="2000" dirty="0"/>
              <a:t>This form of cancer is peculiar because the only known cause is from asbestos exposure. </a:t>
            </a:r>
          </a:p>
          <a:p>
            <a:r>
              <a:rPr lang="en-US" altLang="en-US" sz="2000" dirty="0"/>
              <a:t>The </a:t>
            </a:r>
            <a:r>
              <a:rPr lang="en-US" altLang="en-US" sz="2000" i="1" dirty="0"/>
              <a:t>latency period</a:t>
            </a:r>
            <a:r>
              <a:rPr lang="en-US" altLang="en-US" sz="2000" dirty="0"/>
              <a:t> for mesothelioma is often 15-30 years.</a:t>
            </a:r>
          </a:p>
          <a:p>
            <a:endParaRPr lang="en-US" dirty="0"/>
          </a:p>
        </p:txBody>
      </p:sp>
      <p:sp>
        <p:nvSpPr>
          <p:cNvPr id="3" name="Text Placeholder 2">
            <a:extLst>
              <a:ext uri="{FF2B5EF4-FFF2-40B4-BE49-F238E27FC236}">
                <a16:creationId xmlns:a16="http://schemas.microsoft.com/office/drawing/2014/main" id="{3B30A9EE-533D-F11E-C5F1-B66D50D56826}"/>
              </a:ext>
            </a:extLst>
          </p:cNvPr>
          <p:cNvSpPr>
            <a:spLocks noGrp="1"/>
          </p:cNvSpPr>
          <p:nvPr>
            <p:ph sz="half" idx="2"/>
          </p:nvPr>
        </p:nvSpPr>
        <p:spPr/>
        <p:txBody>
          <a:bodyPr/>
          <a:lstStyle/>
          <a:p>
            <a:pPr>
              <a:spcBef>
                <a:spcPct val="0"/>
              </a:spcBef>
              <a:buFontTx/>
              <a:buNone/>
            </a:pPr>
            <a:endParaRPr lang="en-US" altLang="en-US" sz="2000" dirty="0"/>
          </a:p>
          <a:p>
            <a:endParaRPr lang="en-US" dirty="0"/>
          </a:p>
        </p:txBody>
      </p:sp>
      <p:pic>
        <p:nvPicPr>
          <p:cNvPr id="7" name="Picture 6">
            <a:extLst>
              <a:ext uri="{FF2B5EF4-FFF2-40B4-BE49-F238E27FC236}">
                <a16:creationId xmlns:a16="http://schemas.microsoft.com/office/drawing/2014/main" id="{2F8D4DA1-75D0-0852-8ED1-CE510AEB6485}"/>
              </a:ext>
            </a:extLst>
          </p:cNvPr>
          <p:cNvPicPr>
            <a:picLocks noChangeAspect="1"/>
          </p:cNvPicPr>
          <p:nvPr/>
        </p:nvPicPr>
        <p:blipFill>
          <a:blip r:embed="rId3"/>
          <a:stretch>
            <a:fillRect/>
          </a:stretch>
        </p:blipFill>
        <p:spPr>
          <a:xfrm>
            <a:off x="4572000" y="2405062"/>
            <a:ext cx="3950993" cy="3614738"/>
          </a:xfrm>
          <a:prstGeom prst="rect">
            <a:avLst/>
          </a:prstGeom>
        </p:spPr>
      </p:pic>
    </p:spTree>
    <p:extLst>
      <p:ext uri="{BB962C8B-B14F-4D97-AF65-F5344CB8AC3E}">
        <p14:creationId xmlns:p14="http://schemas.microsoft.com/office/powerpoint/2010/main" val="68808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B516-821F-CE1E-64E6-1E4DB567384D}"/>
              </a:ext>
            </a:extLst>
          </p:cNvPr>
          <p:cNvSpPr>
            <a:spLocks noGrp="1"/>
          </p:cNvSpPr>
          <p:nvPr>
            <p:ph type="title"/>
          </p:nvPr>
        </p:nvSpPr>
        <p:spPr/>
        <p:txBody>
          <a:bodyPr/>
          <a:lstStyle/>
          <a:p>
            <a:r>
              <a:rPr lang="en-US" dirty="0"/>
              <a:t>Health Issues</a:t>
            </a:r>
          </a:p>
        </p:txBody>
      </p:sp>
      <p:sp>
        <p:nvSpPr>
          <p:cNvPr id="6" name="Content Placeholder 5">
            <a:extLst>
              <a:ext uri="{FF2B5EF4-FFF2-40B4-BE49-F238E27FC236}">
                <a16:creationId xmlns:a16="http://schemas.microsoft.com/office/drawing/2014/main" id="{98B77537-A23D-9220-2929-B409105DABCC}"/>
              </a:ext>
            </a:extLst>
          </p:cNvPr>
          <p:cNvSpPr>
            <a:spLocks noGrp="1"/>
          </p:cNvSpPr>
          <p:nvPr>
            <p:ph sz="half" idx="1"/>
          </p:nvPr>
        </p:nvSpPr>
        <p:spPr/>
        <p:txBody>
          <a:bodyPr/>
          <a:lstStyle/>
          <a:p>
            <a:pPr>
              <a:spcBef>
                <a:spcPct val="0"/>
              </a:spcBef>
            </a:pPr>
            <a:r>
              <a:rPr lang="en-US" altLang="en-US" sz="2000" b="1" dirty="0"/>
              <a:t>Lung Cancer:  </a:t>
            </a:r>
          </a:p>
          <a:p>
            <a:pPr>
              <a:spcBef>
                <a:spcPct val="0"/>
              </a:spcBef>
            </a:pPr>
            <a:r>
              <a:rPr lang="en-US" altLang="en-US" sz="2000" dirty="0"/>
              <a:t>Asbestos is a contributing factor of lung cancer.  </a:t>
            </a:r>
          </a:p>
          <a:p>
            <a:pPr>
              <a:spcBef>
                <a:spcPct val="0"/>
              </a:spcBef>
            </a:pPr>
            <a:r>
              <a:rPr lang="en-US" altLang="en-US" sz="2000" dirty="0"/>
              <a:t>The effects of lung cancer are greatly increased by cigarette smoking (by about 50%).  </a:t>
            </a:r>
          </a:p>
          <a:p>
            <a:pPr>
              <a:spcBef>
                <a:spcPct val="0"/>
              </a:spcBef>
            </a:pPr>
            <a:r>
              <a:rPr lang="en-US" altLang="en-US" sz="2000" dirty="0"/>
              <a:t>Cancer of the gastrointestinal tract can also be caused by asbestos.  </a:t>
            </a:r>
          </a:p>
          <a:p>
            <a:pPr>
              <a:spcBef>
                <a:spcPct val="0"/>
              </a:spcBef>
            </a:pPr>
            <a:r>
              <a:rPr lang="en-US" altLang="en-US" sz="2000" dirty="0"/>
              <a:t>The </a:t>
            </a:r>
            <a:r>
              <a:rPr lang="en-US" altLang="en-US" sz="2000" i="1" dirty="0"/>
              <a:t>latency period</a:t>
            </a:r>
            <a:r>
              <a:rPr lang="en-US" altLang="en-US" sz="2000" dirty="0"/>
              <a:t> for cancer is often 15-30 years.</a:t>
            </a:r>
          </a:p>
          <a:p>
            <a:endParaRPr lang="en-US" dirty="0"/>
          </a:p>
        </p:txBody>
      </p:sp>
      <p:sp>
        <p:nvSpPr>
          <p:cNvPr id="3" name="Text Placeholder 2">
            <a:extLst>
              <a:ext uri="{FF2B5EF4-FFF2-40B4-BE49-F238E27FC236}">
                <a16:creationId xmlns:a16="http://schemas.microsoft.com/office/drawing/2014/main" id="{3B30A9EE-533D-F11E-C5F1-B66D50D56826}"/>
              </a:ext>
            </a:extLst>
          </p:cNvPr>
          <p:cNvSpPr>
            <a:spLocks noGrp="1"/>
          </p:cNvSpPr>
          <p:nvPr>
            <p:ph sz="half" idx="2"/>
          </p:nvPr>
        </p:nvSpPr>
        <p:spPr/>
        <p:txBody>
          <a:bodyPr/>
          <a:lstStyle/>
          <a:p>
            <a:pPr>
              <a:spcBef>
                <a:spcPct val="0"/>
              </a:spcBef>
              <a:buFontTx/>
              <a:buNone/>
            </a:pPr>
            <a:endParaRPr lang="en-US" altLang="en-US" sz="2000" dirty="0"/>
          </a:p>
          <a:p>
            <a:endParaRPr lang="en-US" dirty="0"/>
          </a:p>
        </p:txBody>
      </p:sp>
      <p:pic>
        <p:nvPicPr>
          <p:cNvPr id="4" name="Picture 3">
            <a:extLst>
              <a:ext uri="{FF2B5EF4-FFF2-40B4-BE49-F238E27FC236}">
                <a16:creationId xmlns:a16="http://schemas.microsoft.com/office/drawing/2014/main" id="{3FAE2485-FFC9-8AB7-0F77-5B9CADC2C546}"/>
              </a:ext>
            </a:extLst>
          </p:cNvPr>
          <p:cNvPicPr>
            <a:picLocks noChangeAspect="1"/>
          </p:cNvPicPr>
          <p:nvPr/>
        </p:nvPicPr>
        <p:blipFill>
          <a:blip r:embed="rId3"/>
          <a:stretch>
            <a:fillRect/>
          </a:stretch>
        </p:blipFill>
        <p:spPr>
          <a:xfrm>
            <a:off x="5619750" y="2205037"/>
            <a:ext cx="2686050" cy="3522015"/>
          </a:xfrm>
          <a:prstGeom prst="rect">
            <a:avLst/>
          </a:prstGeom>
        </p:spPr>
      </p:pic>
    </p:spTree>
    <p:extLst>
      <p:ext uri="{BB962C8B-B14F-4D97-AF65-F5344CB8AC3E}">
        <p14:creationId xmlns:p14="http://schemas.microsoft.com/office/powerpoint/2010/main" val="3578347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467-5F1F-3497-333C-B58BFC489865}"/>
              </a:ext>
            </a:extLst>
          </p:cNvPr>
          <p:cNvSpPr>
            <a:spLocks noGrp="1"/>
          </p:cNvSpPr>
          <p:nvPr>
            <p:ph type="title"/>
          </p:nvPr>
        </p:nvSpPr>
        <p:spPr/>
        <p:txBody>
          <a:bodyPr/>
          <a:lstStyle/>
          <a:p>
            <a:r>
              <a:rPr lang="en-US" dirty="0"/>
              <a:t>1960s</a:t>
            </a:r>
          </a:p>
        </p:txBody>
      </p:sp>
      <p:sp>
        <p:nvSpPr>
          <p:cNvPr id="3" name="Content Placeholder 2">
            <a:extLst>
              <a:ext uri="{FF2B5EF4-FFF2-40B4-BE49-F238E27FC236}">
                <a16:creationId xmlns:a16="http://schemas.microsoft.com/office/drawing/2014/main" id="{0F8BECC6-BD7B-8F90-2D3F-80E975BED353}"/>
              </a:ext>
            </a:extLst>
          </p:cNvPr>
          <p:cNvSpPr>
            <a:spLocks noGrp="1"/>
          </p:cNvSpPr>
          <p:nvPr>
            <p:ph sz="half" idx="1"/>
          </p:nvPr>
        </p:nvSpPr>
        <p:spPr/>
        <p:txBody>
          <a:bodyPr/>
          <a:lstStyle/>
          <a:p>
            <a:r>
              <a:rPr lang="en-US" dirty="0"/>
              <a:t>The Snowmen</a:t>
            </a:r>
          </a:p>
        </p:txBody>
      </p:sp>
      <p:pic>
        <p:nvPicPr>
          <p:cNvPr id="5" name="Picture 2">
            <a:extLst>
              <a:ext uri="{FF2B5EF4-FFF2-40B4-BE49-F238E27FC236}">
                <a16:creationId xmlns:a16="http://schemas.microsoft.com/office/drawing/2014/main" id="{3A979C98-6DE9-3EFB-722A-B0A9F8D7B56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0448" y="2810149"/>
            <a:ext cx="3505504" cy="2456901"/>
          </a:xfrm>
          <a:noFill/>
        </p:spPr>
      </p:pic>
    </p:spTree>
    <p:extLst>
      <p:ext uri="{BB962C8B-B14F-4D97-AF65-F5344CB8AC3E}">
        <p14:creationId xmlns:p14="http://schemas.microsoft.com/office/powerpoint/2010/main" val="167138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A15C-E798-F34B-1505-E442F712C59C}"/>
              </a:ext>
            </a:extLst>
          </p:cNvPr>
          <p:cNvSpPr>
            <a:spLocks noGrp="1"/>
          </p:cNvSpPr>
          <p:nvPr>
            <p:ph type="title"/>
          </p:nvPr>
        </p:nvSpPr>
        <p:spPr/>
        <p:txBody>
          <a:bodyPr/>
          <a:lstStyle/>
          <a:p>
            <a:r>
              <a:rPr lang="en-US" dirty="0"/>
              <a:t>EPA</a:t>
            </a:r>
          </a:p>
        </p:txBody>
      </p:sp>
      <p:sp>
        <p:nvSpPr>
          <p:cNvPr id="3" name="Content Placeholder 2">
            <a:extLst>
              <a:ext uri="{FF2B5EF4-FFF2-40B4-BE49-F238E27FC236}">
                <a16:creationId xmlns:a16="http://schemas.microsoft.com/office/drawing/2014/main" id="{39D04655-BB77-545F-C531-1C9BD5837AB3}"/>
              </a:ext>
            </a:extLst>
          </p:cNvPr>
          <p:cNvSpPr>
            <a:spLocks noGrp="1"/>
          </p:cNvSpPr>
          <p:nvPr>
            <p:ph sz="half" idx="1"/>
          </p:nvPr>
        </p:nvSpPr>
        <p:spPr/>
        <p:txBody>
          <a:bodyPr/>
          <a:lstStyle/>
          <a:p>
            <a:r>
              <a:rPr lang="en-US" altLang="en-US" sz="2000" dirty="0"/>
              <a:t>The purpose of the Asbestos National Emission Standard for Hazardous Air Pollutants (NESHAP) Program is to protect public health from exposure to regulated asbestos-containing material (RACM) during NESHAP facility renovation/demolition activities,</a:t>
            </a:r>
            <a:r>
              <a:rPr lang="en-US" altLang="en-US" sz="2000" dirty="0">
                <a:solidFill>
                  <a:srgbClr val="FF0000"/>
                </a:solidFill>
              </a:rPr>
              <a:t> asbestos </a:t>
            </a:r>
            <a:r>
              <a:rPr lang="en-US" altLang="en-US" sz="2000" dirty="0"/>
              <a:t>removal, transport and disposal, closely monitoring those activities for proper notification and asbestos emissions control</a:t>
            </a:r>
            <a:endParaRPr lang="en-US" sz="2000" dirty="0"/>
          </a:p>
        </p:txBody>
      </p:sp>
      <p:pic>
        <p:nvPicPr>
          <p:cNvPr id="5" name="Content Placeholder 4">
            <a:extLst>
              <a:ext uri="{FF2B5EF4-FFF2-40B4-BE49-F238E27FC236}">
                <a16:creationId xmlns:a16="http://schemas.microsoft.com/office/drawing/2014/main" id="{51569DCA-4A3E-FB25-6296-B68F3CD78006}"/>
              </a:ext>
            </a:extLst>
          </p:cNvPr>
          <p:cNvPicPr>
            <a:picLocks noGrp="1" noChangeAspect="1"/>
          </p:cNvPicPr>
          <p:nvPr>
            <p:ph sz="half" idx="2"/>
          </p:nvPr>
        </p:nvPicPr>
        <p:blipFill>
          <a:blip r:embed="rId3"/>
          <a:stretch>
            <a:fillRect/>
          </a:stretch>
        </p:blipFill>
        <p:spPr>
          <a:xfrm>
            <a:off x="4876800" y="2198077"/>
            <a:ext cx="3810000" cy="2461846"/>
          </a:xfrm>
          <a:prstGeom prst="rect">
            <a:avLst/>
          </a:prstGeom>
        </p:spPr>
      </p:pic>
      <p:sp>
        <p:nvSpPr>
          <p:cNvPr id="6" name="TextBox 5">
            <a:extLst>
              <a:ext uri="{FF2B5EF4-FFF2-40B4-BE49-F238E27FC236}">
                <a16:creationId xmlns:a16="http://schemas.microsoft.com/office/drawing/2014/main" id="{055B1579-2353-24B5-5C8E-1EFAA39914B8}"/>
              </a:ext>
            </a:extLst>
          </p:cNvPr>
          <p:cNvSpPr txBox="1"/>
          <p:nvPr/>
        </p:nvSpPr>
        <p:spPr>
          <a:xfrm>
            <a:off x="4876800" y="4953000"/>
            <a:ext cx="3581400" cy="400110"/>
          </a:xfrm>
          <a:prstGeom prst="rect">
            <a:avLst/>
          </a:prstGeom>
          <a:noFill/>
        </p:spPr>
        <p:txBody>
          <a:bodyPr wrap="square" rtlCol="0">
            <a:spAutoFit/>
          </a:bodyPr>
          <a:lstStyle/>
          <a:p>
            <a:r>
              <a:rPr lang="en-US" sz="2000" dirty="0">
                <a:latin typeface="+mn-lt"/>
              </a:rPr>
              <a:t>Ambler  PA Superfund </a:t>
            </a:r>
          </a:p>
        </p:txBody>
      </p:sp>
    </p:spTree>
    <p:extLst>
      <p:ext uri="{BB962C8B-B14F-4D97-AF65-F5344CB8AC3E}">
        <p14:creationId xmlns:p14="http://schemas.microsoft.com/office/powerpoint/2010/main" val="93271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dirty="0">
                <a:solidFill>
                  <a:schemeClr val="accent2"/>
                </a:solidFill>
              </a:rPr>
              <a:t>Fumes</a:t>
            </a:r>
          </a:p>
        </p:txBody>
      </p:sp>
      <p:sp>
        <p:nvSpPr>
          <p:cNvPr id="8195" name="Rectangle 5"/>
          <p:cNvSpPr>
            <a:spLocks noGrp="1" noChangeArrowheads="1"/>
          </p:cNvSpPr>
          <p:nvPr>
            <p:ph type="body" sz="half" idx="1"/>
          </p:nvPr>
        </p:nvSpPr>
        <p:spPr/>
        <p:txBody>
          <a:bodyPr/>
          <a:lstStyle/>
          <a:p>
            <a:pPr eaLnBrk="1" hangingPunct="1">
              <a:buClr>
                <a:schemeClr val="accent2"/>
              </a:buClr>
            </a:pPr>
            <a:r>
              <a:rPr lang="en-US" sz="2800" dirty="0"/>
              <a:t>Fumes consists of very small fine solid particles in air that form when solid particles are heated to a high temperature, evaporate to vapor, and become solid again</a:t>
            </a:r>
          </a:p>
        </p:txBody>
      </p:sp>
      <p:pic>
        <p:nvPicPr>
          <p:cNvPr id="8196" name="Picture 7" descr="FUME"/>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648200" y="1676400"/>
            <a:ext cx="4038600" cy="3541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46546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a:t>
            </a:r>
          </a:p>
        </p:txBody>
      </p:sp>
      <p:sp>
        <p:nvSpPr>
          <p:cNvPr id="3" name="Text Placeholder 2"/>
          <p:cNvSpPr>
            <a:spLocks noGrp="1"/>
          </p:cNvSpPr>
          <p:nvPr>
            <p:ph type="body" sz="half" idx="1"/>
          </p:nvPr>
        </p:nvSpPr>
        <p:spPr/>
        <p:txBody>
          <a:bodyPr/>
          <a:lstStyle/>
          <a:p>
            <a:r>
              <a:rPr lang="en-US" sz="2400" dirty="0"/>
              <a:t>Ambler PA</a:t>
            </a:r>
          </a:p>
          <a:p>
            <a:r>
              <a:rPr lang="en-US" sz="2400" dirty="0"/>
              <a:t>Marilyn </a:t>
            </a:r>
            <a:r>
              <a:rPr lang="en-US" sz="2400" dirty="0" err="1"/>
              <a:t>Amento’s</a:t>
            </a:r>
            <a:r>
              <a:rPr lang="en-US" sz="2400" dirty="0"/>
              <a:t> Joe Jr. dad died from environmental exposure in the town's air in 2015</a:t>
            </a:r>
          </a:p>
          <a:p>
            <a:endParaRPr lang="en-US" sz="2400" dirty="0"/>
          </a:p>
          <a:p>
            <a:endParaRPr lang="en-US" dirty="0"/>
          </a:p>
          <a:p>
            <a:endParaRPr lang="en-US" dirty="0"/>
          </a:p>
        </p:txBody>
      </p:sp>
      <p:pic>
        <p:nvPicPr>
          <p:cNvPr id="7" name="Picture 6">
            <a:extLst>
              <a:ext uri="{FF2B5EF4-FFF2-40B4-BE49-F238E27FC236}">
                <a16:creationId xmlns:a16="http://schemas.microsoft.com/office/drawing/2014/main" id="{C175DEC4-EB4D-A1C4-DC45-B51087A7D326}"/>
              </a:ext>
            </a:extLst>
          </p:cNvPr>
          <p:cNvPicPr>
            <a:picLocks noChangeAspect="1"/>
          </p:cNvPicPr>
          <p:nvPr/>
        </p:nvPicPr>
        <p:blipFill>
          <a:blip r:embed="rId3"/>
          <a:stretch>
            <a:fillRect/>
          </a:stretch>
        </p:blipFill>
        <p:spPr>
          <a:xfrm>
            <a:off x="4724400" y="2133600"/>
            <a:ext cx="3276600" cy="3931920"/>
          </a:xfrm>
          <a:prstGeom prst="rect">
            <a:avLst/>
          </a:prstGeom>
        </p:spPr>
      </p:pic>
    </p:spTree>
    <p:extLst>
      <p:ext uri="{BB962C8B-B14F-4D97-AF65-F5344CB8AC3E}">
        <p14:creationId xmlns:p14="http://schemas.microsoft.com/office/powerpoint/2010/main" val="265485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9BEA-193E-91FE-AA13-6F7881EFFF69}"/>
              </a:ext>
            </a:extLst>
          </p:cNvPr>
          <p:cNvSpPr>
            <a:spLocks noGrp="1"/>
          </p:cNvSpPr>
          <p:nvPr>
            <p:ph type="title"/>
          </p:nvPr>
        </p:nvSpPr>
        <p:spPr/>
        <p:txBody>
          <a:bodyPr/>
          <a:lstStyle/>
          <a:p>
            <a:r>
              <a:rPr lang="en-US" dirty="0"/>
              <a:t>EPA</a:t>
            </a:r>
          </a:p>
        </p:txBody>
      </p:sp>
      <p:sp>
        <p:nvSpPr>
          <p:cNvPr id="3" name="Content Placeholder 2">
            <a:extLst>
              <a:ext uri="{FF2B5EF4-FFF2-40B4-BE49-F238E27FC236}">
                <a16:creationId xmlns:a16="http://schemas.microsoft.com/office/drawing/2014/main" id="{594504CD-D7BC-AF75-19F5-50DDBE5A31FF}"/>
              </a:ext>
            </a:extLst>
          </p:cNvPr>
          <p:cNvSpPr>
            <a:spLocks noGrp="1"/>
          </p:cNvSpPr>
          <p:nvPr>
            <p:ph sz="half" idx="1"/>
          </p:nvPr>
        </p:nvSpPr>
        <p:spPr/>
        <p:txBody>
          <a:bodyPr/>
          <a:lstStyle/>
          <a:p>
            <a:r>
              <a:rPr lang="en-US" altLang="en-US" sz="2000" dirty="0"/>
              <a:t>Under Section 112 of the Clean Air Act (CAA), Congress gave the U.S. Environmental Protection Agency (EPA) the responsibility for enforcing regulations relating to asbestos renovations and demolitions activities. </a:t>
            </a:r>
          </a:p>
          <a:p>
            <a:r>
              <a:rPr lang="en-US" altLang="en-US" sz="2000" dirty="0"/>
              <a:t>The CAA allows the U.S. EPA to delegate this authority to state and local agencies. </a:t>
            </a:r>
          </a:p>
          <a:p>
            <a:endParaRPr lang="en-US" dirty="0"/>
          </a:p>
        </p:txBody>
      </p:sp>
      <p:pic>
        <p:nvPicPr>
          <p:cNvPr id="5" name="Content Placeholder 4">
            <a:extLst>
              <a:ext uri="{FF2B5EF4-FFF2-40B4-BE49-F238E27FC236}">
                <a16:creationId xmlns:a16="http://schemas.microsoft.com/office/drawing/2014/main" id="{87ECEE73-22D5-9376-A5B9-13F857FF7DC2}"/>
              </a:ext>
            </a:extLst>
          </p:cNvPr>
          <p:cNvPicPr>
            <a:picLocks noGrp="1" noChangeAspect="1"/>
          </p:cNvPicPr>
          <p:nvPr>
            <p:ph sz="half" idx="2"/>
          </p:nvPr>
        </p:nvPicPr>
        <p:blipFill>
          <a:blip r:embed="rId3"/>
          <a:stretch>
            <a:fillRect/>
          </a:stretch>
        </p:blipFill>
        <p:spPr>
          <a:xfrm>
            <a:off x="5029200" y="2155031"/>
            <a:ext cx="3828867" cy="2547937"/>
          </a:xfrm>
          <a:prstGeom prst="rect">
            <a:avLst/>
          </a:prstGeom>
        </p:spPr>
      </p:pic>
    </p:spTree>
    <p:extLst>
      <p:ext uri="{BB962C8B-B14F-4D97-AF65-F5344CB8AC3E}">
        <p14:creationId xmlns:p14="http://schemas.microsoft.com/office/powerpoint/2010/main" val="3597106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3973-5A3D-1643-3475-0AA87E199F14}"/>
              </a:ext>
            </a:extLst>
          </p:cNvPr>
          <p:cNvSpPr>
            <a:spLocks noGrp="1"/>
          </p:cNvSpPr>
          <p:nvPr>
            <p:ph type="title"/>
          </p:nvPr>
        </p:nvSpPr>
        <p:spPr/>
        <p:txBody>
          <a:bodyPr/>
          <a:lstStyle/>
          <a:p>
            <a:r>
              <a:rPr lang="en-US" dirty="0"/>
              <a:t>1973</a:t>
            </a:r>
          </a:p>
        </p:txBody>
      </p:sp>
      <p:sp>
        <p:nvSpPr>
          <p:cNvPr id="3" name="Content Placeholder 2">
            <a:extLst>
              <a:ext uri="{FF2B5EF4-FFF2-40B4-BE49-F238E27FC236}">
                <a16:creationId xmlns:a16="http://schemas.microsoft.com/office/drawing/2014/main" id="{49A67463-F536-E8A8-F2C3-BF2C722F5269}"/>
              </a:ext>
            </a:extLst>
          </p:cNvPr>
          <p:cNvSpPr>
            <a:spLocks noGrp="1"/>
          </p:cNvSpPr>
          <p:nvPr>
            <p:ph sz="half" idx="1"/>
          </p:nvPr>
        </p:nvSpPr>
        <p:spPr/>
        <p:txBody>
          <a:bodyPr/>
          <a:lstStyle/>
          <a:p>
            <a:r>
              <a:rPr lang="en-US" sz="2000" dirty="0"/>
              <a:t>In 1973, under the EPA's Clean Air Act, most spray-applied asbestos products were banned for fireproofing and insulating purposes.</a:t>
            </a:r>
          </a:p>
          <a:p>
            <a:endParaRPr lang="en-US" dirty="0"/>
          </a:p>
        </p:txBody>
      </p:sp>
      <p:pic>
        <p:nvPicPr>
          <p:cNvPr id="5" name="Content Placeholder 4">
            <a:extLst>
              <a:ext uri="{FF2B5EF4-FFF2-40B4-BE49-F238E27FC236}">
                <a16:creationId xmlns:a16="http://schemas.microsoft.com/office/drawing/2014/main" id="{78CB3B43-D50A-2074-57C5-5FBC4A2764F3}"/>
              </a:ext>
            </a:extLst>
          </p:cNvPr>
          <p:cNvPicPr>
            <a:picLocks noGrp="1" noChangeAspect="1"/>
          </p:cNvPicPr>
          <p:nvPr>
            <p:ph sz="half" idx="2"/>
          </p:nvPr>
        </p:nvPicPr>
        <p:blipFill>
          <a:blip r:embed="rId2"/>
          <a:stretch>
            <a:fillRect/>
          </a:stretch>
        </p:blipFill>
        <p:spPr>
          <a:xfrm>
            <a:off x="5105400" y="2163040"/>
            <a:ext cx="3419546" cy="2561359"/>
          </a:xfrm>
          <a:prstGeom prst="rect">
            <a:avLst/>
          </a:prstGeom>
        </p:spPr>
      </p:pic>
    </p:spTree>
    <p:extLst>
      <p:ext uri="{BB962C8B-B14F-4D97-AF65-F5344CB8AC3E}">
        <p14:creationId xmlns:p14="http://schemas.microsoft.com/office/powerpoint/2010/main" val="184345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Asbestos</a:t>
            </a:r>
          </a:p>
        </p:txBody>
      </p:sp>
      <p:sp>
        <p:nvSpPr>
          <p:cNvPr id="13315" name="Rectangle 3"/>
          <p:cNvSpPr>
            <a:spLocks noGrp="1" noChangeArrowheads="1"/>
          </p:cNvSpPr>
          <p:nvPr>
            <p:ph sz="half" idx="1"/>
          </p:nvPr>
        </p:nvSpPr>
        <p:spPr/>
        <p:txBody>
          <a:bodyPr/>
          <a:lstStyle/>
          <a:p>
            <a:r>
              <a:rPr lang="en-US" altLang="en-US" sz="2000" b="1" dirty="0"/>
              <a:t>1918</a:t>
            </a:r>
            <a:r>
              <a:rPr lang="en-US" altLang="en-US" sz="2000" dirty="0"/>
              <a:t> A Prudential Insurance Company official notes that life insurance companies will not cover asbestos workers, because of the "health-injurious conditions of the industry." </a:t>
            </a:r>
          </a:p>
          <a:p>
            <a:r>
              <a:rPr lang="en-US" altLang="en-US" sz="2000" dirty="0"/>
              <a:t>In </a:t>
            </a:r>
            <a:r>
              <a:rPr lang="en-US" altLang="en-US" sz="2000" b="1" dirty="0"/>
              <a:t>1933</a:t>
            </a:r>
            <a:r>
              <a:rPr lang="en-US" altLang="en-US" sz="2000" dirty="0"/>
              <a:t>, Metropolitan Life Insurance Co. doctors found that 29% of workers in a Johns-Manville plant had asbestosis. </a:t>
            </a:r>
          </a:p>
        </p:txBody>
      </p:sp>
      <p:pic>
        <p:nvPicPr>
          <p:cNvPr id="3" name="Content Placeholder 2">
            <a:extLst>
              <a:ext uri="{FF2B5EF4-FFF2-40B4-BE49-F238E27FC236}">
                <a16:creationId xmlns:a16="http://schemas.microsoft.com/office/drawing/2014/main" id="{2AC23AC2-30E9-8F13-6D11-45D62B98936B}"/>
              </a:ext>
            </a:extLst>
          </p:cNvPr>
          <p:cNvPicPr>
            <a:picLocks noGrp="1" noChangeAspect="1"/>
          </p:cNvPicPr>
          <p:nvPr>
            <p:ph sz="half" idx="2"/>
          </p:nvPr>
        </p:nvPicPr>
        <p:blipFill>
          <a:blip r:embed="rId3"/>
          <a:stretch>
            <a:fillRect/>
          </a:stretch>
        </p:blipFill>
        <p:spPr>
          <a:xfrm>
            <a:off x="4953000" y="1905000"/>
            <a:ext cx="3367027" cy="1891841"/>
          </a:xfrm>
          <a:prstGeom prst="rect">
            <a:avLst/>
          </a:prstGeom>
        </p:spPr>
      </p:pic>
      <p:pic>
        <p:nvPicPr>
          <p:cNvPr id="4" name="Picture 3">
            <a:extLst>
              <a:ext uri="{FF2B5EF4-FFF2-40B4-BE49-F238E27FC236}">
                <a16:creationId xmlns:a16="http://schemas.microsoft.com/office/drawing/2014/main" id="{1FC02FA7-CD7D-FFD0-68C6-4C23F2C8418B}"/>
              </a:ext>
            </a:extLst>
          </p:cNvPr>
          <p:cNvPicPr>
            <a:picLocks noChangeAspect="1"/>
          </p:cNvPicPr>
          <p:nvPr/>
        </p:nvPicPr>
        <p:blipFill>
          <a:blip r:embed="rId4"/>
          <a:stretch>
            <a:fillRect/>
          </a:stretch>
        </p:blipFill>
        <p:spPr>
          <a:xfrm>
            <a:off x="4953000" y="4191000"/>
            <a:ext cx="2865368" cy="160338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History of Standards</a:t>
            </a:r>
          </a:p>
        </p:txBody>
      </p:sp>
      <p:sp>
        <p:nvSpPr>
          <p:cNvPr id="14339" name="Rectangle 3"/>
          <p:cNvSpPr>
            <a:spLocks noGrp="1" noChangeArrowheads="1"/>
          </p:cNvSpPr>
          <p:nvPr>
            <p:ph type="body" sz="half" idx="1"/>
          </p:nvPr>
        </p:nvSpPr>
        <p:spPr/>
        <p:txBody>
          <a:bodyPr/>
          <a:lstStyle/>
          <a:p>
            <a:r>
              <a:rPr lang="en-US" altLang="en-US" sz="2800"/>
              <a:t>Consensus Standards</a:t>
            </a:r>
          </a:p>
          <a:p>
            <a:endParaRPr lang="en-US" altLang="en-US" sz="2800"/>
          </a:p>
          <a:p>
            <a:r>
              <a:rPr lang="en-US" altLang="en-US" sz="2800"/>
              <a:t>ACGIH 1946 MAC’s</a:t>
            </a:r>
          </a:p>
          <a:p>
            <a:endParaRPr lang="en-US" altLang="en-US" sz="2800"/>
          </a:p>
          <a:p>
            <a:r>
              <a:rPr lang="en-US" altLang="en-US" sz="2800"/>
              <a:t>Bureau of Mines 1954</a:t>
            </a:r>
          </a:p>
          <a:p>
            <a:endParaRPr lang="en-US" altLang="en-US" sz="2800"/>
          </a:p>
          <a:p>
            <a:r>
              <a:rPr lang="en-US" altLang="en-US" sz="2800"/>
              <a:t>OSHA 1970</a:t>
            </a:r>
          </a:p>
        </p:txBody>
      </p:sp>
      <p:pic>
        <p:nvPicPr>
          <p:cNvPr id="14341" name="Picture 10" descr="lun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2362200"/>
            <a:ext cx="4013200" cy="2460625"/>
          </a:xfrm>
          <a:noFill/>
        </p:spPr>
      </p:pic>
      <p:sp>
        <p:nvSpPr>
          <p:cNvPr id="14340" name="Rectangle 5"/>
          <p:cNvSpPr>
            <a:spLocks noChangeArrowheads="1"/>
          </p:cNvSpPr>
          <p:nvPr/>
        </p:nvSpPr>
        <p:spPr bwMode="auto">
          <a:xfrm>
            <a:off x="0" y="230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Font typeface="Monotype Sorts" pitchFamily="2" charset="2"/>
              <a:buChar char="z"/>
              <a:defRPr kumimoji="1" sz="3200">
                <a:solidFill>
                  <a:schemeClr val="tx1"/>
                </a:solidFill>
                <a:latin typeface="Tahoma" pitchFamily="34" charset="0"/>
              </a:defRPr>
            </a:lvl1pPr>
            <a:lvl2pPr marL="742950" indent="-285750" eaLnBrk="0" hangingPunct="0">
              <a:spcBef>
                <a:spcPct val="20000"/>
              </a:spcBef>
              <a:buClr>
                <a:schemeClr val="accent2"/>
              </a:buClr>
              <a:buFont typeface="Monotype Sorts" pitchFamily="2" charset="2"/>
              <a:buChar char="y"/>
              <a:defRPr kumimoji="1" sz="2800">
                <a:solidFill>
                  <a:schemeClr val="tx1"/>
                </a:solidFill>
                <a:latin typeface="Tahoma" pitchFamily="34" charset="0"/>
              </a:defRPr>
            </a:lvl2pPr>
            <a:lvl3pPr marL="1143000" indent="-228600" eaLnBrk="0" hangingPunct="0">
              <a:spcBef>
                <a:spcPct val="20000"/>
              </a:spcBef>
              <a:buClr>
                <a:schemeClr val="accent2"/>
              </a:buClr>
              <a:buFont typeface="Monotype Sorts" pitchFamily="2" charset="2"/>
              <a:buChar char="x"/>
              <a:defRPr kumimoji="1" sz="2400">
                <a:solidFill>
                  <a:schemeClr val="tx1"/>
                </a:solidFill>
                <a:latin typeface="Tahoma" pitchFamily="34" charset="0"/>
              </a:defRPr>
            </a:lvl3pPr>
            <a:lvl4pPr marL="1600200" indent="-228600" eaLnBrk="0" hangingPunct="0">
              <a:spcBef>
                <a:spcPct val="20000"/>
              </a:spcBef>
              <a:buClr>
                <a:schemeClr val="accent2"/>
              </a:buClr>
              <a:buChar char="•"/>
              <a:defRPr kumimoji="1" sz="2000">
                <a:solidFill>
                  <a:schemeClr val="tx1"/>
                </a:solidFill>
                <a:latin typeface="Tahoma" pitchFamily="34" charset="0"/>
              </a:defRPr>
            </a:lvl4pPr>
            <a:lvl5pPr marL="2057400" indent="-228600" eaLnBrk="0" hangingPunct="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eaLnBrk="1" hangingPunct="1">
              <a:spcBef>
                <a:spcPct val="0"/>
              </a:spcBef>
              <a:buClrTx/>
              <a:buFontTx/>
              <a:buNone/>
            </a:pPr>
            <a:endParaRPr kumimoji="0" lang="en-US" altLang="en-US" sz="2400">
              <a:latin typeface="Times New Roman"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solidFill>
                  <a:srgbClr val="CC0000"/>
                </a:solidFill>
              </a:rPr>
              <a:t>Asbestos</a:t>
            </a:r>
          </a:p>
        </p:txBody>
      </p:sp>
      <p:sp>
        <p:nvSpPr>
          <p:cNvPr id="32771" name="Rectangle 3"/>
          <p:cNvSpPr>
            <a:spLocks noGrp="1" noChangeArrowheads="1"/>
          </p:cNvSpPr>
          <p:nvPr>
            <p:ph type="body" sz="half" idx="1"/>
          </p:nvPr>
        </p:nvSpPr>
        <p:spPr/>
        <p:txBody>
          <a:bodyPr/>
          <a:lstStyle/>
          <a:p>
            <a:pPr eaLnBrk="1" hangingPunct="1"/>
            <a:r>
              <a:rPr lang="en-US" altLang="en-US" sz="2800" dirty="0"/>
              <a:t>OSHA</a:t>
            </a:r>
          </a:p>
          <a:p>
            <a:pPr eaLnBrk="1" hangingPunct="1"/>
            <a:endParaRPr lang="en-US" altLang="en-US" sz="2800" dirty="0"/>
          </a:p>
          <a:p>
            <a:pPr eaLnBrk="1" hangingPunct="1"/>
            <a:r>
              <a:rPr lang="en-US" altLang="en-US" sz="2800" dirty="0"/>
              <a:t>Must comply with 1926.1101</a:t>
            </a:r>
          </a:p>
          <a:p>
            <a:pPr eaLnBrk="1" hangingPunct="1"/>
            <a:r>
              <a:rPr lang="en-US" altLang="en-US" sz="2800" dirty="0"/>
              <a:t>1910.1001</a:t>
            </a:r>
          </a:p>
        </p:txBody>
      </p:sp>
      <p:pic>
        <p:nvPicPr>
          <p:cNvPr id="32772" name="Picture 10" descr="asbestos"/>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48200" y="2390775"/>
            <a:ext cx="3824288" cy="279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p:txBody>
          <a:bodyPr/>
          <a:lstStyle/>
          <a:p>
            <a:pPr>
              <a:spcBef>
                <a:spcPct val="0"/>
              </a:spcBef>
              <a:buFontTx/>
              <a:buNone/>
            </a:pPr>
            <a:r>
              <a:rPr lang="en-US" altLang="en-US" sz="2000" b="1" dirty="0"/>
              <a:t>Abatement:</a:t>
            </a:r>
            <a:r>
              <a:rPr lang="en-US" altLang="en-US" sz="2000" dirty="0"/>
              <a:t>  any operation that is designed to permanently remove asbestos-containing materials.</a:t>
            </a:r>
          </a:p>
          <a:p>
            <a:pPr>
              <a:spcBef>
                <a:spcPct val="0"/>
              </a:spcBef>
              <a:buFontTx/>
              <a:buNone/>
            </a:pPr>
            <a:endParaRPr lang="en-US" altLang="en-US" sz="3200" dirty="0">
              <a:latin typeface="Sylfaen" panose="010A0502050306030303" pitchFamily="18" charset="0"/>
            </a:endParaRPr>
          </a:p>
          <a:p>
            <a:pPr>
              <a:spcBef>
                <a:spcPct val="0"/>
              </a:spcBef>
              <a:buFontTx/>
              <a:buNone/>
            </a:pPr>
            <a:endParaRPr lang="en-US" altLang="en-US" sz="3200" dirty="0">
              <a:latin typeface="Sylfaen" panose="010A0502050306030303" pitchFamily="18" charset="0"/>
            </a:endParaRPr>
          </a:p>
          <a:p>
            <a:endParaRPr lang="en-US" dirty="0"/>
          </a:p>
        </p:txBody>
      </p:sp>
      <p:pic>
        <p:nvPicPr>
          <p:cNvPr id="6" name="Content Placeholder 5">
            <a:extLst>
              <a:ext uri="{FF2B5EF4-FFF2-40B4-BE49-F238E27FC236}">
                <a16:creationId xmlns:a16="http://schemas.microsoft.com/office/drawing/2014/main" id="{B85D7464-EF2C-CC6C-488A-6A41DCBD30E8}"/>
              </a:ext>
            </a:extLst>
          </p:cNvPr>
          <p:cNvPicPr>
            <a:picLocks noGrp="1" noChangeAspect="1"/>
          </p:cNvPicPr>
          <p:nvPr>
            <p:ph sz="half" idx="2"/>
          </p:nvPr>
        </p:nvPicPr>
        <p:blipFill>
          <a:blip r:embed="rId2"/>
          <a:stretch>
            <a:fillRect/>
          </a:stretch>
        </p:blipFill>
        <p:spPr>
          <a:xfrm>
            <a:off x="3810000" y="2971800"/>
            <a:ext cx="5038361" cy="3352800"/>
          </a:xfrm>
          <a:prstGeom prst="rect">
            <a:avLst/>
          </a:prstGeom>
        </p:spPr>
      </p:pic>
    </p:spTree>
    <p:extLst>
      <p:ext uri="{BB962C8B-B14F-4D97-AF65-F5344CB8AC3E}">
        <p14:creationId xmlns:p14="http://schemas.microsoft.com/office/powerpoint/2010/main" val="3456364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p:txBody>
          <a:bodyPr/>
          <a:lstStyle/>
          <a:p>
            <a:pPr>
              <a:spcBef>
                <a:spcPct val="0"/>
              </a:spcBef>
              <a:buFontTx/>
              <a:buNone/>
            </a:pPr>
            <a:r>
              <a:rPr lang="en-US" altLang="en-US" sz="2000" b="1" dirty="0"/>
              <a:t>Asbestos Hazard Emergency Response Act (AHERA):</a:t>
            </a:r>
            <a:r>
              <a:rPr lang="en-US" altLang="en-US" sz="2000" dirty="0"/>
              <a:t>  this act became law in 1987 and specified a plan by which K-12 schools would manage asbestos</a:t>
            </a:r>
            <a:r>
              <a:rPr lang="en-US" altLang="en-US" sz="3200" dirty="0">
                <a:latin typeface="Sylfaen" panose="010A0502050306030303" pitchFamily="18" charset="0"/>
              </a:rPr>
              <a:t>.</a:t>
            </a:r>
          </a:p>
          <a:p>
            <a:pPr>
              <a:spcBef>
                <a:spcPct val="0"/>
              </a:spcBef>
              <a:buFontTx/>
              <a:buNone/>
            </a:pPr>
            <a:endParaRPr lang="en-US" altLang="en-US" sz="3200" dirty="0">
              <a:latin typeface="Sylfaen" panose="010A0502050306030303" pitchFamily="18" charset="0"/>
            </a:endParaRPr>
          </a:p>
          <a:p>
            <a:endParaRPr lang="en-US" dirty="0"/>
          </a:p>
        </p:txBody>
      </p:sp>
      <p:pic>
        <p:nvPicPr>
          <p:cNvPr id="6" name="Content Placeholder 5">
            <a:extLst>
              <a:ext uri="{FF2B5EF4-FFF2-40B4-BE49-F238E27FC236}">
                <a16:creationId xmlns:a16="http://schemas.microsoft.com/office/drawing/2014/main" id="{070CFAF2-9AE1-51B2-FF68-2FECD5C71475}"/>
              </a:ext>
            </a:extLst>
          </p:cNvPr>
          <p:cNvPicPr>
            <a:picLocks noGrp="1" noChangeAspect="1"/>
          </p:cNvPicPr>
          <p:nvPr>
            <p:ph sz="half" idx="2"/>
          </p:nvPr>
        </p:nvPicPr>
        <p:blipFill>
          <a:blip r:embed="rId2"/>
          <a:stretch>
            <a:fillRect/>
          </a:stretch>
        </p:blipFill>
        <p:spPr>
          <a:xfrm>
            <a:off x="4953000" y="1981200"/>
            <a:ext cx="4122295" cy="2743200"/>
          </a:xfrm>
          <a:prstGeom prst="rect">
            <a:avLst/>
          </a:prstGeom>
        </p:spPr>
      </p:pic>
    </p:spTree>
    <p:extLst>
      <p:ext uri="{BB962C8B-B14F-4D97-AF65-F5344CB8AC3E}">
        <p14:creationId xmlns:p14="http://schemas.microsoft.com/office/powerpoint/2010/main" val="3356336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p:txBody>
          <a:bodyPr/>
          <a:lstStyle/>
          <a:p>
            <a:pPr>
              <a:spcBef>
                <a:spcPct val="0"/>
              </a:spcBef>
              <a:buFontTx/>
              <a:buNone/>
            </a:pPr>
            <a:r>
              <a:rPr lang="en-US" altLang="en-US" sz="2000" b="1" dirty="0"/>
              <a:t>Asbestos-Containing Material (ACM):</a:t>
            </a:r>
            <a:r>
              <a:rPr lang="en-US" altLang="en-US" sz="2000" dirty="0"/>
              <a:t>  any material that contains more than 1% of asbestos</a:t>
            </a:r>
            <a:r>
              <a:rPr lang="en-US" altLang="en-US" sz="3200" dirty="0">
                <a:latin typeface="Sylfaen" panose="010A0502050306030303" pitchFamily="18" charset="0"/>
              </a:rPr>
              <a:t>.</a:t>
            </a:r>
          </a:p>
          <a:p>
            <a:pPr>
              <a:spcBef>
                <a:spcPct val="0"/>
              </a:spcBef>
              <a:buFontTx/>
              <a:buNone/>
            </a:pPr>
            <a:endParaRPr lang="en-US" altLang="en-US" sz="3200" dirty="0">
              <a:latin typeface="Sylfaen" panose="010A0502050306030303" pitchFamily="18" charset="0"/>
            </a:endParaRPr>
          </a:p>
          <a:p>
            <a:endParaRPr lang="en-US" dirty="0"/>
          </a:p>
        </p:txBody>
      </p:sp>
      <p:pic>
        <p:nvPicPr>
          <p:cNvPr id="6" name="Content Placeholder 5">
            <a:extLst>
              <a:ext uri="{FF2B5EF4-FFF2-40B4-BE49-F238E27FC236}">
                <a16:creationId xmlns:a16="http://schemas.microsoft.com/office/drawing/2014/main" id="{553CC092-9E84-8668-8FCA-028A5F469ECA}"/>
              </a:ext>
            </a:extLst>
          </p:cNvPr>
          <p:cNvPicPr>
            <a:picLocks noGrp="1" noChangeAspect="1"/>
          </p:cNvPicPr>
          <p:nvPr>
            <p:ph sz="half" idx="2"/>
          </p:nvPr>
        </p:nvPicPr>
        <p:blipFill>
          <a:blip r:embed="rId2"/>
          <a:stretch>
            <a:fillRect/>
          </a:stretch>
        </p:blipFill>
        <p:spPr>
          <a:xfrm>
            <a:off x="1713309" y="3581400"/>
            <a:ext cx="7036594" cy="2286000"/>
          </a:xfrm>
          <a:prstGeom prst="rect">
            <a:avLst/>
          </a:prstGeom>
        </p:spPr>
      </p:pic>
    </p:spTree>
    <p:extLst>
      <p:ext uri="{BB962C8B-B14F-4D97-AF65-F5344CB8AC3E}">
        <p14:creationId xmlns:p14="http://schemas.microsoft.com/office/powerpoint/2010/main" val="280904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p:txBody>
          <a:bodyPr/>
          <a:lstStyle/>
          <a:p>
            <a:pPr>
              <a:spcBef>
                <a:spcPct val="0"/>
              </a:spcBef>
              <a:buFontTx/>
              <a:buNone/>
            </a:pPr>
            <a:r>
              <a:rPr lang="en-US" altLang="en-US" sz="2000" b="1" dirty="0"/>
              <a:t>Asbestos related work:</a:t>
            </a:r>
            <a:r>
              <a:rPr lang="en-US" altLang="en-US" sz="2000" dirty="0"/>
              <a:t>  any work that involves ACM and may result in the release of any quantity of asbestos fibers into the air.</a:t>
            </a:r>
          </a:p>
          <a:p>
            <a:endParaRPr lang="en-US" dirty="0"/>
          </a:p>
        </p:txBody>
      </p:sp>
      <p:pic>
        <p:nvPicPr>
          <p:cNvPr id="6" name="Content Placeholder 5">
            <a:extLst>
              <a:ext uri="{FF2B5EF4-FFF2-40B4-BE49-F238E27FC236}">
                <a16:creationId xmlns:a16="http://schemas.microsoft.com/office/drawing/2014/main" id="{8FB3B27B-74C8-9034-53B2-3F96D15CE88F}"/>
              </a:ext>
            </a:extLst>
          </p:cNvPr>
          <p:cNvPicPr>
            <a:picLocks noGrp="1" noChangeAspect="1"/>
          </p:cNvPicPr>
          <p:nvPr>
            <p:ph sz="half" idx="2"/>
          </p:nvPr>
        </p:nvPicPr>
        <p:blipFill>
          <a:blip r:embed="rId2"/>
          <a:stretch>
            <a:fillRect/>
          </a:stretch>
        </p:blipFill>
        <p:spPr>
          <a:xfrm>
            <a:off x="2495928" y="3319462"/>
            <a:ext cx="5333622" cy="3005138"/>
          </a:xfrm>
          <a:prstGeom prst="rect">
            <a:avLst/>
          </a:prstGeom>
        </p:spPr>
      </p:pic>
    </p:spTree>
    <p:extLst>
      <p:ext uri="{BB962C8B-B14F-4D97-AF65-F5344CB8AC3E}">
        <p14:creationId xmlns:p14="http://schemas.microsoft.com/office/powerpoint/2010/main" val="2866212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r>
              <a:rPr lang="en-US" dirty="0">
                <a:solidFill>
                  <a:schemeClr val="accent2"/>
                </a:solidFill>
              </a:rPr>
              <a:t>Fibers</a:t>
            </a:r>
          </a:p>
        </p:txBody>
      </p:sp>
      <p:sp>
        <p:nvSpPr>
          <p:cNvPr id="9219" name="Rectangle 6"/>
          <p:cNvSpPr>
            <a:spLocks noGrp="1" noChangeArrowheads="1"/>
          </p:cNvSpPr>
          <p:nvPr>
            <p:ph type="body" sz="half" idx="1"/>
          </p:nvPr>
        </p:nvSpPr>
        <p:spPr/>
        <p:txBody>
          <a:bodyPr/>
          <a:lstStyle/>
          <a:p>
            <a:pPr eaLnBrk="1" hangingPunct="1">
              <a:buClr>
                <a:schemeClr val="accent2"/>
              </a:buClr>
            </a:pPr>
            <a:r>
              <a:rPr lang="en-US" sz="2800" dirty="0"/>
              <a:t>Solid particles whose length is several times greater than their diameter.  Asbestos is an example.</a:t>
            </a:r>
          </a:p>
        </p:txBody>
      </p:sp>
      <p:pic>
        <p:nvPicPr>
          <p:cNvPr id="9220" name="Picture 8" descr="Asbestos"/>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800600" y="1905000"/>
            <a:ext cx="3505200" cy="2298700"/>
          </a:xfrm>
          <a:solidFill>
            <a:schemeClr val="accent2"/>
          </a:solidFill>
          <a:ln w="25400">
            <a:solidFill>
              <a:schemeClr val="accent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3301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p:txBody>
          <a:bodyPr/>
          <a:lstStyle/>
          <a:p>
            <a:pPr>
              <a:spcBef>
                <a:spcPct val="0"/>
              </a:spcBef>
              <a:buFontTx/>
              <a:buNone/>
            </a:pPr>
            <a:r>
              <a:rPr lang="en-US" altLang="en-US" sz="2000" b="1" dirty="0"/>
              <a:t>Disturbance:</a:t>
            </a:r>
            <a:r>
              <a:rPr lang="en-US" altLang="en-US" sz="2000" dirty="0"/>
              <a:t>  contact with any material that contains ACM or PACM that causes release of fibers.</a:t>
            </a:r>
          </a:p>
          <a:p>
            <a:endParaRPr lang="en-US" dirty="0"/>
          </a:p>
        </p:txBody>
      </p:sp>
      <p:pic>
        <p:nvPicPr>
          <p:cNvPr id="5" name="Content Placeholder 4">
            <a:extLst>
              <a:ext uri="{FF2B5EF4-FFF2-40B4-BE49-F238E27FC236}">
                <a16:creationId xmlns:a16="http://schemas.microsoft.com/office/drawing/2014/main" id="{9213B358-2158-58E5-E3E6-AE3B7CC9F2A0}"/>
              </a:ext>
            </a:extLst>
          </p:cNvPr>
          <p:cNvPicPr>
            <a:picLocks noGrp="1" noChangeAspect="1"/>
          </p:cNvPicPr>
          <p:nvPr>
            <p:ph sz="half" idx="2"/>
          </p:nvPr>
        </p:nvPicPr>
        <p:blipFill>
          <a:blip r:embed="rId2"/>
          <a:stretch>
            <a:fillRect/>
          </a:stretch>
        </p:blipFill>
        <p:spPr>
          <a:xfrm>
            <a:off x="4876800" y="2268177"/>
            <a:ext cx="2981325" cy="3980223"/>
          </a:xfrm>
          <a:prstGeom prst="rect">
            <a:avLst/>
          </a:prstGeom>
        </p:spPr>
      </p:pic>
    </p:spTree>
    <p:extLst>
      <p:ext uri="{BB962C8B-B14F-4D97-AF65-F5344CB8AC3E}">
        <p14:creationId xmlns:p14="http://schemas.microsoft.com/office/powerpoint/2010/main" val="3958065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4038600" cy="4114800"/>
          </a:xfrm>
        </p:spPr>
        <p:txBody>
          <a:bodyPr/>
          <a:lstStyle/>
          <a:p>
            <a:pPr>
              <a:spcBef>
                <a:spcPct val="0"/>
              </a:spcBef>
              <a:buFontTx/>
              <a:buNone/>
            </a:pPr>
            <a:r>
              <a:rPr lang="en-US" altLang="en-US" sz="2000" b="1" dirty="0">
                <a:latin typeface="Sylfaen" panose="010A0502050306030303" pitchFamily="18" charset="0"/>
              </a:rPr>
              <a:t>Fiber:</a:t>
            </a:r>
            <a:r>
              <a:rPr lang="en-US" altLang="en-US" sz="2000" dirty="0">
                <a:latin typeface="Sylfaen" panose="010A0502050306030303" pitchFamily="18" charset="0"/>
              </a:rPr>
              <a:t>  a particulate form of asbestos, 5 micrometers or longer, with a length-to-diameter ratio of at least 3-to-1.</a:t>
            </a:r>
          </a:p>
          <a:p>
            <a:endParaRPr lang="en-US" dirty="0"/>
          </a:p>
        </p:txBody>
      </p:sp>
      <p:pic>
        <p:nvPicPr>
          <p:cNvPr id="6" name="Content Placeholder 5">
            <a:extLst>
              <a:ext uri="{FF2B5EF4-FFF2-40B4-BE49-F238E27FC236}">
                <a16:creationId xmlns:a16="http://schemas.microsoft.com/office/drawing/2014/main" id="{D32AB5D3-7D97-4F85-EF20-CB312750315D}"/>
              </a:ext>
            </a:extLst>
          </p:cNvPr>
          <p:cNvPicPr>
            <a:picLocks noGrp="1" noChangeAspect="1"/>
          </p:cNvPicPr>
          <p:nvPr>
            <p:ph sz="half" idx="2"/>
          </p:nvPr>
        </p:nvPicPr>
        <p:blipFill>
          <a:blip r:embed="rId2"/>
          <a:stretch>
            <a:fillRect/>
          </a:stretch>
        </p:blipFill>
        <p:spPr>
          <a:xfrm>
            <a:off x="4648202" y="2895600"/>
            <a:ext cx="4448175" cy="3706813"/>
          </a:xfrm>
          <a:prstGeom prst="rect">
            <a:avLst/>
          </a:prstGeom>
        </p:spPr>
      </p:pic>
    </p:spTree>
    <p:extLst>
      <p:ext uri="{BB962C8B-B14F-4D97-AF65-F5344CB8AC3E}">
        <p14:creationId xmlns:p14="http://schemas.microsoft.com/office/powerpoint/2010/main" val="1883223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4038600" cy="4114800"/>
          </a:xfrm>
        </p:spPr>
        <p:txBody>
          <a:bodyPr/>
          <a:lstStyle/>
          <a:p>
            <a:pPr eaLnBrk="1" hangingPunct="1">
              <a:spcBef>
                <a:spcPct val="50000"/>
              </a:spcBef>
            </a:pPr>
            <a:r>
              <a:rPr lang="en-US" altLang="en-US" sz="2000" b="1" dirty="0"/>
              <a:t>Fiber:</a:t>
            </a:r>
          </a:p>
          <a:p>
            <a:pPr eaLnBrk="1" hangingPunct="1">
              <a:spcBef>
                <a:spcPct val="50000"/>
              </a:spcBef>
            </a:pPr>
            <a:r>
              <a:rPr lang="en-US" altLang="en-US" sz="2000" dirty="0"/>
              <a:t>Greater risk if fiber’s size is greater than 5 microns (1 inch = 25,000 microns)</a:t>
            </a:r>
          </a:p>
          <a:p>
            <a:pPr eaLnBrk="1" hangingPunct="1">
              <a:spcBef>
                <a:spcPct val="50000"/>
              </a:spcBef>
            </a:pPr>
            <a:r>
              <a:rPr lang="en-US" altLang="en-US" sz="2000" dirty="0"/>
              <a:t>Most fibers removed from lungs within a few hours.  </a:t>
            </a:r>
          </a:p>
          <a:p>
            <a:pPr eaLnBrk="1" hangingPunct="1">
              <a:spcBef>
                <a:spcPct val="50000"/>
              </a:spcBef>
            </a:pPr>
            <a:r>
              <a:rPr lang="en-US" altLang="en-US" sz="2000" dirty="0"/>
              <a:t>Long and/or thin fibers, particularly in the deepest parts of lung may stay for years or may never be removed.</a:t>
            </a:r>
          </a:p>
          <a:p>
            <a:pPr>
              <a:spcBef>
                <a:spcPct val="0"/>
              </a:spcBef>
              <a:buFontTx/>
              <a:buNone/>
            </a:pPr>
            <a:r>
              <a:rPr lang="en-US" altLang="en-US" sz="2000" dirty="0">
                <a:latin typeface="Sylfaen" panose="010A0502050306030303" pitchFamily="18" charset="0"/>
              </a:rPr>
              <a:t>.</a:t>
            </a:r>
          </a:p>
          <a:p>
            <a:endParaRPr lang="en-US" dirty="0"/>
          </a:p>
        </p:txBody>
      </p:sp>
      <p:pic>
        <p:nvPicPr>
          <p:cNvPr id="5" name="Content Placeholder 4">
            <a:extLst>
              <a:ext uri="{FF2B5EF4-FFF2-40B4-BE49-F238E27FC236}">
                <a16:creationId xmlns:a16="http://schemas.microsoft.com/office/drawing/2014/main" id="{A2D70196-A660-F184-778E-3A3C3BDC4650}"/>
              </a:ext>
            </a:extLst>
          </p:cNvPr>
          <p:cNvPicPr>
            <a:picLocks noGrp="1" noChangeAspect="1"/>
          </p:cNvPicPr>
          <p:nvPr>
            <p:ph sz="half" idx="2"/>
          </p:nvPr>
        </p:nvPicPr>
        <p:blipFill>
          <a:blip r:embed="rId2"/>
          <a:stretch>
            <a:fillRect/>
          </a:stretch>
        </p:blipFill>
        <p:spPr>
          <a:xfrm>
            <a:off x="4648200" y="2758358"/>
            <a:ext cx="3810000" cy="2560483"/>
          </a:xfrm>
          <a:prstGeom prst="rect">
            <a:avLst/>
          </a:prstGeom>
        </p:spPr>
      </p:pic>
    </p:spTree>
    <p:extLst>
      <p:ext uri="{BB962C8B-B14F-4D97-AF65-F5344CB8AC3E}">
        <p14:creationId xmlns:p14="http://schemas.microsoft.com/office/powerpoint/2010/main" val="2643070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4038600" cy="4114800"/>
          </a:xfrm>
        </p:spPr>
        <p:txBody>
          <a:bodyPr/>
          <a:lstStyle/>
          <a:p>
            <a:pPr>
              <a:spcBef>
                <a:spcPct val="0"/>
              </a:spcBef>
              <a:buNone/>
            </a:pPr>
            <a:r>
              <a:rPr lang="en-US" altLang="en-US" sz="2000" b="1" dirty="0"/>
              <a:t>Friable </a:t>
            </a:r>
            <a:r>
              <a:rPr lang="en-US" altLang="en-US" sz="2000" dirty="0"/>
              <a:t>-</a:t>
            </a:r>
            <a:r>
              <a:rPr lang="en-US" sz="2000" dirty="0"/>
              <a:t>Asbestos-containing material can be crushed with hand pressure</a:t>
            </a:r>
          </a:p>
          <a:p>
            <a:endParaRPr lang="en-US" dirty="0"/>
          </a:p>
        </p:txBody>
      </p:sp>
      <p:pic>
        <p:nvPicPr>
          <p:cNvPr id="5" name="Content Placeholder 4">
            <a:extLst>
              <a:ext uri="{FF2B5EF4-FFF2-40B4-BE49-F238E27FC236}">
                <a16:creationId xmlns:a16="http://schemas.microsoft.com/office/drawing/2014/main" id="{7C643D17-22B2-1C63-DB66-31C9EE73B0A3}"/>
              </a:ext>
            </a:extLst>
          </p:cNvPr>
          <p:cNvPicPr>
            <a:picLocks noGrp="1" noChangeAspect="1"/>
          </p:cNvPicPr>
          <p:nvPr>
            <p:ph sz="half" idx="2"/>
          </p:nvPr>
        </p:nvPicPr>
        <p:blipFill>
          <a:blip r:embed="rId2"/>
          <a:stretch>
            <a:fillRect/>
          </a:stretch>
        </p:blipFill>
        <p:spPr>
          <a:xfrm>
            <a:off x="5334000" y="2209800"/>
            <a:ext cx="2853175" cy="1603387"/>
          </a:xfrm>
          <a:prstGeom prst="rect">
            <a:avLst/>
          </a:prstGeom>
        </p:spPr>
      </p:pic>
    </p:spTree>
    <p:extLst>
      <p:ext uri="{BB962C8B-B14F-4D97-AF65-F5344CB8AC3E}">
        <p14:creationId xmlns:p14="http://schemas.microsoft.com/office/powerpoint/2010/main" val="3690086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3581400" cy="4114800"/>
          </a:xfrm>
        </p:spPr>
        <p:txBody>
          <a:bodyPr/>
          <a:lstStyle/>
          <a:p>
            <a:pPr>
              <a:spcBef>
                <a:spcPct val="0"/>
              </a:spcBef>
              <a:buFontTx/>
              <a:buNone/>
            </a:pPr>
            <a:r>
              <a:rPr lang="en-US" altLang="en-US" sz="2000" b="1" dirty="0"/>
              <a:t>Intact:</a:t>
            </a:r>
            <a:r>
              <a:rPr lang="en-US" altLang="en-US" sz="2000" dirty="0"/>
              <a:t>  ACM that has not crumbled, been pulverized, or otherwise deteriorated. </a:t>
            </a:r>
          </a:p>
          <a:p>
            <a:endParaRPr lang="en-US" dirty="0"/>
          </a:p>
        </p:txBody>
      </p:sp>
      <p:pic>
        <p:nvPicPr>
          <p:cNvPr id="5" name="Content Placeholder 4">
            <a:extLst>
              <a:ext uri="{FF2B5EF4-FFF2-40B4-BE49-F238E27FC236}">
                <a16:creationId xmlns:a16="http://schemas.microsoft.com/office/drawing/2014/main" id="{5D232E29-80CC-305D-FE8F-AD1D29DCA38E}"/>
              </a:ext>
            </a:extLst>
          </p:cNvPr>
          <p:cNvPicPr>
            <a:picLocks noGrp="1" noChangeAspect="1"/>
          </p:cNvPicPr>
          <p:nvPr>
            <p:ph sz="half" idx="2"/>
          </p:nvPr>
        </p:nvPicPr>
        <p:blipFill>
          <a:blip r:embed="rId2"/>
          <a:stretch>
            <a:fillRect/>
          </a:stretch>
        </p:blipFill>
        <p:spPr>
          <a:xfrm>
            <a:off x="4572000" y="2321719"/>
            <a:ext cx="4348162" cy="4348162"/>
          </a:xfrm>
          <a:prstGeom prst="rect">
            <a:avLst/>
          </a:prstGeom>
        </p:spPr>
      </p:pic>
    </p:spTree>
    <p:extLst>
      <p:ext uri="{BB962C8B-B14F-4D97-AF65-F5344CB8AC3E}">
        <p14:creationId xmlns:p14="http://schemas.microsoft.com/office/powerpoint/2010/main" val="2171440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3581400" cy="4114800"/>
          </a:xfrm>
        </p:spPr>
        <p:txBody>
          <a:bodyPr/>
          <a:lstStyle/>
          <a:p>
            <a:pPr>
              <a:spcBef>
                <a:spcPct val="0"/>
              </a:spcBef>
              <a:buFontTx/>
              <a:buNone/>
            </a:pPr>
            <a:r>
              <a:rPr lang="en-US" altLang="en-US" sz="2000" b="1" dirty="0"/>
              <a:t>Presumed Asbestos-Containing Material (PACM):</a:t>
            </a:r>
            <a:r>
              <a:rPr lang="en-US" altLang="en-US" sz="2000" dirty="0"/>
              <a:t>  materials that may contain asbestos but have not yet been tested.</a:t>
            </a:r>
          </a:p>
          <a:p>
            <a:endParaRPr lang="en-US" dirty="0"/>
          </a:p>
        </p:txBody>
      </p:sp>
      <p:pic>
        <p:nvPicPr>
          <p:cNvPr id="6" name="Content Placeholder 5">
            <a:extLst>
              <a:ext uri="{FF2B5EF4-FFF2-40B4-BE49-F238E27FC236}">
                <a16:creationId xmlns:a16="http://schemas.microsoft.com/office/drawing/2014/main" id="{CD8C78D0-30E0-0CA5-166C-368C55E3E1BE}"/>
              </a:ext>
            </a:extLst>
          </p:cNvPr>
          <p:cNvPicPr>
            <a:picLocks noGrp="1" noChangeAspect="1"/>
          </p:cNvPicPr>
          <p:nvPr>
            <p:ph sz="half" idx="2"/>
          </p:nvPr>
        </p:nvPicPr>
        <p:blipFill>
          <a:blip r:embed="rId2"/>
          <a:stretch>
            <a:fillRect/>
          </a:stretch>
        </p:blipFill>
        <p:spPr>
          <a:xfrm>
            <a:off x="3928961" y="3124200"/>
            <a:ext cx="5180403" cy="3733800"/>
          </a:xfrm>
          <a:prstGeom prst="rect">
            <a:avLst/>
          </a:prstGeom>
        </p:spPr>
      </p:pic>
    </p:spTree>
    <p:extLst>
      <p:ext uri="{BB962C8B-B14F-4D97-AF65-F5344CB8AC3E}">
        <p14:creationId xmlns:p14="http://schemas.microsoft.com/office/powerpoint/2010/main" val="1179989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3581400" cy="4114800"/>
          </a:xfrm>
        </p:spPr>
        <p:txBody>
          <a:bodyPr/>
          <a:lstStyle/>
          <a:p>
            <a:pPr>
              <a:spcBef>
                <a:spcPct val="0"/>
              </a:spcBef>
              <a:buFontTx/>
              <a:buNone/>
            </a:pPr>
            <a:r>
              <a:rPr lang="en-US" altLang="en-US" sz="2000" b="1" dirty="0"/>
              <a:t>Removal:</a:t>
            </a:r>
            <a:r>
              <a:rPr lang="en-US" altLang="en-US" sz="2000" dirty="0"/>
              <a:t>  all operations where ACM and/or  PACM is taken out or stripped from structures or substrates, including demolition operations.</a:t>
            </a:r>
          </a:p>
          <a:p>
            <a:endParaRPr lang="en-US" dirty="0"/>
          </a:p>
        </p:txBody>
      </p:sp>
      <p:pic>
        <p:nvPicPr>
          <p:cNvPr id="5" name="Content Placeholder 4">
            <a:extLst>
              <a:ext uri="{FF2B5EF4-FFF2-40B4-BE49-F238E27FC236}">
                <a16:creationId xmlns:a16="http://schemas.microsoft.com/office/drawing/2014/main" id="{25015C06-AFAB-57C6-E444-AD91BBDC2E55}"/>
              </a:ext>
            </a:extLst>
          </p:cNvPr>
          <p:cNvPicPr>
            <a:picLocks noGrp="1" noChangeAspect="1"/>
          </p:cNvPicPr>
          <p:nvPr>
            <p:ph sz="half" idx="2"/>
          </p:nvPr>
        </p:nvPicPr>
        <p:blipFill>
          <a:blip r:embed="rId2"/>
          <a:stretch>
            <a:fillRect/>
          </a:stretch>
        </p:blipFill>
        <p:spPr>
          <a:xfrm>
            <a:off x="5029199" y="2133600"/>
            <a:ext cx="3971511" cy="2667000"/>
          </a:xfrm>
          <a:prstGeom prst="rect">
            <a:avLst/>
          </a:prstGeom>
        </p:spPr>
      </p:pic>
    </p:spTree>
    <p:extLst>
      <p:ext uri="{BB962C8B-B14F-4D97-AF65-F5344CB8AC3E}">
        <p14:creationId xmlns:p14="http://schemas.microsoft.com/office/powerpoint/2010/main" val="4126204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37E4-3071-E4ED-BCD2-24D62894FE89}"/>
              </a:ext>
            </a:extLst>
          </p:cNvPr>
          <p:cNvSpPr>
            <a:spLocks noGrp="1"/>
          </p:cNvSpPr>
          <p:nvPr>
            <p:ph type="title"/>
          </p:nvPr>
        </p:nvSpPr>
        <p:spPr/>
        <p:txBody>
          <a:bodyPr/>
          <a:lstStyle/>
          <a:p>
            <a:r>
              <a:rPr lang="en-US" dirty="0"/>
              <a:t>Terms</a:t>
            </a:r>
          </a:p>
        </p:txBody>
      </p:sp>
      <p:sp>
        <p:nvSpPr>
          <p:cNvPr id="3" name="Text Placeholder 2">
            <a:extLst>
              <a:ext uri="{FF2B5EF4-FFF2-40B4-BE49-F238E27FC236}">
                <a16:creationId xmlns:a16="http://schemas.microsoft.com/office/drawing/2014/main" id="{B496CAD3-9CDA-67E7-9656-B12387FCE712}"/>
              </a:ext>
            </a:extLst>
          </p:cNvPr>
          <p:cNvSpPr>
            <a:spLocks noGrp="1"/>
          </p:cNvSpPr>
          <p:nvPr>
            <p:ph sz="half" idx="1"/>
          </p:nvPr>
        </p:nvSpPr>
        <p:spPr>
          <a:xfrm>
            <a:off x="685800" y="1981200"/>
            <a:ext cx="3581400" cy="4114800"/>
          </a:xfrm>
        </p:spPr>
        <p:txBody>
          <a:bodyPr/>
          <a:lstStyle/>
          <a:p>
            <a:pPr>
              <a:spcBef>
                <a:spcPct val="0"/>
              </a:spcBef>
              <a:buFontTx/>
              <a:buNone/>
            </a:pPr>
            <a:r>
              <a:rPr lang="en-US" altLang="en-US" sz="2000" b="1" dirty="0"/>
              <a:t>Renovation:</a:t>
            </a:r>
            <a:r>
              <a:rPr lang="en-US" altLang="en-US" sz="2000" dirty="0"/>
              <a:t>  any operations that involves altering a facility or one or more facility components in any way.</a:t>
            </a:r>
          </a:p>
          <a:p>
            <a:endParaRPr lang="en-US" dirty="0"/>
          </a:p>
        </p:txBody>
      </p:sp>
      <p:pic>
        <p:nvPicPr>
          <p:cNvPr id="6" name="Content Placeholder 5">
            <a:extLst>
              <a:ext uri="{FF2B5EF4-FFF2-40B4-BE49-F238E27FC236}">
                <a16:creationId xmlns:a16="http://schemas.microsoft.com/office/drawing/2014/main" id="{F20FBA9A-32E4-5784-82D5-BF823A077DCE}"/>
              </a:ext>
            </a:extLst>
          </p:cNvPr>
          <p:cNvPicPr>
            <a:picLocks noGrp="1" noChangeAspect="1"/>
          </p:cNvPicPr>
          <p:nvPr>
            <p:ph sz="half" idx="2"/>
          </p:nvPr>
        </p:nvPicPr>
        <p:blipFill>
          <a:blip r:embed="rId2"/>
          <a:stretch>
            <a:fillRect/>
          </a:stretch>
        </p:blipFill>
        <p:spPr>
          <a:xfrm>
            <a:off x="4953000" y="1981200"/>
            <a:ext cx="3967506" cy="2971800"/>
          </a:xfrm>
          <a:prstGeom prst="rect">
            <a:avLst/>
          </a:prstGeom>
        </p:spPr>
      </p:pic>
    </p:spTree>
    <p:extLst>
      <p:ext uri="{BB962C8B-B14F-4D97-AF65-F5344CB8AC3E}">
        <p14:creationId xmlns:p14="http://schemas.microsoft.com/office/powerpoint/2010/main" val="932026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December 2014 </a:t>
            </a:r>
          </a:p>
        </p:txBody>
      </p:sp>
      <p:sp>
        <p:nvSpPr>
          <p:cNvPr id="5" name="Content Placeholder 4"/>
          <p:cNvSpPr>
            <a:spLocks noGrp="1"/>
          </p:cNvSpPr>
          <p:nvPr>
            <p:ph sz="half" idx="1"/>
          </p:nvPr>
        </p:nvSpPr>
        <p:spPr/>
        <p:txBody>
          <a:bodyPr/>
          <a:lstStyle/>
          <a:p>
            <a:r>
              <a:rPr lang="en-US" sz="2000" dirty="0"/>
              <a:t>Evanston IL</a:t>
            </a:r>
          </a:p>
          <a:p>
            <a:r>
              <a:rPr lang="en-US" sz="2000" dirty="0"/>
              <a:t>$132,000 to six contractors</a:t>
            </a:r>
          </a:p>
          <a:p>
            <a:r>
              <a:rPr lang="en-US" sz="2000" dirty="0"/>
              <a:t>OSHA's inspection found that onsite asbestos consultant directed the HVAC contractor to cut and remove 60 feet of piping that contained asbestos insulation without PPE. </a:t>
            </a:r>
          </a:p>
          <a:p>
            <a:pPr marL="0" indent="0">
              <a:buNone/>
            </a:pPr>
            <a:endParaRPr lang="en-US" sz="20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5486400" y="2190750"/>
            <a:ext cx="2466975" cy="1847850"/>
          </a:xfrm>
        </p:spPr>
      </p:pic>
      <p:sp>
        <p:nvSpPr>
          <p:cNvPr id="8" name="TextBox 7"/>
          <p:cNvSpPr txBox="1"/>
          <p:nvPr/>
        </p:nvSpPr>
        <p:spPr>
          <a:xfrm>
            <a:off x="5410200" y="4343400"/>
            <a:ext cx="3048000" cy="461665"/>
          </a:xfrm>
          <a:prstGeom prst="rect">
            <a:avLst/>
          </a:prstGeom>
          <a:noFill/>
        </p:spPr>
        <p:txBody>
          <a:bodyPr wrap="square" rtlCol="0">
            <a:spAutoFit/>
          </a:bodyPr>
          <a:lstStyle/>
          <a:p>
            <a:r>
              <a:rPr lang="en-US"/>
              <a:t>Typical asbestos pipe. </a:t>
            </a:r>
          </a:p>
        </p:txBody>
      </p:sp>
    </p:spTree>
    <p:extLst>
      <p:ext uri="{BB962C8B-B14F-4D97-AF65-F5344CB8AC3E}">
        <p14:creationId xmlns:p14="http://schemas.microsoft.com/office/powerpoint/2010/main" val="3791797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a:t>
            </a:r>
          </a:p>
        </p:txBody>
      </p:sp>
      <p:sp>
        <p:nvSpPr>
          <p:cNvPr id="3" name="Text Placeholder 2"/>
          <p:cNvSpPr>
            <a:spLocks noGrp="1"/>
          </p:cNvSpPr>
          <p:nvPr>
            <p:ph type="body" sz="half" idx="1"/>
          </p:nvPr>
        </p:nvSpPr>
        <p:spPr/>
        <p:txBody>
          <a:bodyPr/>
          <a:lstStyle/>
          <a:p>
            <a:r>
              <a:rPr lang="en-US" sz="2400" dirty="0"/>
              <a:t>OSHA 0.1f/cc</a:t>
            </a:r>
          </a:p>
          <a:p>
            <a:r>
              <a:rPr lang="en-US" sz="2400" dirty="0"/>
              <a:t>EPA-recommended clearance criteria for </a:t>
            </a:r>
            <a:r>
              <a:rPr lang="en-US" sz="2400" dirty="0" err="1"/>
              <a:t>reoccupancy</a:t>
            </a:r>
            <a:r>
              <a:rPr lang="en-US" sz="2400" dirty="0"/>
              <a:t> into work area following asbestos abatement, often cited as 0.01 f/cc. </a:t>
            </a: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876800" y="1991436"/>
            <a:ext cx="3810000" cy="2156690"/>
          </a:xfrm>
        </p:spPr>
      </p:pic>
    </p:spTree>
    <p:extLst>
      <p:ext uri="{BB962C8B-B14F-4D97-AF65-F5344CB8AC3E}">
        <p14:creationId xmlns:p14="http://schemas.microsoft.com/office/powerpoint/2010/main" val="140815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dirty="0">
                <a:solidFill>
                  <a:srgbClr val="333399"/>
                </a:solidFill>
              </a:rPr>
              <a:t>Routes of Entry</a:t>
            </a:r>
          </a:p>
        </p:txBody>
      </p:sp>
      <p:sp>
        <p:nvSpPr>
          <p:cNvPr id="12291" name="Rectangle 3"/>
          <p:cNvSpPr>
            <a:spLocks noGrp="1" noChangeArrowheads="1"/>
          </p:cNvSpPr>
          <p:nvPr>
            <p:ph idx="1"/>
          </p:nvPr>
        </p:nvSpPr>
        <p:spPr>
          <a:xfrm>
            <a:off x="685800" y="1981200"/>
            <a:ext cx="3200400" cy="4114800"/>
          </a:xfrm>
        </p:spPr>
        <p:txBody>
          <a:bodyPr/>
          <a:lstStyle/>
          <a:p>
            <a:pPr eaLnBrk="1" hangingPunct="1">
              <a:buClr>
                <a:schemeClr val="accent2"/>
              </a:buClr>
            </a:pPr>
            <a:r>
              <a:rPr lang="en-US" dirty="0"/>
              <a:t>Inhalation</a:t>
            </a:r>
          </a:p>
          <a:p>
            <a:pPr eaLnBrk="1" hangingPunct="1">
              <a:buClr>
                <a:schemeClr val="accent2"/>
              </a:buClr>
            </a:pPr>
            <a:r>
              <a:rPr lang="en-US" dirty="0"/>
              <a:t>Ingestion</a:t>
            </a:r>
          </a:p>
          <a:p>
            <a:pPr eaLnBrk="1" hangingPunct="1">
              <a:buClr>
                <a:schemeClr val="accent2"/>
              </a:buClr>
            </a:pPr>
            <a:r>
              <a:rPr lang="en-US" dirty="0"/>
              <a:t>Skin Absorption</a:t>
            </a:r>
          </a:p>
          <a:p>
            <a:pPr eaLnBrk="1" hangingPunct="1">
              <a:buClr>
                <a:schemeClr val="accent2"/>
              </a:buClr>
            </a:pPr>
            <a:r>
              <a:rPr lang="en-US" dirty="0"/>
              <a:t>Injection</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2115" y="1959591"/>
            <a:ext cx="5381885" cy="3581400"/>
          </a:xfrm>
          <a:prstGeom prst="rect">
            <a:avLst/>
          </a:prstGeom>
        </p:spPr>
      </p:pic>
    </p:spTree>
    <p:extLst>
      <p:ext uri="{BB962C8B-B14F-4D97-AF65-F5344CB8AC3E}">
        <p14:creationId xmlns:p14="http://schemas.microsoft.com/office/powerpoint/2010/main" val="2805039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A555-5EAD-49B7-9E41-6447F6102788}"/>
              </a:ext>
            </a:extLst>
          </p:cNvPr>
          <p:cNvSpPr>
            <a:spLocks noGrp="1"/>
          </p:cNvSpPr>
          <p:nvPr>
            <p:ph type="title"/>
          </p:nvPr>
        </p:nvSpPr>
        <p:spPr/>
        <p:txBody>
          <a:bodyPr/>
          <a:lstStyle/>
          <a:p>
            <a:r>
              <a:rPr lang="en-US" dirty="0"/>
              <a:t>Twin Towers</a:t>
            </a:r>
          </a:p>
        </p:txBody>
      </p:sp>
      <p:sp>
        <p:nvSpPr>
          <p:cNvPr id="3" name="Content Placeholder 2">
            <a:extLst>
              <a:ext uri="{FF2B5EF4-FFF2-40B4-BE49-F238E27FC236}">
                <a16:creationId xmlns:a16="http://schemas.microsoft.com/office/drawing/2014/main" id="{4B7B06AD-07D1-4796-863F-63C79307E2F6}"/>
              </a:ext>
            </a:extLst>
          </p:cNvPr>
          <p:cNvSpPr>
            <a:spLocks noGrp="1"/>
          </p:cNvSpPr>
          <p:nvPr>
            <p:ph sz="half" idx="1"/>
          </p:nvPr>
        </p:nvSpPr>
        <p:spPr>
          <a:xfrm>
            <a:off x="685800" y="1981200"/>
            <a:ext cx="3810000" cy="1295400"/>
          </a:xfrm>
        </p:spPr>
        <p:txBody>
          <a:bodyPr/>
          <a:lstStyle/>
          <a:p>
            <a:r>
              <a:rPr lang="en-US" dirty="0"/>
              <a:t>Marcy Borders </a:t>
            </a:r>
          </a:p>
          <a:p>
            <a:r>
              <a:rPr lang="en-US" dirty="0"/>
              <a:t>1973-2017</a:t>
            </a:r>
          </a:p>
        </p:txBody>
      </p:sp>
      <p:pic>
        <p:nvPicPr>
          <p:cNvPr id="4098" name="Picture 2">
            <a:extLst>
              <a:ext uri="{FF2B5EF4-FFF2-40B4-BE49-F238E27FC236}">
                <a16:creationId xmlns:a16="http://schemas.microsoft.com/office/drawing/2014/main" id="{FD5A7994-B32B-49FE-8F1E-CDF2CF011AE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5450" y="2018260"/>
            <a:ext cx="2495550" cy="3482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5DD24F8-0E2D-438B-9DF7-2E6FBF51F3A3}"/>
              </a:ext>
            </a:extLst>
          </p:cNvPr>
          <p:cNvPicPr>
            <a:picLocks noChangeAspect="1"/>
          </p:cNvPicPr>
          <p:nvPr/>
        </p:nvPicPr>
        <p:blipFill>
          <a:blip r:embed="rId3"/>
          <a:stretch>
            <a:fillRect/>
          </a:stretch>
        </p:blipFill>
        <p:spPr>
          <a:xfrm>
            <a:off x="990600" y="3276599"/>
            <a:ext cx="3958345" cy="2224087"/>
          </a:xfrm>
          <a:prstGeom prst="rect">
            <a:avLst/>
          </a:prstGeom>
        </p:spPr>
      </p:pic>
    </p:spTree>
    <p:extLst>
      <p:ext uri="{BB962C8B-B14F-4D97-AF65-F5344CB8AC3E}">
        <p14:creationId xmlns:p14="http://schemas.microsoft.com/office/powerpoint/2010/main" val="3115215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95EC605-1664-6D7D-21CF-63D92082E594}"/>
              </a:ext>
            </a:extLst>
          </p:cNvPr>
          <p:cNvPicPr>
            <a:picLocks noGrp="1" noChangeAspect="1"/>
          </p:cNvPicPr>
          <p:nvPr>
            <p:ph idx="1"/>
          </p:nvPr>
        </p:nvPicPr>
        <p:blipFill>
          <a:blip r:embed="rId2"/>
          <a:stretch>
            <a:fillRect/>
          </a:stretch>
        </p:blipFill>
        <p:spPr>
          <a:xfrm>
            <a:off x="914400" y="468145"/>
            <a:ext cx="7329453" cy="5627855"/>
          </a:xfrm>
          <a:prstGeom prst="rect">
            <a:avLst/>
          </a:prstGeom>
        </p:spPr>
      </p:pic>
    </p:spTree>
    <p:extLst>
      <p:ext uri="{BB962C8B-B14F-4D97-AF65-F5344CB8AC3E}">
        <p14:creationId xmlns:p14="http://schemas.microsoft.com/office/powerpoint/2010/main" val="2960540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572000" cy="1143000"/>
          </a:xfrm>
        </p:spPr>
        <p:txBody>
          <a:bodyPr/>
          <a:lstStyle/>
          <a:p>
            <a:r>
              <a:rPr lang="en-US" dirty="0"/>
              <a:t>Asbestos</a:t>
            </a:r>
          </a:p>
        </p:txBody>
      </p:sp>
      <p:sp>
        <p:nvSpPr>
          <p:cNvPr id="3" name="Text Placeholder 2"/>
          <p:cNvSpPr>
            <a:spLocks noGrp="1"/>
          </p:cNvSpPr>
          <p:nvPr>
            <p:ph type="body" sz="half" idx="1"/>
          </p:nvPr>
        </p:nvSpPr>
        <p:spPr/>
        <p:txBody>
          <a:bodyPr/>
          <a:lstStyle/>
          <a:p>
            <a:r>
              <a:rPr lang="en-US" dirty="0"/>
              <a:t>3000 die in the US</a:t>
            </a:r>
          </a:p>
          <a:p>
            <a:r>
              <a:rPr lang="en-US" dirty="0"/>
              <a:t>Some are spouses or kids of asbestos workers</a:t>
            </a:r>
          </a:p>
          <a:p>
            <a:r>
              <a:rPr lang="en-US" dirty="0"/>
              <a:t> Stephanie Harper of the North Texas city of Bonham </a:t>
            </a:r>
          </a:p>
          <a:p>
            <a:endParaRPr lang="en-US"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00600" y="1745566"/>
            <a:ext cx="3810000" cy="2857500"/>
          </a:xfrm>
        </p:spPr>
      </p:pic>
    </p:spTree>
    <p:extLst>
      <p:ext uri="{BB962C8B-B14F-4D97-AF65-F5344CB8AC3E}">
        <p14:creationId xmlns:p14="http://schemas.microsoft.com/office/powerpoint/2010/main" val="558933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a:t>
            </a:r>
          </a:p>
        </p:txBody>
      </p:sp>
      <p:sp>
        <p:nvSpPr>
          <p:cNvPr id="3" name="Text Placeholder 2"/>
          <p:cNvSpPr>
            <a:spLocks noGrp="1"/>
          </p:cNvSpPr>
          <p:nvPr>
            <p:ph type="body" sz="half" idx="1"/>
          </p:nvPr>
        </p:nvSpPr>
        <p:spPr/>
        <p:txBody>
          <a:bodyPr/>
          <a:lstStyle/>
          <a:p>
            <a:r>
              <a:rPr lang="en-US" dirty="0"/>
              <a:t>Tony Rich fibers like ceramic wools </a:t>
            </a:r>
            <a:r>
              <a:rPr lang="en-US" dirty="0" err="1"/>
              <a:t>rockwool</a:t>
            </a:r>
            <a:r>
              <a:rPr lang="en-US" dirty="0"/>
              <a:t> all collect. </a:t>
            </a:r>
          </a:p>
          <a:p>
            <a:r>
              <a:rPr lang="en-US" dirty="0"/>
              <a:t>Can usually tell asbestos</a:t>
            </a: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422343" y="1981200"/>
            <a:ext cx="2261714" cy="4114800"/>
          </a:xfrm>
          <a:prstGeom prst="rect">
            <a:avLst/>
          </a:prstGeom>
        </p:spPr>
      </p:pic>
    </p:spTree>
    <p:extLst>
      <p:ext uri="{BB962C8B-B14F-4D97-AF65-F5344CB8AC3E}">
        <p14:creationId xmlns:p14="http://schemas.microsoft.com/office/powerpoint/2010/main" val="592785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46F6-EBB4-45AC-B094-B55926B05EF4}"/>
              </a:ext>
            </a:extLst>
          </p:cNvPr>
          <p:cNvSpPr>
            <a:spLocks noGrp="1"/>
          </p:cNvSpPr>
          <p:nvPr>
            <p:ph type="title"/>
          </p:nvPr>
        </p:nvSpPr>
        <p:spPr/>
        <p:txBody>
          <a:bodyPr/>
          <a:lstStyle/>
          <a:p>
            <a:r>
              <a:rPr lang="en-US" dirty="0"/>
              <a:t>May 2018</a:t>
            </a:r>
          </a:p>
        </p:txBody>
      </p:sp>
      <p:sp>
        <p:nvSpPr>
          <p:cNvPr id="3" name="Text Placeholder 2">
            <a:extLst>
              <a:ext uri="{FF2B5EF4-FFF2-40B4-BE49-F238E27FC236}">
                <a16:creationId xmlns:a16="http://schemas.microsoft.com/office/drawing/2014/main" id="{061360AD-B315-48C7-8653-60541650D602}"/>
              </a:ext>
            </a:extLst>
          </p:cNvPr>
          <p:cNvSpPr>
            <a:spLocks noGrp="1"/>
          </p:cNvSpPr>
          <p:nvPr>
            <p:ph type="body" sz="half" idx="1"/>
          </p:nvPr>
        </p:nvSpPr>
        <p:spPr/>
        <p:txBody>
          <a:bodyPr/>
          <a:lstStyle/>
          <a:p>
            <a:r>
              <a:rPr lang="en-US" sz="2000" dirty="0"/>
              <a:t>A California jury has awarded $11.4 million at the conclusion of a take-home asbestos exposure trial, finding that the defendant had acted with malice when it failed to warn employees of asbestos-related hazards.</a:t>
            </a:r>
          </a:p>
          <a:p>
            <a:r>
              <a:rPr lang="en-US" sz="2000"/>
              <a:t>This </a:t>
            </a:r>
            <a:r>
              <a:rPr lang="en-US" sz="2000" dirty="0"/>
              <a:t>suit was brought by tenants who allege they were exposed to asbestos</a:t>
            </a:r>
            <a:endParaRPr lang="en-US" sz="1050" dirty="0"/>
          </a:p>
        </p:txBody>
      </p:sp>
      <p:pic>
        <p:nvPicPr>
          <p:cNvPr id="6" name="Content Placeholder 5">
            <a:extLst>
              <a:ext uri="{FF2B5EF4-FFF2-40B4-BE49-F238E27FC236}">
                <a16:creationId xmlns:a16="http://schemas.microsoft.com/office/drawing/2014/main" id="{616F4B8F-3D29-4F41-BF88-CCD23707C03A}"/>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912179" y="2133600"/>
            <a:ext cx="3530781" cy="2165461"/>
          </a:xfrm>
        </p:spPr>
      </p:pic>
    </p:spTree>
    <p:extLst>
      <p:ext uri="{BB962C8B-B14F-4D97-AF65-F5344CB8AC3E}">
        <p14:creationId xmlns:p14="http://schemas.microsoft.com/office/powerpoint/2010/main" val="1539307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06194" y="5471160"/>
            <a:ext cx="3733800" cy="1143000"/>
          </a:xfrm>
        </p:spPr>
        <p:txBody>
          <a:bodyPr/>
          <a:lstStyle/>
          <a:p>
            <a:r>
              <a:rPr lang="en-US" dirty="0"/>
              <a:t>Asbestos</a:t>
            </a:r>
          </a:p>
        </p:txBody>
      </p:sp>
      <p:sp>
        <p:nvSpPr>
          <p:cNvPr id="3" name="Text Placeholder 2"/>
          <p:cNvSpPr>
            <a:spLocks noGrp="1"/>
          </p:cNvSpPr>
          <p:nvPr>
            <p:ph type="body" sz="half" idx="1"/>
          </p:nvPr>
        </p:nvSpPr>
        <p:spPr>
          <a:xfrm>
            <a:off x="685800" y="4876800"/>
            <a:ext cx="7924800" cy="1219200"/>
          </a:xfrm>
        </p:spPr>
        <p:txBody>
          <a:bodyPr/>
          <a:lstStyle/>
          <a:p>
            <a:r>
              <a:rPr lang="en-US" sz="2000" dirty="0"/>
              <a:t>Heather Von St James – hugging Dad</a:t>
            </a:r>
          </a:p>
          <a:p>
            <a:r>
              <a:rPr lang="en-US" sz="2000" dirty="0"/>
              <a:t>Mike </a:t>
            </a:r>
            <a:r>
              <a:rPr lang="en-US" sz="2000" dirty="0" err="1"/>
              <a:t>Mattmuller</a:t>
            </a:r>
            <a:r>
              <a:rPr lang="en-US" sz="2000" dirty="0"/>
              <a:t> – dad ground asbestos brakes as a mechanic</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069795" y="15240"/>
            <a:ext cx="7156809" cy="4025705"/>
          </a:xfrm>
          <a:prstGeom prst="rect">
            <a:avLst/>
          </a:prstGeom>
        </p:spPr>
      </p:pic>
    </p:spTree>
    <p:extLst>
      <p:ext uri="{BB962C8B-B14F-4D97-AF65-F5344CB8AC3E}">
        <p14:creationId xmlns:p14="http://schemas.microsoft.com/office/powerpoint/2010/main" val="7050650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a:t>June 2014</a:t>
            </a:r>
          </a:p>
        </p:txBody>
      </p:sp>
      <p:sp>
        <p:nvSpPr>
          <p:cNvPr id="3" name="Text Placeholder 2"/>
          <p:cNvSpPr>
            <a:spLocks noGrp="1"/>
          </p:cNvSpPr>
          <p:nvPr>
            <p:ph type="body" sz="half" idx="1"/>
          </p:nvPr>
        </p:nvSpPr>
        <p:spPr>
          <a:xfrm>
            <a:off x="685800" y="1219200"/>
            <a:ext cx="3505200" cy="4114800"/>
          </a:xfrm>
        </p:spPr>
        <p:txBody>
          <a:bodyPr/>
          <a:lstStyle/>
          <a:p>
            <a:r>
              <a:rPr lang="en-US" sz="2000" dirty="0"/>
              <a:t>The asbestos lawsuit that saw a $1 million award </a:t>
            </a:r>
          </a:p>
          <a:p>
            <a:r>
              <a:rPr lang="en-US" sz="2000" dirty="0"/>
              <a:t>Richard </a:t>
            </a:r>
            <a:r>
              <a:rPr lang="en-US" sz="2000" dirty="0" err="1"/>
              <a:t>Rost</a:t>
            </a:r>
            <a:r>
              <a:rPr lang="en-US" sz="2000" dirty="0"/>
              <a:t> has Mesothelioma</a:t>
            </a:r>
          </a:p>
          <a:p>
            <a:r>
              <a:rPr lang="en-US" sz="2000" dirty="0"/>
              <a:t>Defendants included Ford Motor Company (Ford), General Electric, Westinghouse and Ingersoll-Rand. </a:t>
            </a:r>
          </a:p>
          <a:p>
            <a:r>
              <a:rPr lang="en-US" sz="2000" dirty="0"/>
              <a:t>However, the latter three defendants settled with the plaintiffs out of court, before the trial had an opportunity to begin.</a:t>
            </a:r>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381860" y="1219200"/>
            <a:ext cx="4533540" cy="3048000"/>
          </a:xfrm>
        </p:spPr>
      </p:pic>
      <p:sp>
        <p:nvSpPr>
          <p:cNvPr id="4" name="TextBox 3"/>
          <p:cNvSpPr txBox="1"/>
          <p:nvPr/>
        </p:nvSpPr>
        <p:spPr>
          <a:xfrm>
            <a:off x="4381860" y="4724400"/>
            <a:ext cx="4533540" cy="1323439"/>
          </a:xfrm>
          <a:prstGeom prst="rect">
            <a:avLst/>
          </a:prstGeom>
          <a:noFill/>
        </p:spPr>
        <p:txBody>
          <a:bodyPr wrap="square" rtlCol="0">
            <a:spAutoFit/>
          </a:bodyPr>
          <a:lstStyle/>
          <a:p>
            <a:r>
              <a:rPr lang="en-US" sz="2000" dirty="0"/>
              <a:t>Overall, nearly 3,000 people are </a:t>
            </a:r>
            <a:r>
              <a:rPr lang="en-US" sz="2000" dirty="0">
                <a:hlinkClick r:id="rId4"/>
              </a:rPr>
              <a:t>diagnosed with mesothelioma</a:t>
            </a:r>
            <a:r>
              <a:rPr lang="en-US" sz="2000" dirty="0">
                <a:solidFill>
                  <a:srgbClr val="FF0000"/>
                </a:solidFill>
              </a:rPr>
              <a:t> </a:t>
            </a:r>
            <a:r>
              <a:rPr lang="en-US" sz="2000" dirty="0"/>
              <a:t>each year in the United States, which represents 0.02 percent of all U.S. cancer cases.</a:t>
            </a:r>
          </a:p>
        </p:txBody>
      </p:sp>
    </p:spTree>
    <p:extLst>
      <p:ext uri="{BB962C8B-B14F-4D97-AF65-F5344CB8AC3E}">
        <p14:creationId xmlns:p14="http://schemas.microsoft.com/office/powerpoint/2010/main" val="244752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Jan 2016</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5800" y="2413316"/>
            <a:ext cx="7772400" cy="3250568"/>
          </a:xfrm>
        </p:spPr>
      </p:pic>
    </p:spTree>
    <p:extLst>
      <p:ext uri="{BB962C8B-B14F-4D97-AF65-F5344CB8AC3E}">
        <p14:creationId xmlns:p14="http://schemas.microsoft.com/office/powerpoint/2010/main" val="2412368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478A944-2ABB-4BA6-8110-A71F85D0F3E2}"/>
              </a:ext>
            </a:extLst>
          </p:cNvPr>
          <p:cNvSpPr>
            <a:spLocks noGrp="1" noChangeArrowheads="1"/>
          </p:cNvSpPr>
          <p:nvPr>
            <p:ph type="title"/>
          </p:nvPr>
        </p:nvSpPr>
        <p:spPr/>
        <p:txBody>
          <a:bodyPr/>
          <a:lstStyle/>
          <a:p>
            <a:pPr eaLnBrk="1" hangingPunct="1">
              <a:defRPr/>
            </a:pPr>
            <a:r>
              <a:rPr lang="en-US">
                <a:latin typeface="Comic Sans MS" pitchFamily="66" charset="0"/>
              </a:rPr>
              <a:t>Case Study #1</a:t>
            </a:r>
            <a:r>
              <a:rPr lang="en-US"/>
              <a:t> </a:t>
            </a:r>
          </a:p>
        </p:txBody>
      </p:sp>
      <p:sp>
        <p:nvSpPr>
          <p:cNvPr id="3076" name="Rectangle 4">
            <a:extLst>
              <a:ext uri="{FF2B5EF4-FFF2-40B4-BE49-F238E27FC236}">
                <a16:creationId xmlns:a16="http://schemas.microsoft.com/office/drawing/2014/main" id="{C7E4AB31-5A9E-433D-A087-B1F18E1DC4AD}"/>
              </a:ext>
            </a:extLst>
          </p:cNvPr>
          <p:cNvSpPr>
            <a:spLocks noGrp="1" noChangeArrowheads="1"/>
          </p:cNvSpPr>
          <p:nvPr>
            <p:ph type="body" sz="half" idx="1"/>
          </p:nvPr>
        </p:nvSpPr>
        <p:spPr/>
        <p:txBody>
          <a:bodyPr/>
          <a:lstStyle/>
          <a:p>
            <a:pPr eaLnBrk="1" hangingPunct="1">
              <a:lnSpc>
                <a:spcPct val="90000"/>
              </a:lnSpc>
              <a:defRPr/>
            </a:pPr>
            <a:r>
              <a:rPr lang="en-US" sz="2800" dirty="0">
                <a:latin typeface="Comic Sans MS" pitchFamily="66" charset="0"/>
              </a:rPr>
              <a:t>Aurora </a:t>
            </a:r>
          </a:p>
          <a:p>
            <a:pPr eaLnBrk="1" hangingPunct="1">
              <a:lnSpc>
                <a:spcPct val="90000"/>
              </a:lnSpc>
              <a:defRPr/>
            </a:pPr>
            <a:r>
              <a:rPr lang="en-US" sz="2800" dirty="0">
                <a:latin typeface="Comic Sans MS" pitchFamily="66" charset="0"/>
              </a:rPr>
              <a:t>White Powder from pipe Insulation</a:t>
            </a:r>
          </a:p>
          <a:p>
            <a:pPr eaLnBrk="1" hangingPunct="1">
              <a:lnSpc>
                <a:spcPct val="90000"/>
              </a:lnSpc>
              <a:defRPr/>
            </a:pPr>
            <a:r>
              <a:rPr lang="en-US" sz="2800" dirty="0">
                <a:latin typeface="Comic Sans MS" pitchFamily="66" charset="0"/>
              </a:rPr>
              <a:t>Hires 3 Homeless people for $60  each to remove it</a:t>
            </a:r>
          </a:p>
          <a:p>
            <a:pPr eaLnBrk="1" hangingPunct="1">
              <a:lnSpc>
                <a:spcPct val="90000"/>
              </a:lnSpc>
              <a:defRPr/>
            </a:pPr>
            <a:r>
              <a:rPr lang="en-US" sz="2800" dirty="0">
                <a:latin typeface="Comic Sans MS" pitchFamily="66" charset="0"/>
              </a:rPr>
              <a:t>Asbestos over the surfaces</a:t>
            </a:r>
          </a:p>
          <a:p>
            <a:pPr eaLnBrk="1" hangingPunct="1">
              <a:lnSpc>
                <a:spcPct val="90000"/>
              </a:lnSpc>
              <a:defRPr/>
            </a:pPr>
            <a:r>
              <a:rPr lang="en-US" sz="2800" dirty="0">
                <a:latin typeface="Comic Sans MS" pitchFamily="66" charset="0"/>
              </a:rPr>
              <a:t>Cited 2 Willful</a:t>
            </a:r>
          </a:p>
        </p:txBody>
      </p:sp>
      <p:pic>
        <p:nvPicPr>
          <p:cNvPr id="7172" name="Picture 6" descr="asbestospipe">
            <a:extLst>
              <a:ext uri="{FF2B5EF4-FFF2-40B4-BE49-F238E27FC236}">
                <a16:creationId xmlns:a16="http://schemas.microsoft.com/office/drawing/2014/main" id="{5E2FDC04-1773-469B-B1B1-BF1A8F4C074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10200" y="2209800"/>
            <a:ext cx="2381250" cy="172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 Box 7">
            <a:extLst>
              <a:ext uri="{FF2B5EF4-FFF2-40B4-BE49-F238E27FC236}">
                <a16:creationId xmlns:a16="http://schemas.microsoft.com/office/drawing/2014/main" id="{D80C476B-A63B-403A-9DDC-D64124D89CAE}"/>
              </a:ext>
            </a:extLst>
          </p:cNvPr>
          <p:cNvSpPr txBox="1">
            <a:spLocks noChangeArrowheads="1"/>
          </p:cNvSpPr>
          <p:nvPr/>
        </p:nvSpPr>
        <p:spPr bwMode="auto">
          <a:xfrm>
            <a:off x="5410200" y="43434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Old Pipe insulation can contain asbestos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0AF33FF4-7D3B-41FB-B496-7B3E08CEFA3A}"/>
              </a:ext>
            </a:extLst>
          </p:cNvPr>
          <p:cNvSpPr>
            <a:spLocks noGrp="1" noChangeArrowheads="1"/>
          </p:cNvSpPr>
          <p:nvPr>
            <p:ph type="title"/>
          </p:nvPr>
        </p:nvSpPr>
        <p:spPr/>
        <p:txBody>
          <a:bodyPr/>
          <a:lstStyle/>
          <a:p>
            <a:pPr eaLnBrk="1" hangingPunct="1">
              <a:defRPr/>
            </a:pPr>
            <a:r>
              <a:rPr lang="en-US">
                <a:latin typeface="Comic Sans MS" pitchFamily="66" charset="0"/>
              </a:rPr>
              <a:t>Case Study #2</a:t>
            </a:r>
          </a:p>
        </p:txBody>
      </p:sp>
      <p:sp>
        <p:nvSpPr>
          <p:cNvPr id="7173" name="Rectangle 5">
            <a:extLst>
              <a:ext uri="{FF2B5EF4-FFF2-40B4-BE49-F238E27FC236}">
                <a16:creationId xmlns:a16="http://schemas.microsoft.com/office/drawing/2014/main" id="{728DA888-E214-4936-A530-D23986AD292B}"/>
              </a:ext>
            </a:extLst>
          </p:cNvPr>
          <p:cNvSpPr>
            <a:spLocks noGrp="1" noChangeArrowheads="1"/>
          </p:cNvSpPr>
          <p:nvPr>
            <p:ph type="body" sz="half" idx="1"/>
          </p:nvPr>
        </p:nvSpPr>
        <p:spPr/>
        <p:txBody>
          <a:bodyPr/>
          <a:lstStyle/>
          <a:p>
            <a:pPr eaLnBrk="1" hangingPunct="1">
              <a:defRPr/>
            </a:pPr>
            <a:r>
              <a:rPr lang="en-US" sz="2400">
                <a:latin typeface="Comic Sans MS" pitchFamily="66" charset="0"/>
              </a:rPr>
              <a:t>Church notices tile in basement area peeling.</a:t>
            </a:r>
          </a:p>
          <a:p>
            <a:pPr eaLnBrk="1" hangingPunct="1">
              <a:defRPr/>
            </a:pPr>
            <a:r>
              <a:rPr lang="en-US" sz="2400">
                <a:latin typeface="Comic Sans MS" pitchFamily="66" charset="0"/>
              </a:rPr>
              <a:t>One of the members offers to remove it.</a:t>
            </a:r>
          </a:p>
          <a:p>
            <a:pPr eaLnBrk="1" hangingPunct="1">
              <a:defRPr/>
            </a:pPr>
            <a:r>
              <a:rPr lang="en-US" sz="2400">
                <a:latin typeface="Comic Sans MS" pitchFamily="66" charset="0"/>
              </a:rPr>
              <a:t>Mastic used to set it was asbestos complaint.</a:t>
            </a:r>
          </a:p>
          <a:p>
            <a:pPr eaLnBrk="1" hangingPunct="1">
              <a:defRPr/>
            </a:pPr>
            <a:r>
              <a:rPr lang="en-US" sz="2400">
                <a:latin typeface="Comic Sans MS" pitchFamily="66" charset="0"/>
              </a:rPr>
              <a:t>What should have been done?</a:t>
            </a:r>
          </a:p>
        </p:txBody>
      </p:sp>
      <p:pic>
        <p:nvPicPr>
          <p:cNvPr id="20484" name="Picture 7" descr="abestos floor tile">
            <a:extLst>
              <a:ext uri="{FF2B5EF4-FFF2-40B4-BE49-F238E27FC236}">
                <a16:creationId xmlns:a16="http://schemas.microsoft.com/office/drawing/2014/main" id="{954964B2-738B-4FF9-A049-5C3CCE1036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81200"/>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8">
            <a:extLst>
              <a:ext uri="{FF2B5EF4-FFF2-40B4-BE49-F238E27FC236}">
                <a16:creationId xmlns:a16="http://schemas.microsoft.com/office/drawing/2014/main" id="{42B409D9-ABE7-413D-85A1-F0760B12CC48}"/>
              </a:ext>
            </a:extLst>
          </p:cNvPr>
          <p:cNvSpPr txBox="1">
            <a:spLocks noChangeArrowheads="1"/>
          </p:cNvSpPr>
          <p:nvPr/>
        </p:nvSpPr>
        <p:spPr bwMode="auto">
          <a:xfrm>
            <a:off x="4572000" y="53340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Example of tile type used.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en-US" dirty="0">
                <a:solidFill>
                  <a:schemeClr val="accent2"/>
                </a:solidFill>
              </a:rPr>
              <a:t>Respiratory System</a:t>
            </a:r>
          </a:p>
        </p:txBody>
      </p:sp>
      <p:sp>
        <p:nvSpPr>
          <p:cNvPr id="13315" name="Rectangle 5"/>
          <p:cNvSpPr>
            <a:spLocks noGrp="1" noChangeArrowheads="1"/>
          </p:cNvSpPr>
          <p:nvPr>
            <p:ph type="body" sz="half" idx="1"/>
          </p:nvPr>
        </p:nvSpPr>
        <p:spPr/>
        <p:txBody>
          <a:bodyPr/>
          <a:lstStyle/>
          <a:p>
            <a:pPr eaLnBrk="1" hangingPunct="1">
              <a:buClr>
                <a:schemeClr val="accent2"/>
              </a:buClr>
            </a:pPr>
            <a:r>
              <a:rPr lang="en-US" sz="2800" dirty="0"/>
              <a:t>The respiratory system is the major route of exposure for airborne chemicals and dusts. </a:t>
            </a:r>
          </a:p>
        </p:txBody>
      </p:sp>
      <p:pic>
        <p:nvPicPr>
          <p:cNvPr id="13316" name="Picture 7" descr="Untitled-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105400" y="1752600"/>
            <a:ext cx="2676525" cy="290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9720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B9A6CE04-4CA4-42D2-9604-C6282082129B}"/>
              </a:ext>
            </a:extLst>
          </p:cNvPr>
          <p:cNvSpPr>
            <a:spLocks noGrp="1" noChangeArrowheads="1"/>
          </p:cNvSpPr>
          <p:nvPr>
            <p:ph type="title"/>
          </p:nvPr>
        </p:nvSpPr>
        <p:spPr/>
        <p:txBody>
          <a:bodyPr/>
          <a:lstStyle/>
          <a:p>
            <a:pPr eaLnBrk="1" hangingPunct="1">
              <a:defRPr/>
            </a:pPr>
            <a:r>
              <a:rPr lang="en-US">
                <a:latin typeface="Comic Sans MS" pitchFamily="66" charset="0"/>
              </a:rPr>
              <a:t>Case Study #3</a:t>
            </a:r>
          </a:p>
        </p:txBody>
      </p:sp>
      <p:sp>
        <p:nvSpPr>
          <p:cNvPr id="11269" name="Rectangle 5">
            <a:extLst>
              <a:ext uri="{FF2B5EF4-FFF2-40B4-BE49-F238E27FC236}">
                <a16:creationId xmlns:a16="http://schemas.microsoft.com/office/drawing/2014/main" id="{71EFE5AD-9573-4484-8D05-3DAF72EEB91A}"/>
              </a:ext>
            </a:extLst>
          </p:cNvPr>
          <p:cNvSpPr>
            <a:spLocks noGrp="1" noChangeArrowheads="1"/>
          </p:cNvSpPr>
          <p:nvPr>
            <p:ph type="body" sz="half" idx="1"/>
          </p:nvPr>
        </p:nvSpPr>
        <p:spPr/>
        <p:txBody>
          <a:bodyPr/>
          <a:lstStyle/>
          <a:p>
            <a:pPr eaLnBrk="1" hangingPunct="1">
              <a:defRPr/>
            </a:pPr>
            <a:r>
              <a:rPr lang="en-US" sz="2400" dirty="0">
                <a:latin typeface="Comic Sans MS" pitchFamily="66" charset="0"/>
              </a:rPr>
              <a:t>Middle School</a:t>
            </a:r>
          </a:p>
          <a:p>
            <a:pPr eaLnBrk="1" hangingPunct="1">
              <a:defRPr/>
            </a:pPr>
            <a:r>
              <a:rPr lang="en-US" sz="2400" dirty="0">
                <a:latin typeface="Comic Sans MS" pitchFamily="66" charset="0"/>
              </a:rPr>
              <a:t>Employees on renovation job concerned about possible asbestos in dumper</a:t>
            </a:r>
          </a:p>
          <a:p>
            <a:pPr eaLnBrk="1" hangingPunct="1">
              <a:defRPr/>
            </a:pPr>
            <a:r>
              <a:rPr lang="en-US" sz="2400" dirty="0">
                <a:latin typeface="Comic Sans MS" pitchFamily="66" charset="0"/>
              </a:rPr>
              <a:t>Hi-flow pumps used</a:t>
            </a:r>
          </a:p>
          <a:p>
            <a:pPr eaLnBrk="1" hangingPunct="1">
              <a:defRPr/>
            </a:pPr>
            <a:r>
              <a:rPr lang="en-US" sz="2400" dirty="0">
                <a:latin typeface="Comic Sans MS" pitchFamily="66" charset="0"/>
              </a:rPr>
              <a:t>Asbestos abatement hired to clean it after notified</a:t>
            </a:r>
          </a:p>
        </p:txBody>
      </p:sp>
      <p:pic>
        <p:nvPicPr>
          <p:cNvPr id="33796" name="Picture 7" descr="asbestos hiflow pump">
            <a:extLst>
              <a:ext uri="{FF2B5EF4-FFF2-40B4-BE49-F238E27FC236}">
                <a16:creationId xmlns:a16="http://schemas.microsoft.com/office/drawing/2014/main" id="{89FCDD82-4690-4F2F-97BF-DE4BB7E052C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a:xfrm>
            <a:off x="5286375" y="2119312"/>
            <a:ext cx="2533650" cy="170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8" name="Picture 9" descr="asbestos mastic">
            <a:extLst>
              <a:ext uri="{FF2B5EF4-FFF2-40B4-BE49-F238E27FC236}">
                <a16:creationId xmlns:a16="http://schemas.microsoft.com/office/drawing/2014/main" id="{D592B87E-EBA8-454F-8646-CA3F2B726BC9}"/>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4662569" y="4114800"/>
            <a:ext cx="3781261"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8">
            <a:extLst>
              <a:ext uri="{FF2B5EF4-FFF2-40B4-BE49-F238E27FC236}">
                <a16:creationId xmlns:a16="http://schemas.microsoft.com/office/drawing/2014/main" id="{F71F0911-7823-4DB5-93B3-2A8734C52759}"/>
              </a:ext>
            </a:extLst>
          </p:cNvPr>
          <p:cNvSpPr txBox="1">
            <a:spLocks noChangeArrowheads="1"/>
          </p:cNvSpPr>
          <p:nvPr/>
        </p:nvSpPr>
        <p:spPr bwMode="auto">
          <a:xfrm>
            <a:off x="5257800" y="38862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High Flow Pump</a:t>
            </a:r>
          </a:p>
        </p:txBody>
      </p:sp>
      <p:sp>
        <p:nvSpPr>
          <p:cNvPr id="33799" name="Text Box 11">
            <a:extLst>
              <a:ext uri="{FF2B5EF4-FFF2-40B4-BE49-F238E27FC236}">
                <a16:creationId xmlns:a16="http://schemas.microsoft.com/office/drawing/2014/main" id="{240726AD-83F4-4C18-B02D-A5FB99CD6C93}"/>
              </a:ext>
            </a:extLst>
          </p:cNvPr>
          <p:cNvSpPr txBox="1">
            <a:spLocks noChangeArrowheads="1"/>
          </p:cNvSpPr>
          <p:nvPr/>
        </p:nvSpPr>
        <p:spPr bwMode="auto">
          <a:xfrm>
            <a:off x="2209800" y="5715000"/>
            <a:ext cx="2895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Asbestos on mastic, floor tile, and ceiling tiles.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0CB4D1A2-139C-476E-A84A-829B10FD861D}"/>
              </a:ext>
            </a:extLst>
          </p:cNvPr>
          <p:cNvSpPr>
            <a:spLocks noGrp="1" noChangeArrowheads="1"/>
          </p:cNvSpPr>
          <p:nvPr>
            <p:ph type="title"/>
          </p:nvPr>
        </p:nvSpPr>
        <p:spPr/>
        <p:txBody>
          <a:bodyPr/>
          <a:lstStyle/>
          <a:p>
            <a:pPr eaLnBrk="1" hangingPunct="1">
              <a:defRPr/>
            </a:pPr>
            <a:r>
              <a:rPr lang="en-US" dirty="0">
                <a:latin typeface="Comic Sans MS" pitchFamily="66" charset="0"/>
              </a:rPr>
              <a:t>#1 </a:t>
            </a:r>
            <a:r>
              <a:rPr lang="en-US" dirty="0">
                <a:solidFill>
                  <a:srgbClr val="FF0000"/>
                </a:solidFill>
                <a:latin typeface="Comic Sans MS" pitchFamily="66" charset="0"/>
              </a:rPr>
              <a:t>Most Cited</a:t>
            </a:r>
          </a:p>
        </p:txBody>
      </p:sp>
      <p:sp>
        <p:nvSpPr>
          <p:cNvPr id="13317" name="Rectangle 5">
            <a:extLst>
              <a:ext uri="{FF2B5EF4-FFF2-40B4-BE49-F238E27FC236}">
                <a16:creationId xmlns:a16="http://schemas.microsoft.com/office/drawing/2014/main" id="{DADF92F3-6576-4C9E-B456-9CE5C2C8C3A8}"/>
              </a:ext>
            </a:extLst>
          </p:cNvPr>
          <p:cNvSpPr>
            <a:spLocks noGrp="1" noChangeArrowheads="1"/>
          </p:cNvSpPr>
          <p:nvPr>
            <p:ph type="body" sz="half" idx="1"/>
          </p:nvPr>
        </p:nvSpPr>
        <p:spPr/>
        <p:txBody>
          <a:bodyPr/>
          <a:lstStyle/>
          <a:p>
            <a:pPr eaLnBrk="1" hangingPunct="1">
              <a:lnSpc>
                <a:spcPct val="90000"/>
              </a:lnSpc>
              <a:defRPr/>
            </a:pPr>
            <a:r>
              <a:rPr lang="en-US" sz="2400" b="1">
                <a:latin typeface="Comic Sans MS" pitchFamily="66" charset="0"/>
              </a:rPr>
              <a:t>1926.1101(k)(9)(i)</a:t>
            </a:r>
            <a:r>
              <a:rPr lang="en-US" sz="2400">
                <a:latin typeface="Comic Sans MS" pitchFamily="66" charset="0"/>
              </a:rPr>
              <a:t> </a:t>
            </a:r>
          </a:p>
          <a:p>
            <a:pPr eaLnBrk="1" hangingPunct="1">
              <a:lnSpc>
                <a:spcPct val="90000"/>
              </a:lnSpc>
              <a:defRPr/>
            </a:pPr>
            <a:r>
              <a:rPr lang="en-US" sz="2400">
                <a:latin typeface="Comic Sans MS" pitchFamily="66" charset="0"/>
              </a:rPr>
              <a:t>The employer shall, at no cost to the employee, institute a training program for all employees who are likely to be exposed in excess of a PEL and for all employees who perform Class I through IV asbestos operations.</a:t>
            </a:r>
          </a:p>
        </p:txBody>
      </p:sp>
      <p:pic>
        <p:nvPicPr>
          <p:cNvPr id="39940" name="Picture 7" descr="asbestos training">
            <a:extLst>
              <a:ext uri="{FF2B5EF4-FFF2-40B4-BE49-F238E27FC236}">
                <a16:creationId xmlns:a16="http://schemas.microsoft.com/office/drawing/2014/main" id="{3AE73EB3-B65A-443F-811A-9239F01EC3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981200"/>
            <a:ext cx="4038600" cy="3054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Text Box 8">
            <a:extLst>
              <a:ext uri="{FF2B5EF4-FFF2-40B4-BE49-F238E27FC236}">
                <a16:creationId xmlns:a16="http://schemas.microsoft.com/office/drawing/2014/main" id="{49C38B78-3E55-42E0-895E-EE03E2B472E5}"/>
              </a:ext>
            </a:extLst>
          </p:cNvPr>
          <p:cNvSpPr txBox="1">
            <a:spLocks noChangeArrowheads="1"/>
          </p:cNvSpPr>
          <p:nvPr/>
        </p:nvSpPr>
        <p:spPr bwMode="auto">
          <a:xfrm>
            <a:off x="4724400" y="5334000"/>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A training exercise.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78A23435-247B-4567-BD49-4ABD023AB851}"/>
              </a:ext>
            </a:extLst>
          </p:cNvPr>
          <p:cNvSpPr>
            <a:spLocks noGrp="1" noChangeArrowheads="1"/>
          </p:cNvSpPr>
          <p:nvPr>
            <p:ph type="title"/>
          </p:nvPr>
        </p:nvSpPr>
        <p:spPr/>
        <p:txBody>
          <a:bodyPr/>
          <a:lstStyle/>
          <a:p>
            <a:pPr eaLnBrk="1" hangingPunct="1">
              <a:defRPr/>
            </a:pPr>
            <a:r>
              <a:rPr lang="en-US">
                <a:latin typeface="Comic Sans MS" pitchFamily="66" charset="0"/>
              </a:rPr>
              <a:t>#2 Most Cited</a:t>
            </a:r>
          </a:p>
        </p:txBody>
      </p:sp>
      <p:sp>
        <p:nvSpPr>
          <p:cNvPr id="67589" name="Rectangle 5">
            <a:extLst>
              <a:ext uri="{FF2B5EF4-FFF2-40B4-BE49-F238E27FC236}">
                <a16:creationId xmlns:a16="http://schemas.microsoft.com/office/drawing/2014/main" id="{08ACC5D3-C231-46A4-A4FD-E39CA3D078BE}"/>
              </a:ext>
            </a:extLst>
          </p:cNvPr>
          <p:cNvSpPr>
            <a:spLocks noGrp="1" noChangeArrowheads="1"/>
          </p:cNvSpPr>
          <p:nvPr>
            <p:ph type="body" sz="half" idx="1"/>
          </p:nvPr>
        </p:nvSpPr>
        <p:spPr/>
        <p:txBody>
          <a:bodyPr/>
          <a:lstStyle/>
          <a:p>
            <a:pPr eaLnBrk="1" hangingPunct="1">
              <a:defRPr/>
            </a:pPr>
            <a:r>
              <a:rPr lang="en-US" sz="2800" b="1">
                <a:latin typeface="Comic Sans MS" pitchFamily="66" charset="0"/>
              </a:rPr>
              <a:t>1926.1101(e)(1)</a:t>
            </a:r>
            <a:r>
              <a:rPr lang="en-US" sz="2800">
                <a:latin typeface="Comic Sans MS" pitchFamily="66" charset="0"/>
              </a:rPr>
              <a:t> </a:t>
            </a:r>
          </a:p>
          <a:p>
            <a:pPr eaLnBrk="1" hangingPunct="1">
              <a:defRPr/>
            </a:pPr>
            <a:r>
              <a:rPr lang="en-US" sz="2800">
                <a:latin typeface="Comic Sans MS" pitchFamily="66" charset="0"/>
              </a:rPr>
              <a:t>All Class I, II and III asbestos work shall be conducted within regulated areas. </a:t>
            </a:r>
          </a:p>
        </p:txBody>
      </p:sp>
      <p:pic>
        <p:nvPicPr>
          <p:cNvPr id="40964" name="Picture 7" descr="asbestosRegualted area">
            <a:extLst>
              <a:ext uri="{FF2B5EF4-FFF2-40B4-BE49-F238E27FC236}">
                <a16:creationId xmlns:a16="http://schemas.microsoft.com/office/drawing/2014/main" id="{DE53751D-B9A6-47FA-A82E-1F1EFC63CBA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2057400"/>
            <a:ext cx="328612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 Box 8">
            <a:extLst>
              <a:ext uri="{FF2B5EF4-FFF2-40B4-BE49-F238E27FC236}">
                <a16:creationId xmlns:a16="http://schemas.microsoft.com/office/drawing/2014/main" id="{DFC1BA0A-5C24-474C-A395-76BC949D77DC}"/>
              </a:ext>
            </a:extLst>
          </p:cNvPr>
          <p:cNvSpPr txBox="1">
            <a:spLocks noChangeArrowheads="1"/>
          </p:cNvSpPr>
          <p:nvPr/>
        </p:nvSpPr>
        <p:spPr bwMode="auto">
          <a:xfrm>
            <a:off x="5029200" y="44196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Sample regulated area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6" name="Rectangle 4">
            <a:extLst>
              <a:ext uri="{FF2B5EF4-FFF2-40B4-BE49-F238E27FC236}">
                <a16:creationId xmlns:a16="http://schemas.microsoft.com/office/drawing/2014/main" id="{ABA24E44-C8B0-4C93-BE19-0FB106D160E7}"/>
              </a:ext>
            </a:extLst>
          </p:cNvPr>
          <p:cNvSpPr>
            <a:spLocks noGrp="1" noChangeArrowheads="1"/>
          </p:cNvSpPr>
          <p:nvPr>
            <p:ph type="title"/>
          </p:nvPr>
        </p:nvSpPr>
        <p:spPr/>
        <p:txBody>
          <a:bodyPr/>
          <a:lstStyle/>
          <a:p>
            <a:pPr eaLnBrk="1" hangingPunct="1">
              <a:defRPr/>
            </a:pPr>
            <a:r>
              <a:rPr lang="en-US">
                <a:latin typeface="Comic Sans MS" pitchFamily="66" charset="0"/>
              </a:rPr>
              <a:t>#3 Most Cited</a:t>
            </a:r>
          </a:p>
        </p:txBody>
      </p:sp>
      <p:sp>
        <p:nvSpPr>
          <p:cNvPr id="69637" name="Rectangle 5">
            <a:extLst>
              <a:ext uri="{FF2B5EF4-FFF2-40B4-BE49-F238E27FC236}">
                <a16:creationId xmlns:a16="http://schemas.microsoft.com/office/drawing/2014/main" id="{B0EF0D08-E265-4E1F-A861-DEB5993F30C6}"/>
              </a:ext>
            </a:extLst>
          </p:cNvPr>
          <p:cNvSpPr>
            <a:spLocks noGrp="1" noChangeArrowheads="1"/>
          </p:cNvSpPr>
          <p:nvPr>
            <p:ph type="body" sz="half" idx="1"/>
          </p:nvPr>
        </p:nvSpPr>
        <p:spPr/>
        <p:txBody>
          <a:bodyPr/>
          <a:lstStyle/>
          <a:p>
            <a:pPr eaLnBrk="1" hangingPunct="1">
              <a:defRPr/>
            </a:pPr>
            <a:r>
              <a:rPr lang="en-US" sz="2400" b="1" dirty="0">
                <a:latin typeface="Comic Sans MS" pitchFamily="66" charset="0"/>
              </a:rPr>
              <a:t>1926.1101(f)(2)(</a:t>
            </a:r>
            <a:r>
              <a:rPr lang="en-US" sz="2400" b="1" dirty="0" err="1">
                <a:latin typeface="Comic Sans MS" pitchFamily="66" charset="0"/>
              </a:rPr>
              <a:t>i</a:t>
            </a:r>
            <a:r>
              <a:rPr lang="en-US" sz="2400" b="1" dirty="0">
                <a:latin typeface="Comic Sans MS" pitchFamily="66" charset="0"/>
              </a:rPr>
              <a:t>)</a:t>
            </a:r>
            <a:r>
              <a:rPr lang="en-US" sz="2400" dirty="0">
                <a:latin typeface="Comic Sans MS" pitchFamily="66" charset="0"/>
              </a:rPr>
              <a:t> </a:t>
            </a:r>
          </a:p>
          <a:p>
            <a:pPr eaLnBrk="1" hangingPunct="1">
              <a:defRPr/>
            </a:pPr>
            <a:r>
              <a:rPr lang="en-US" sz="2400" dirty="0">
                <a:latin typeface="Comic Sans MS" pitchFamily="66" charset="0"/>
              </a:rPr>
              <a:t>a "competent person“ must conduct an exposure assessment immediately before or at the initiation of the operation to ascertain expected exposures during that operation or workplace. </a:t>
            </a:r>
          </a:p>
        </p:txBody>
      </p:sp>
      <p:pic>
        <p:nvPicPr>
          <p:cNvPr id="41988" name="Picture 7" descr="asbestos testing">
            <a:extLst>
              <a:ext uri="{FF2B5EF4-FFF2-40B4-BE49-F238E27FC236}">
                <a16:creationId xmlns:a16="http://schemas.microsoft.com/office/drawing/2014/main" id="{AF21AB9C-41D9-47DC-9591-C50D9ACA516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133600"/>
            <a:ext cx="4038600" cy="283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8">
            <a:extLst>
              <a:ext uri="{FF2B5EF4-FFF2-40B4-BE49-F238E27FC236}">
                <a16:creationId xmlns:a16="http://schemas.microsoft.com/office/drawing/2014/main" id="{72C18F4D-D442-41E7-B27B-F30ABDA77B24}"/>
              </a:ext>
            </a:extLst>
          </p:cNvPr>
          <p:cNvSpPr txBox="1">
            <a:spLocks noChangeArrowheads="1"/>
          </p:cNvSpPr>
          <p:nvPr/>
        </p:nvSpPr>
        <p:spPr bwMode="auto">
          <a:xfrm>
            <a:off x="4556125" y="5402263"/>
            <a:ext cx="3749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en-US" altLang="en-US"/>
          </a:p>
        </p:txBody>
      </p:sp>
      <p:sp>
        <p:nvSpPr>
          <p:cNvPr id="41990" name="Text Box 9">
            <a:extLst>
              <a:ext uri="{FF2B5EF4-FFF2-40B4-BE49-F238E27FC236}">
                <a16:creationId xmlns:a16="http://schemas.microsoft.com/office/drawing/2014/main" id="{B25D9547-D12B-4FDE-B690-B13E9FA0CA9F}"/>
              </a:ext>
            </a:extLst>
          </p:cNvPr>
          <p:cNvSpPr txBox="1">
            <a:spLocks noChangeArrowheads="1"/>
          </p:cNvSpPr>
          <p:nvPr/>
        </p:nvSpPr>
        <p:spPr bwMode="auto">
          <a:xfrm>
            <a:off x="4648200" y="52578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Sample of a tile scraped to be tested.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4" name="Rectangle 4">
            <a:extLst>
              <a:ext uri="{FF2B5EF4-FFF2-40B4-BE49-F238E27FC236}">
                <a16:creationId xmlns:a16="http://schemas.microsoft.com/office/drawing/2014/main" id="{042CE4CC-43EF-4494-A356-019C606AE5F1}"/>
              </a:ext>
            </a:extLst>
          </p:cNvPr>
          <p:cNvSpPr>
            <a:spLocks noGrp="1" noChangeArrowheads="1"/>
          </p:cNvSpPr>
          <p:nvPr>
            <p:ph type="title"/>
          </p:nvPr>
        </p:nvSpPr>
        <p:spPr/>
        <p:txBody>
          <a:bodyPr/>
          <a:lstStyle/>
          <a:p>
            <a:pPr eaLnBrk="1" hangingPunct="1">
              <a:defRPr/>
            </a:pPr>
            <a:r>
              <a:rPr lang="en-US">
                <a:latin typeface="Comic Sans MS" pitchFamily="66" charset="0"/>
              </a:rPr>
              <a:t>#4 Most Cited</a:t>
            </a:r>
          </a:p>
        </p:txBody>
      </p:sp>
      <p:sp>
        <p:nvSpPr>
          <p:cNvPr id="71685" name="Rectangle 5">
            <a:extLst>
              <a:ext uri="{FF2B5EF4-FFF2-40B4-BE49-F238E27FC236}">
                <a16:creationId xmlns:a16="http://schemas.microsoft.com/office/drawing/2014/main" id="{F51B77F9-82F4-4C9F-B910-5CAF94069EA8}"/>
              </a:ext>
            </a:extLst>
          </p:cNvPr>
          <p:cNvSpPr>
            <a:spLocks noGrp="1" noChangeArrowheads="1"/>
          </p:cNvSpPr>
          <p:nvPr>
            <p:ph type="body" sz="half" idx="1"/>
          </p:nvPr>
        </p:nvSpPr>
        <p:spPr/>
        <p:txBody>
          <a:bodyPr/>
          <a:lstStyle/>
          <a:p>
            <a:pPr eaLnBrk="1" hangingPunct="1">
              <a:lnSpc>
                <a:spcPct val="80000"/>
              </a:lnSpc>
              <a:defRPr/>
            </a:pPr>
            <a:r>
              <a:rPr lang="en-US" sz="2400" b="1">
                <a:latin typeface="Comic Sans MS" pitchFamily="66" charset="0"/>
              </a:rPr>
              <a:t>1926.1101(i)(1)</a:t>
            </a:r>
            <a:r>
              <a:rPr lang="en-US" sz="2400">
                <a:latin typeface="Comic Sans MS" pitchFamily="66" charset="0"/>
              </a:rPr>
              <a:t> </a:t>
            </a:r>
            <a:endParaRPr lang="en-US" sz="2400" b="1">
              <a:latin typeface="Comic Sans MS" pitchFamily="66" charset="0"/>
            </a:endParaRPr>
          </a:p>
          <a:p>
            <a:pPr eaLnBrk="1" hangingPunct="1">
              <a:lnSpc>
                <a:spcPct val="80000"/>
              </a:lnSpc>
              <a:defRPr/>
            </a:pPr>
            <a:r>
              <a:rPr lang="en-US" sz="2400" b="1">
                <a:latin typeface="Comic Sans MS" pitchFamily="66" charset="0"/>
              </a:rPr>
              <a:t>General</a:t>
            </a:r>
            <a:r>
              <a:rPr lang="en-US" sz="2400">
                <a:latin typeface="Comic Sans MS" pitchFamily="66" charset="0"/>
              </a:rPr>
              <a:t>. Protective clothing,  such as coveralls or similar whole-body clothing, head coverings, gloves, and foot coverings for any employee exposed to airborne concentrations of asbestos that exceed the TWA and/or excursion limit.</a:t>
            </a:r>
          </a:p>
        </p:txBody>
      </p:sp>
      <p:pic>
        <p:nvPicPr>
          <p:cNvPr id="43012" name="Picture 7" descr="asbestos ppe">
            <a:extLst>
              <a:ext uri="{FF2B5EF4-FFF2-40B4-BE49-F238E27FC236}">
                <a16:creationId xmlns:a16="http://schemas.microsoft.com/office/drawing/2014/main" id="{1C0232E9-A3C0-4B71-9830-23D618E576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29200" y="2057400"/>
            <a:ext cx="3086100" cy="2076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Text Box 8">
            <a:extLst>
              <a:ext uri="{FF2B5EF4-FFF2-40B4-BE49-F238E27FC236}">
                <a16:creationId xmlns:a16="http://schemas.microsoft.com/office/drawing/2014/main" id="{82ED50E2-7EB6-4108-852D-1BB641986ED0}"/>
              </a:ext>
            </a:extLst>
          </p:cNvPr>
          <p:cNvSpPr txBox="1">
            <a:spLocks noChangeArrowheads="1"/>
          </p:cNvSpPr>
          <p:nvPr/>
        </p:nvSpPr>
        <p:spPr bwMode="auto">
          <a:xfrm>
            <a:off x="5029200" y="4495800"/>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Typical protective clothing.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2" name="Rectangle 4">
            <a:extLst>
              <a:ext uri="{FF2B5EF4-FFF2-40B4-BE49-F238E27FC236}">
                <a16:creationId xmlns:a16="http://schemas.microsoft.com/office/drawing/2014/main" id="{F43CDA85-9FD3-4876-8260-55B0FBCDFB6C}"/>
              </a:ext>
            </a:extLst>
          </p:cNvPr>
          <p:cNvSpPr>
            <a:spLocks noGrp="1" noChangeArrowheads="1"/>
          </p:cNvSpPr>
          <p:nvPr>
            <p:ph type="title"/>
          </p:nvPr>
        </p:nvSpPr>
        <p:spPr/>
        <p:txBody>
          <a:bodyPr/>
          <a:lstStyle/>
          <a:p>
            <a:pPr eaLnBrk="1" hangingPunct="1">
              <a:defRPr/>
            </a:pPr>
            <a:r>
              <a:rPr lang="en-US">
                <a:latin typeface="Comic Sans MS" pitchFamily="66" charset="0"/>
              </a:rPr>
              <a:t>#5 Most Cited</a:t>
            </a:r>
          </a:p>
        </p:txBody>
      </p:sp>
      <p:sp>
        <p:nvSpPr>
          <p:cNvPr id="73733" name="Rectangle 5">
            <a:extLst>
              <a:ext uri="{FF2B5EF4-FFF2-40B4-BE49-F238E27FC236}">
                <a16:creationId xmlns:a16="http://schemas.microsoft.com/office/drawing/2014/main" id="{97831015-F665-4D1E-85C2-F6A6FD3065F7}"/>
              </a:ext>
            </a:extLst>
          </p:cNvPr>
          <p:cNvSpPr>
            <a:spLocks noGrp="1" noChangeArrowheads="1"/>
          </p:cNvSpPr>
          <p:nvPr>
            <p:ph type="body" sz="half" idx="1"/>
          </p:nvPr>
        </p:nvSpPr>
        <p:spPr/>
        <p:txBody>
          <a:bodyPr/>
          <a:lstStyle/>
          <a:p>
            <a:pPr eaLnBrk="1" hangingPunct="1">
              <a:lnSpc>
                <a:spcPct val="80000"/>
              </a:lnSpc>
              <a:defRPr/>
            </a:pPr>
            <a:r>
              <a:rPr lang="en-US" sz="2400" b="1">
                <a:latin typeface="Comic Sans MS" pitchFamily="66" charset="0"/>
                <a:hlinkClick r:id="rId2"/>
              </a:rPr>
              <a:t>1926.1101(l)(2)</a:t>
            </a:r>
            <a:r>
              <a:rPr lang="en-US" sz="2400">
                <a:latin typeface="Comic Sans MS" pitchFamily="66" charset="0"/>
              </a:rPr>
              <a:t> </a:t>
            </a:r>
            <a:endParaRPr lang="en-US" sz="2400" b="1">
              <a:latin typeface="Comic Sans MS" pitchFamily="66" charset="0"/>
            </a:endParaRPr>
          </a:p>
          <a:p>
            <a:pPr eaLnBrk="1" hangingPunct="1">
              <a:lnSpc>
                <a:spcPct val="80000"/>
              </a:lnSpc>
              <a:defRPr/>
            </a:pPr>
            <a:r>
              <a:rPr lang="en-US" sz="2400" b="1">
                <a:latin typeface="Comic Sans MS" pitchFamily="66" charset="0"/>
              </a:rPr>
              <a:t>Waste disposal</a:t>
            </a:r>
            <a:r>
              <a:rPr lang="en-US" sz="2400">
                <a:latin typeface="Comic Sans MS" pitchFamily="66" charset="0"/>
              </a:rPr>
              <a:t>. Asbestos waste, scrap, debris, bags, containers, equipment, and contaminated clothing consigned for disposal shall be collected and disposed of in sealed, labeled, impermeable bags or other closed, labeled, impermeable containers.</a:t>
            </a:r>
          </a:p>
        </p:txBody>
      </p:sp>
      <p:pic>
        <p:nvPicPr>
          <p:cNvPr id="44036" name="Picture 7" descr="asbestos bags">
            <a:extLst>
              <a:ext uri="{FF2B5EF4-FFF2-40B4-BE49-F238E27FC236}">
                <a16:creationId xmlns:a16="http://schemas.microsoft.com/office/drawing/2014/main" id="{0351B3D4-D364-41C8-BE09-F9413830404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5166360" y="1981200"/>
            <a:ext cx="2773680"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8" name="Picture 9" descr="DSC00026">
            <a:extLst>
              <a:ext uri="{FF2B5EF4-FFF2-40B4-BE49-F238E27FC236}">
                <a16:creationId xmlns:a16="http://schemas.microsoft.com/office/drawing/2014/main" id="{485E7C94-C1C7-4395-91C3-AFAF775026A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tretch>
            <a:fillRect/>
          </a:stretch>
        </p:blipFill>
        <p:spPr>
          <a:xfrm>
            <a:off x="5232400" y="4114800"/>
            <a:ext cx="2641600"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7" name="Text Box 8">
            <a:extLst>
              <a:ext uri="{FF2B5EF4-FFF2-40B4-BE49-F238E27FC236}">
                <a16:creationId xmlns:a16="http://schemas.microsoft.com/office/drawing/2014/main" id="{8B97AB64-9B8C-48D5-8170-7A7D972393DB}"/>
              </a:ext>
            </a:extLst>
          </p:cNvPr>
          <p:cNvSpPr txBox="1">
            <a:spLocks noChangeArrowheads="1"/>
          </p:cNvSpPr>
          <p:nvPr/>
        </p:nvSpPr>
        <p:spPr bwMode="auto">
          <a:xfrm>
            <a:off x="4572000" y="41910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Asbestos put into plastic bags.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80" name="Rectangle 4">
            <a:extLst>
              <a:ext uri="{FF2B5EF4-FFF2-40B4-BE49-F238E27FC236}">
                <a16:creationId xmlns:a16="http://schemas.microsoft.com/office/drawing/2014/main" id="{BF24739F-139D-4F64-B3E5-DE4C3CCBF6B4}"/>
              </a:ext>
            </a:extLst>
          </p:cNvPr>
          <p:cNvSpPr>
            <a:spLocks noGrp="1" noChangeArrowheads="1"/>
          </p:cNvSpPr>
          <p:nvPr>
            <p:ph type="title"/>
          </p:nvPr>
        </p:nvSpPr>
        <p:spPr/>
        <p:txBody>
          <a:bodyPr/>
          <a:lstStyle/>
          <a:p>
            <a:pPr eaLnBrk="1" hangingPunct="1">
              <a:defRPr/>
            </a:pPr>
            <a:r>
              <a:rPr lang="en-US">
                <a:latin typeface="Comic Sans MS" pitchFamily="66" charset="0"/>
              </a:rPr>
              <a:t>#6 Most Cited</a:t>
            </a:r>
          </a:p>
        </p:txBody>
      </p:sp>
      <p:sp>
        <p:nvSpPr>
          <p:cNvPr id="75781" name="Rectangle 5">
            <a:extLst>
              <a:ext uri="{FF2B5EF4-FFF2-40B4-BE49-F238E27FC236}">
                <a16:creationId xmlns:a16="http://schemas.microsoft.com/office/drawing/2014/main" id="{700EC668-0B6A-4320-94AE-699429299BDA}"/>
              </a:ext>
            </a:extLst>
          </p:cNvPr>
          <p:cNvSpPr>
            <a:spLocks noGrp="1" noChangeArrowheads="1"/>
          </p:cNvSpPr>
          <p:nvPr>
            <p:ph type="body" sz="half" idx="1"/>
          </p:nvPr>
        </p:nvSpPr>
        <p:spPr/>
        <p:txBody>
          <a:bodyPr/>
          <a:lstStyle/>
          <a:p>
            <a:pPr eaLnBrk="1" hangingPunct="1">
              <a:defRPr/>
            </a:pPr>
            <a:r>
              <a:rPr lang="en-US" sz="2400" b="1">
                <a:latin typeface="Comic Sans MS" pitchFamily="66" charset="0"/>
              </a:rPr>
              <a:t>1926.1101(k)(3)(i)</a:t>
            </a:r>
            <a:r>
              <a:rPr lang="en-US" sz="2400">
                <a:latin typeface="Comic Sans MS" pitchFamily="66" charset="0"/>
              </a:rPr>
              <a:t> </a:t>
            </a:r>
          </a:p>
          <a:p>
            <a:pPr eaLnBrk="1" hangingPunct="1">
              <a:defRPr/>
            </a:pPr>
            <a:r>
              <a:rPr lang="en-US" sz="2400">
                <a:latin typeface="Comic Sans MS" pitchFamily="66" charset="0"/>
              </a:rPr>
              <a:t>Before work in areas containing ACM and PACM is begun; employers shall identify the presence, location, and quantity of ACM, and/or PACM therein pursuant to paragraph (k)(1) of this section.</a:t>
            </a:r>
          </a:p>
        </p:txBody>
      </p:sp>
      <p:pic>
        <p:nvPicPr>
          <p:cNvPr id="45062" name="Picture 16" descr="asbestos sign">
            <a:extLst>
              <a:ext uri="{FF2B5EF4-FFF2-40B4-BE49-F238E27FC236}">
                <a16:creationId xmlns:a16="http://schemas.microsoft.com/office/drawing/2014/main" id="{B1E2E3EF-C592-40E6-B7DC-7A4B2AB9B3D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21375" y="2286000"/>
            <a:ext cx="1339850"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8">
            <a:extLst>
              <a:ext uri="{FF2B5EF4-FFF2-40B4-BE49-F238E27FC236}">
                <a16:creationId xmlns:a16="http://schemas.microsoft.com/office/drawing/2014/main" id="{738993D9-76B6-467D-8FE1-36BB15DFDDED}"/>
              </a:ext>
            </a:extLst>
          </p:cNvPr>
          <p:cNvSpPr txBox="1">
            <a:spLocks noChangeArrowheads="1"/>
          </p:cNvSpPr>
          <p:nvPr/>
        </p:nvSpPr>
        <p:spPr bwMode="auto">
          <a:xfrm>
            <a:off x="4648200" y="51054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endParaRPr lang="en-US" altLang="en-US"/>
          </a:p>
        </p:txBody>
      </p:sp>
      <p:sp>
        <p:nvSpPr>
          <p:cNvPr id="45061" name="Text Box 11">
            <a:extLst>
              <a:ext uri="{FF2B5EF4-FFF2-40B4-BE49-F238E27FC236}">
                <a16:creationId xmlns:a16="http://schemas.microsoft.com/office/drawing/2014/main" id="{FE298DF7-29B8-4229-AA0C-D481C10D1059}"/>
              </a:ext>
            </a:extLst>
          </p:cNvPr>
          <p:cNvSpPr txBox="1">
            <a:spLocks noChangeArrowheads="1"/>
          </p:cNvSpPr>
          <p:nvPr/>
        </p:nvSpPr>
        <p:spPr bwMode="auto">
          <a:xfrm>
            <a:off x="5486400" y="4572000"/>
            <a:ext cx="2590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t>Signs warning of Asbestos presences will need to be posted.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9FA9B5F-65F9-43AF-BE03-FF481A361C74}"/>
              </a:ext>
            </a:extLst>
          </p:cNvPr>
          <p:cNvSpPr>
            <a:spLocks noGrp="1" noChangeArrowheads="1"/>
          </p:cNvSpPr>
          <p:nvPr>
            <p:ph type="title"/>
          </p:nvPr>
        </p:nvSpPr>
        <p:spPr/>
        <p:txBody>
          <a:bodyPr/>
          <a:lstStyle/>
          <a:p>
            <a:pPr eaLnBrk="1" hangingPunct="1">
              <a:defRPr/>
            </a:pPr>
            <a:r>
              <a:rPr lang="en-US" dirty="0"/>
              <a:t>Case Study #5 Metal Container</a:t>
            </a:r>
          </a:p>
        </p:txBody>
      </p:sp>
      <p:sp>
        <p:nvSpPr>
          <p:cNvPr id="73739" name="Rectangle 11">
            <a:extLst>
              <a:ext uri="{FF2B5EF4-FFF2-40B4-BE49-F238E27FC236}">
                <a16:creationId xmlns:a16="http://schemas.microsoft.com/office/drawing/2014/main" id="{8A34A638-4F94-4DF6-8879-95EB0F26AE11}"/>
              </a:ext>
            </a:extLst>
          </p:cNvPr>
          <p:cNvSpPr>
            <a:spLocks noGrp="1" noChangeArrowheads="1"/>
          </p:cNvSpPr>
          <p:nvPr>
            <p:ph sz="half" idx="1"/>
          </p:nvPr>
        </p:nvSpPr>
        <p:spPr>
          <a:xfrm>
            <a:off x="566738" y="1752600"/>
            <a:ext cx="3925887" cy="4267200"/>
          </a:xfrm>
        </p:spPr>
        <p:txBody>
          <a:bodyPr/>
          <a:lstStyle/>
          <a:p>
            <a:pPr eaLnBrk="1" hangingPunct="1">
              <a:defRPr/>
            </a:pPr>
            <a:endParaRPr lang="en-US" sz="2600"/>
          </a:p>
        </p:txBody>
      </p:sp>
      <p:sp>
        <p:nvSpPr>
          <p:cNvPr id="73740" name="Rectangle 12">
            <a:extLst>
              <a:ext uri="{FF2B5EF4-FFF2-40B4-BE49-F238E27FC236}">
                <a16:creationId xmlns:a16="http://schemas.microsoft.com/office/drawing/2014/main" id="{309E2005-62D7-43AA-95B3-81030F6A1A63}"/>
              </a:ext>
            </a:extLst>
          </p:cNvPr>
          <p:cNvSpPr>
            <a:spLocks noGrp="1" noChangeArrowheads="1"/>
          </p:cNvSpPr>
          <p:nvPr>
            <p:ph sz="quarter" idx="2"/>
          </p:nvPr>
        </p:nvSpPr>
        <p:spPr>
          <a:xfrm>
            <a:off x="4641850" y="1752600"/>
            <a:ext cx="3925888" cy="2052638"/>
          </a:xfrm>
        </p:spPr>
        <p:txBody>
          <a:bodyPr/>
          <a:lstStyle/>
          <a:p>
            <a:pPr eaLnBrk="1" hangingPunct="1">
              <a:defRPr/>
            </a:pPr>
            <a:endParaRPr lang="en-US" sz="2100"/>
          </a:p>
        </p:txBody>
      </p:sp>
      <p:sp>
        <p:nvSpPr>
          <p:cNvPr id="73741" name="Rectangle 13">
            <a:extLst>
              <a:ext uri="{FF2B5EF4-FFF2-40B4-BE49-F238E27FC236}">
                <a16:creationId xmlns:a16="http://schemas.microsoft.com/office/drawing/2014/main" id="{6CAE2788-7FA5-4E3B-AA0B-C2FC6AC9AA4D}"/>
              </a:ext>
            </a:extLst>
          </p:cNvPr>
          <p:cNvSpPr>
            <a:spLocks noGrp="1" noChangeArrowheads="1"/>
          </p:cNvSpPr>
          <p:nvPr>
            <p:ph sz="quarter" idx="3"/>
          </p:nvPr>
        </p:nvSpPr>
        <p:spPr>
          <a:xfrm>
            <a:off x="4641850" y="3967163"/>
            <a:ext cx="3925888" cy="2052637"/>
          </a:xfrm>
        </p:spPr>
        <p:txBody>
          <a:bodyPr/>
          <a:lstStyle/>
          <a:p>
            <a:pPr eaLnBrk="1" hangingPunct="1">
              <a:defRPr/>
            </a:pPr>
            <a:endParaRPr lang="en-US" sz="2100"/>
          </a:p>
        </p:txBody>
      </p:sp>
      <p:pic>
        <p:nvPicPr>
          <p:cNvPr id="58374" name="Picture 6" descr="Possible Asbestos 12-3-10 005">
            <a:extLst>
              <a:ext uri="{FF2B5EF4-FFF2-40B4-BE49-F238E27FC236}">
                <a16:creationId xmlns:a16="http://schemas.microsoft.com/office/drawing/2014/main" id="{48D80EC9-CDDD-458A-B3CF-A5B1F77BB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0000"/>
            <a:ext cx="4191000"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5" name="Picture 7" descr="Possible Asbestos 12-3-10 002">
            <a:extLst>
              <a:ext uri="{FF2B5EF4-FFF2-40B4-BE49-F238E27FC236}">
                <a16:creationId xmlns:a16="http://schemas.microsoft.com/office/drawing/2014/main" id="{6F1AE4CC-BEBD-46C6-BB7E-7BD4AA60D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4216400"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8376" name="Picture 10" descr="DSCF9969">
            <a:extLst>
              <a:ext uri="{FF2B5EF4-FFF2-40B4-BE49-F238E27FC236}">
                <a16:creationId xmlns:a16="http://schemas.microsoft.com/office/drawing/2014/main" id="{A440A74B-5FBE-4B68-868B-6517D0AAD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4114800" cy="472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p:cTn id="7" dur="1000" fill="hold"/>
                                        <p:tgtEl>
                                          <p:spTgt spid="73730"/>
                                        </p:tgtEl>
                                        <p:attrNameLst>
                                          <p:attrName>ppt_x</p:attrName>
                                        </p:attrNameLst>
                                      </p:cBhvr>
                                      <p:tavLst>
                                        <p:tav tm="0">
                                          <p:val>
                                            <p:strVal val="#ppt_x-.2"/>
                                          </p:val>
                                        </p:tav>
                                        <p:tav tm="100000">
                                          <p:val>
                                            <p:strVal val="#ppt_x"/>
                                          </p:val>
                                        </p:tav>
                                      </p:tavLst>
                                    </p:anim>
                                    <p:anim calcmode="lin" valueType="num">
                                      <p:cBhvr>
                                        <p:cTn id="8" dur="1000" fill="hold"/>
                                        <p:tgtEl>
                                          <p:spTgt spid="737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21D9C0B-E4E9-40F3-B061-E3EC3971D4C6}"/>
              </a:ext>
            </a:extLst>
          </p:cNvPr>
          <p:cNvSpPr>
            <a:spLocks noGrp="1" noChangeArrowheads="1"/>
          </p:cNvSpPr>
          <p:nvPr>
            <p:ph type="title"/>
          </p:nvPr>
        </p:nvSpPr>
        <p:spPr/>
        <p:txBody>
          <a:bodyPr/>
          <a:lstStyle/>
          <a:p>
            <a:pPr eaLnBrk="1" hangingPunct="1">
              <a:defRPr/>
            </a:pPr>
            <a:r>
              <a:rPr lang="en-US"/>
              <a:t>Illinois EPA Involvement</a:t>
            </a:r>
          </a:p>
        </p:txBody>
      </p:sp>
      <p:sp>
        <p:nvSpPr>
          <p:cNvPr id="9219" name="Rectangle 3">
            <a:extLst>
              <a:ext uri="{FF2B5EF4-FFF2-40B4-BE49-F238E27FC236}">
                <a16:creationId xmlns:a16="http://schemas.microsoft.com/office/drawing/2014/main" id="{57709C57-1ED7-4246-93CD-160518FA6D32}"/>
              </a:ext>
            </a:extLst>
          </p:cNvPr>
          <p:cNvSpPr>
            <a:spLocks noGrp="1" noChangeArrowheads="1"/>
          </p:cNvSpPr>
          <p:nvPr>
            <p:ph idx="1"/>
          </p:nvPr>
        </p:nvSpPr>
        <p:spPr/>
        <p:txBody>
          <a:bodyPr/>
          <a:lstStyle/>
          <a:p>
            <a:pPr eaLnBrk="1" hangingPunct="1">
              <a:lnSpc>
                <a:spcPct val="90000"/>
              </a:lnSpc>
              <a:defRPr/>
            </a:pPr>
            <a:r>
              <a:rPr lang="en-US" sz="2600" dirty="0"/>
              <a:t>12/10/10 IEPA went to company</a:t>
            </a:r>
          </a:p>
          <a:p>
            <a:pPr eaLnBrk="1" hangingPunct="1">
              <a:lnSpc>
                <a:spcPct val="90000"/>
              </a:lnSpc>
              <a:defRPr/>
            </a:pPr>
            <a:r>
              <a:rPr lang="en-US" sz="2600" dirty="0"/>
              <a:t>Samples taken on piping, compactor and on floor – positive</a:t>
            </a:r>
          </a:p>
          <a:p>
            <a:pPr eaLnBrk="1" hangingPunct="1">
              <a:lnSpc>
                <a:spcPct val="90000"/>
              </a:lnSpc>
              <a:defRPr/>
            </a:pPr>
            <a:r>
              <a:rPr lang="en-US" sz="2600" dirty="0"/>
              <a:t>12/17/10 referred to OSHA</a:t>
            </a:r>
          </a:p>
          <a:p>
            <a:pPr eaLnBrk="1" hangingPunct="1">
              <a:lnSpc>
                <a:spcPct val="90000"/>
              </a:lnSpc>
              <a:defRPr/>
            </a:pPr>
            <a:r>
              <a:rPr lang="en-US" sz="2600" dirty="0"/>
              <a:t>Referred to Illinois States Attorney.</a:t>
            </a:r>
          </a:p>
          <a:p>
            <a:pPr lvl="1" eaLnBrk="1" hangingPunct="1">
              <a:lnSpc>
                <a:spcPct val="90000"/>
              </a:lnSpc>
              <a:defRPr/>
            </a:pPr>
            <a:r>
              <a:rPr lang="en-US" sz="1800" dirty="0"/>
              <a:t>Cease and desist order </a:t>
            </a:r>
          </a:p>
          <a:p>
            <a:pPr lvl="1" eaLnBrk="1" hangingPunct="1">
              <a:lnSpc>
                <a:spcPct val="90000"/>
              </a:lnSpc>
              <a:defRPr/>
            </a:pPr>
            <a:r>
              <a:rPr lang="en-US" sz="1800" dirty="0"/>
              <a:t>Court ordered remediation of facility shut down plant until IEPA deemed the area clean.</a:t>
            </a:r>
          </a:p>
        </p:txBody>
      </p:sp>
    </p:spTree>
  </p:cSld>
  <p:clrMapOvr>
    <a:masterClrMapping/>
  </p:clrMapOvr>
  <p:transition spd="slow">
    <p:cover dir="u"/>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A551B088-0D0E-4752-A85D-EF307C199E1B}"/>
              </a:ext>
            </a:extLst>
          </p:cNvPr>
          <p:cNvSpPr>
            <a:spLocks noGrp="1" noChangeArrowheads="1"/>
          </p:cNvSpPr>
          <p:nvPr>
            <p:ph type="title"/>
          </p:nvPr>
        </p:nvSpPr>
        <p:spPr/>
        <p:txBody>
          <a:bodyPr/>
          <a:lstStyle/>
          <a:p>
            <a:pPr eaLnBrk="1" hangingPunct="1">
              <a:defRPr/>
            </a:pPr>
            <a:r>
              <a:rPr lang="en-US"/>
              <a:t>Pipe Insulation</a:t>
            </a:r>
          </a:p>
        </p:txBody>
      </p:sp>
      <p:sp>
        <p:nvSpPr>
          <p:cNvPr id="60419" name="Rectangle 4">
            <a:extLst>
              <a:ext uri="{FF2B5EF4-FFF2-40B4-BE49-F238E27FC236}">
                <a16:creationId xmlns:a16="http://schemas.microsoft.com/office/drawing/2014/main" id="{946BC524-1933-4260-A992-32F1845868F9}"/>
              </a:ext>
            </a:extLst>
          </p:cNvPr>
          <p:cNvSpPr>
            <a:spLocks noGrp="1" noChangeArrowheads="1" noTextEdit="1"/>
          </p:cNvSpPr>
          <p:nvPr>
            <p:ph type="clipArt" sz="half" idx="1"/>
          </p:nvPr>
        </p:nvSpPr>
        <p:spPr/>
        <p:txBody>
          <a:bodyPr/>
          <a:lstStyle/>
          <a:p>
            <a:endParaRPr lang="en-US"/>
          </a:p>
        </p:txBody>
      </p:sp>
      <p:sp>
        <p:nvSpPr>
          <p:cNvPr id="146437" name="Rectangle 5">
            <a:extLst>
              <a:ext uri="{FF2B5EF4-FFF2-40B4-BE49-F238E27FC236}">
                <a16:creationId xmlns:a16="http://schemas.microsoft.com/office/drawing/2014/main" id="{9B9FECD9-472D-43E0-80E8-3FF085F5FD1A}"/>
              </a:ext>
            </a:extLst>
          </p:cNvPr>
          <p:cNvSpPr>
            <a:spLocks noGrp="1" noChangeArrowheads="1"/>
          </p:cNvSpPr>
          <p:nvPr>
            <p:ph type="body" sz="half" idx="2"/>
          </p:nvPr>
        </p:nvSpPr>
        <p:spPr/>
        <p:txBody>
          <a:bodyPr/>
          <a:lstStyle/>
          <a:p>
            <a:pPr eaLnBrk="1" hangingPunct="1">
              <a:defRPr/>
            </a:pPr>
            <a:endParaRPr lang="en-US" sz="2600"/>
          </a:p>
        </p:txBody>
      </p:sp>
      <p:pic>
        <p:nvPicPr>
          <p:cNvPr id="60421" name="Picture 6" descr="DSCF9971">
            <a:extLst>
              <a:ext uri="{FF2B5EF4-FFF2-40B4-BE49-F238E27FC236}">
                <a16:creationId xmlns:a16="http://schemas.microsoft.com/office/drawing/2014/main" id="{5F832DC0-C79F-4414-BFA6-8C47FECFA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07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Acute Exposure</a:t>
            </a:r>
          </a:p>
        </p:txBody>
      </p:sp>
      <p:sp>
        <p:nvSpPr>
          <p:cNvPr id="15363" name="Rectangle 3"/>
          <p:cNvSpPr>
            <a:spLocks noGrp="1" noChangeArrowheads="1"/>
          </p:cNvSpPr>
          <p:nvPr>
            <p:ph idx="1"/>
          </p:nvPr>
        </p:nvSpPr>
        <p:spPr/>
        <p:txBody>
          <a:bodyPr/>
          <a:lstStyle/>
          <a:p>
            <a:pPr eaLnBrk="1" hangingPunct="1">
              <a:buClr>
                <a:schemeClr val="accent2"/>
              </a:buClr>
            </a:pPr>
            <a:r>
              <a:rPr lang="en-US" dirty="0"/>
              <a:t>Acute exposures and acute effects generally involve short-term, high concentrations, and immediate or prompt health effects (illness, irritation, or death).</a:t>
            </a:r>
          </a:p>
          <a:p>
            <a:pPr eaLnBrk="1" hangingPunct="1">
              <a:buClr>
                <a:schemeClr val="accent2"/>
              </a:buClr>
            </a:pP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3862466"/>
            <a:ext cx="2374392" cy="2919334"/>
          </a:xfrm>
          <a:prstGeom prst="rect">
            <a:avLst/>
          </a:prstGeom>
        </p:spPr>
      </p:pic>
    </p:spTree>
    <p:extLst>
      <p:ext uri="{BB962C8B-B14F-4D97-AF65-F5344CB8AC3E}">
        <p14:creationId xmlns:p14="http://schemas.microsoft.com/office/powerpoint/2010/main" val="2679520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F71F508B-6401-4548-819F-7641466F558D}"/>
              </a:ext>
            </a:extLst>
          </p:cNvPr>
          <p:cNvSpPr>
            <a:spLocks noGrp="1" noChangeArrowheads="1"/>
          </p:cNvSpPr>
          <p:nvPr>
            <p:ph type="title"/>
          </p:nvPr>
        </p:nvSpPr>
        <p:spPr/>
        <p:txBody>
          <a:bodyPr/>
          <a:lstStyle/>
          <a:p>
            <a:pPr eaLnBrk="1" hangingPunct="1">
              <a:defRPr/>
            </a:pPr>
            <a:r>
              <a:rPr lang="en-US"/>
              <a:t>OSHA Investigation			</a:t>
            </a:r>
          </a:p>
        </p:txBody>
      </p:sp>
      <p:sp>
        <p:nvSpPr>
          <p:cNvPr id="152579" name="Rectangle 3">
            <a:extLst>
              <a:ext uri="{FF2B5EF4-FFF2-40B4-BE49-F238E27FC236}">
                <a16:creationId xmlns:a16="http://schemas.microsoft.com/office/drawing/2014/main" id="{D6F66525-5444-464B-B4F1-215B61E6C767}"/>
              </a:ext>
            </a:extLst>
          </p:cNvPr>
          <p:cNvSpPr>
            <a:spLocks noGrp="1" noChangeArrowheads="1"/>
          </p:cNvSpPr>
          <p:nvPr>
            <p:ph idx="1"/>
          </p:nvPr>
        </p:nvSpPr>
        <p:spPr/>
        <p:txBody>
          <a:bodyPr/>
          <a:lstStyle/>
          <a:p>
            <a:pPr eaLnBrk="1" hangingPunct="1">
              <a:defRPr/>
            </a:pPr>
            <a:r>
              <a:rPr lang="en-US" dirty="0"/>
              <a:t>Based on interviews conducted</a:t>
            </a:r>
          </a:p>
          <a:p>
            <a:pPr lvl="1" eaLnBrk="1" hangingPunct="1">
              <a:defRPr/>
            </a:pPr>
            <a:r>
              <a:rPr lang="en-US" dirty="0"/>
              <a:t>Safety consultant hired in 2002</a:t>
            </a:r>
          </a:p>
          <a:p>
            <a:pPr lvl="2" eaLnBrk="1" hangingPunct="1">
              <a:defRPr/>
            </a:pPr>
            <a:r>
              <a:rPr lang="en-US" dirty="0"/>
              <a:t>CSP</a:t>
            </a:r>
          </a:p>
          <a:p>
            <a:pPr lvl="3" eaLnBrk="1" hangingPunct="1">
              <a:defRPr/>
            </a:pPr>
            <a:r>
              <a:rPr lang="en-US" dirty="0"/>
              <a:t>Identified machine guarding and asbestos issues at facility.</a:t>
            </a:r>
          </a:p>
          <a:p>
            <a:pPr lvl="3" eaLnBrk="1" hangingPunct="1">
              <a:defRPr/>
            </a:pPr>
            <a:r>
              <a:rPr lang="en-US" dirty="0"/>
              <a:t>Made specific recommendations to </a:t>
            </a:r>
            <a:r>
              <a:rPr lang="en-US" dirty="0" err="1"/>
              <a:t>mgmt</a:t>
            </a:r>
            <a:r>
              <a:rPr lang="en-US" dirty="0"/>
              <a:t> regarding asbestos.</a:t>
            </a:r>
          </a:p>
          <a:p>
            <a:pPr lvl="3" eaLnBrk="1" hangingPunct="1">
              <a:defRPr/>
            </a:pPr>
            <a:r>
              <a:rPr lang="en-US" dirty="0"/>
              <a:t>Sent detailed report outlining specific asbestos safeguards to company management.</a:t>
            </a:r>
          </a:p>
          <a:p>
            <a:pPr lvl="4" eaLnBrk="1" hangingPunct="1">
              <a:defRPr/>
            </a:pPr>
            <a:r>
              <a:rPr lang="en-US" dirty="0"/>
              <a:t>Virtually all recommendations were ignored by the employer.</a:t>
            </a:r>
          </a:p>
          <a:p>
            <a:pPr lvl="2" eaLnBrk="1" hangingPunct="1">
              <a:buFont typeface="Wingdings" panose="05000000000000000000" pitchFamily="2" charset="2"/>
              <a:buNone/>
              <a:defRPr/>
            </a:pP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BBC164A-BA4A-4F85-AF6A-2DC0D22DE721}"/>
              </a:ext>
            </a:extLst>
          </p:cNvPr>
          <p:cNvSpPr>
            <a:spLocks noGrp="1" noChangeArrowheads="1"/>
          </p:cNvSpPr>
          <p:nvPr>
            <p:ph type="title"/>
          </p:nvPr>
        </p:nvSpPr>
        <p:spPr/>
        <p:txBody>
          <a:bodyPr/>
          <a:lstStyle/>
          <a:p>
            <a:pPr eaLnBrk="1" hangingPunct="1">
              <a:defRPr/>
            </a:pPr>
            <a:r>
              <a:rPr lang="en-US"/>
              <a:t>Description of Events</a:t>
            </a:r>
          </a:p>
        </p:txBody>
      </p:sp>
      <p:sp>
        <p:nvSpPr>
          <p:cNvPr id="7171" name="Rectangle 3">
            <a:extLst>
              <a:ext uri="{FF2B5EF4-FFF2-40B4-BE49-F238E27FC236}">
                <a16:creationId xmlns:a16="http://schemas.microsoft.com/office/drawing/2014/main" id="{17966D38-407A-428F-8B3F-0861D693A3F6}"/>
              </a:ext>
            </a:extLst>
          </p:cNvPr>
          <p:cNvSpPr>
            <a:spLocks noGrp="1" noChangeArrowheads="1"/>
          </p:cNvSpPr>
          <p:nvPr>
            <p:ph idx="1"/>
          </p:nvPr>
        </p:nvSpPr>
        <p:spPr/>
        <p:txBody>
          <a:bodyPr/>
          <a:lstStyle/>
          <a:p>
            <a:pPr eaLnBrk="1" hangingPunct="1">
              <a:lnSpc>
                <a:spcPct val="80000"/>
              </a:lnSpc>
              <a:defRPr/>
            </a:pPr>
            <a:r>
              <a:rPr lang="en-US" sz="2400" dirty="0"/>
              <a:t>Nov. 29 through  Dec. 10, 2010, Plant Manager, directed five employees to remove and dispose of piping and heaters covered with asbestos containing insulation.</a:t>
            </a:r>
          </a:p>
          <a:p>
            <a:pPr eaLnBrk="1" hangingPunct="1">
              <a:lnSpc>
                <a:spcPct val="80000"/>
              </a:lnSpc>
              <a:defRPr/>
            </a:pPr>
            <a:endParaRPr lang="en-US" sz="2000" dirty="0"/>
          </a:p>
          <a:p>
            <a:pPr lvl="1" eaLnBrk="1" hangingPunct="1">
              <a:lnSpc>
                <a:spcPct val="80000"/>
              </a:lnSpc>
              <a:defRPr/>
            </a:pPr>
            <a:r>
              <a:rPr lang="en-US" sz="1700" dirty="0"/>
              <a:t>Only the Lead Man was told that the material contained asbestos</a:t>
            </a:r>
          </a:p>
          <a:p>
            <a:pPr lvl="1" eaLnBrk="1" hangingPunct="1">
              <a:lnSpc>
                <a:spcPct val="80000"/>
              </a:lnSpc>
              <a:defRPr/>
            </a:pPr>
            <a:r>
              <a:rPr lang="en-US" sz="1700" dirty="0"/>
              <a:t>No one had been trained</a:t>
            </a:r>
          </a:p>
          <a:p>
            <a:pPr lvl="1" eaLnBrk="1" hangingPunct="1">
              <a:lnSpc>
                <a:spcPct val="80000"/>
              </a:lnSpc>
              <a:defRPr/>
            </a:pPr>
            <a:r>
              <a:rPr lang="en-US" sz="1700" dirty="0"/>
              <a:t>Provided employees only with dust masks for protection.</a:t>
            </a:r>
          </a:p>
          <a:p>
            <a:pPr lvl="1" eaLnBrk="1" hangingPunct="1">
              <a:lnSpc>
                <a:spcPct val="80000"/>
              </a:lnSpc>
              <a:defRPr/>
            </a:pPr>
            <a:r>
              <a:rPr lang="en-US" sz="1700" dirty="0"/>
              <a:t>Removed the pipes from the ceiling with reciprocating saw and brought them to the floor</a:t>
            </a:r>
          </a:p>
          <a:p>
            <a:pPr lvl="1" eaLnBrk="1" hangingPunct="1">
              <a:lnSpc>
                <a:spcPct val="80000"/>
              </a:lnSpc>
              <a:defRPr/>
            </a:pPr>
            <a:r>
              <a:rPr lang="en-US" sz="1700" dirty="0"/>
              <a:t>Ripped-off the insulation with help of utility knives</a:t>
            </a:r>
          </a:p>
          <a:p>
            <a:pPr lvl="1" eaLnBrk="1" hangingPunct="1">
              <a:lnSpc>
                <a:spcPct val="80000"/>
              </a:lnSpc>
              <a:defRPr/>
            </a:pPr>
            <a:r>
              <a:rPr lang="en-US" sz="1700" dirty="0"/>
              <a:t>Disposed of ACM/PACM in compactor for later disposal in a dumpster</a:t>
            </a:r>
          </a:p>
          <a:p>
            <a:pPr lvl="1" eaLnBrk="1" hangingPunct="1">
              <a:lnSpc>
                <a:spcPct val="80000"/>
              </a:lnSpc>
              <a:defRPr/>
            </a:pPr>
            <a:r>
              <a:rPr lang="en-US" sz="1700" dirty="0"/>
              <a:t>Pipes placed in metal recycling bin </a:t>
            </a:r>
          </a:p>
          <a:p>
            <a:pPr lvl="1" eaLnBrk="1" hangingPunct="1">
              <a:lnSpc>
                <a:spcPct val="80000"/>
              </a:lnSpc>
              <a:defRPr/>
            </a:pPr>
            <a:r>
              <a:rPr lang="en-US" sz="1700" dirty="0"/>
              <a:t>Dry swept the asbestos containing debris</a:t>
            </a:r>
          </a:p>
          <a:p>
            <a:pPr lvl="1" eaLnBrk="1" hangingPunct="1">
              <a:lnSpc>
                <a:spcPct val="80000"/>
              </a:lnSpc>
              <a:defRPr/>
            </a:pPr>
            <a:endParaRPr lang="en-US" sz="1700" dirty="0"/>
          </a:p>
        </p:txBody>
      </p:sp>
    </p:spTree>
  </p:cSld>
  <p:clrMapOvr>
    <a:masterClrMapping/>
  </p:clrMapOvr>
  <p:transition spd="med">
    <p:push dir="u"/>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E8B096D-49C3-43BC-B9B8-B7791B59936B}"/>
              </a:ext>
            </a:extLst>
          </p:cNvPr>
          <p:cNvSpPr>
            <a:spLocks noGrp="1" noChangeArrowheads="1"/>
          </p:cNvSpPr>
          <p:nvPr>
            <p:ph type="title"/>
          </p:nvPr>
        </p:nvSpPr>
        <p:spPr>
          <a:xfrm>
            <a:off x="574675" y="304800"/>
            <a:ext cx="8001000" cy="685800"/>
          </a:xfrm>
        </p:spPr>
        <p:txBody>
          <a:bodyPr/>
          <a:lstStyle/>
          <a:p>
            <a:pPr eaLnBrk="1" hangingPunct="1">
              <a:defRPr/>
            </a:pPr>
            <a:r>
              <a:rPr lang="en-US"/>
              <a:t>Area Removed</a:t>
            </a:r>
          </a:p>
        </p:txBody>
      </p:sp>
      <p:sp>
        <p:nvSpPr>
          <p:cNvPr id="79875" name="Rectangle 3">
            <a:extLst>
              <a:ext uri="{FF2B5EF4-FFF2-40B4-BE49-F238E27FC236}">
                <a16:creationId xmlns:a16="http://schemas.microsoft.com/office/drawing/2014/main" id="{34358A88-0A65-47A2-91F7-8FBB67EC82DD}"/>
              </a:ext>
            </a:extLst>
          </p:cNvPr>
          <p:cNvSpPr>
            <a:spLocks noGrp="1" noChangeArrowheads="1"/>
          </p:cNvSpPr>
          <p:nvPr>
            <p:ph idx="1"/>
          </p:nvPr>
        </p:nvSpPr>
        <p:spPr>
          <a:xfrm>
            <a:off x="566738" y="1143000"/>
            <a:ext cx="8001000" cy="4876800"/>
          </a:xfrm>
        </p:spPr>
        <p:txBody>
          <a:bodyPr/>
          <a:lstStyle/>
          <a:p>
            <a:pPr eaLnBrk="1" hangingPunct="1">
              <a:buFont typeface="Wingdings" panose="05000000000000000000" pitchFamily="2" charset="2"/>
              <a:buNone/>
              <a:defRPr/>
            </a:pPr>
            <a:endParaRPr lang="en-US"/>
          </a:p>
        </p:txBody>
      </p:sp>
      <p:pic>
        <p:nvPicPr>
          <p:cNvPr id="63492" name="Picture 4" descr="DSCF9949">
            <a:extLst>
              <a:ext uri="{FF2B5EF4-FFF2-40B4-BE49-F238E27FC236}">
                <a16:creationId xmlns:a16="http://schemas.microsoft.com/office/drawing/2014/main" id="{731FE9D5-2AC5-4B7E-AD11-0AFEF75D2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28000" cy="4876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493" name="Text Box 8">
            <a:extLst>
              <a:ext uri="{FF2B5EF4-FFF2-40B4-BE49-F238E27FC236}">
                <a16:creationId xmlns:a16="http://schemas.microsoft.com/office/drawing/2014/main" id="{04ED0238-7695-400C-92A6-B6B528CAB659}"/>
              </a:ext>
            </a:extLst>
          </p:cNvPr>
          <p:cNvSpPr txBox="1">
            <a:spLocks noChangeArrowheads="1"/>
          </p:cNvSpPr>
          <p:nvPr/>
        </p:nvSpPr>
        <p:spPr bwMode="auto">
          <a:xfrm>
            <a:off x="4953000" y="32766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solidFill>
                  <a:srgbClr val="FF3300"/>
                </a:solidFill>
                <a:latin typeface="Arial" panose="020B0604020202020204" pitchFamily="34" charset="0"/>
              </a:rPr>
              <a:t>removal</a:t>
            </a:r>
          </a:p>
        </p:txBody>
      </p:sp>
      <p:sp>
        <p:nvSpPr>
          <p:cNvPr id="63494" name="AutoShape 9">
            <a:extLst>
              <a:ext uri="{FF2B5EF4-FFF2-40B4-BE49-F238E27FC236}">
                <a16:creationId xmlns:a16="http://schemas.microsoft.com/office/drawing/2014/main" id="{985034BA-AC25-4DFE-8754-9F97DB460341}"/>
              </a:ext>
            </a:extLst>
          </p:cNvPr>
          <p:cNvSpPr>
            <a:spLocks noChangeArrowheads="1"/>
          </p:cNvSpPr>
          <p:nvPr/>
        </p:nvSpPr>
        <p:spPr bwMode="auto">
          <a:xfrm rot="-1409914">
            <a:off x="2895600" y="3505200"/>
            <a:ext cx="609600" cy="76200"/>
          </a:xfrm>
          <a:prstGeom prst="leftArrow">
            <a:avLst>
              <a:gd name="adj1" fmla="val 50000"/>
              <a:gd name="adj2" fmla="val 20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endParaRPr lang="en-US" altLang="en-US">
              <a:latin typeface="Arial" panose="020B0604020202020204" pitchFamily="34" charset="0"/>
            </a:endParaRPr>
          </a:p>
        </p:txBody>
      </p:sp>
      <p:sp>
        <p:nvSpPr>
          <p:cNvPr id="63495" name="Text Box 10">
            <a:extLst>
              <a:ext uri="{FF2B5EF4-FFF2-40B4-BE49-F238E27FC236}">
                <a16:creationId xmlns:a16="http://schemas.microsoft.com/office/drawing/2014/main" id="{398DD1FA-F062-47A5-87F3-E144C0A9CB9C}"/>
              </a:ext>
            </a:extLst>
          </p:cNvPr>
          <p:cNvSpPr txBox="1">
            <a:spLocks noChangeArrowheads="1"/>
          </p:cNvSpPr>
          <p:nvPr/>
        </p:nvSpPr>
        <p:spPr bwMode="auto">
          <a:xfrm>
            <a:off x="2362200" y="31242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solidFill>
                  <a:srgbClr val="FF3300"/>
                </a:solidFill>
                <a:latin typeface="Arial" panose="020B0604020202020204" pitchFamily="34" charset="0"/>
              </a:rPr>
              <a:t>Boiler Room</a:t>
            </a:r>
            <a:r>
              <a:rPr lang="en-US" altLang="en-US">
                <a:solidFill>
                  <a:schemeClr val="tx2"/>
                </a:solidFill>
                <a:latin typeface="Arial" panose="020B0604020202020204" pitchFamily="34" charset="0"/>
              </a:rPr>
              <a:t> </a:t>
            </a:r>
          </a:p>
        </p:txBody>
      </p:sp>
      <p:sp>
        <p:nvSpPr>
          <p:cNvPr id="63496" name="Rectangle 11">
            <a:extLst>
              <a:ext uri="{FF2B5EF4-FFF2-40B4-BE49-F238E27FC236}">
                <a16:creationId xmlns:a16="http://schemas.microsoft.com/office/drawing/2014/main" id="{43410CDF-1428-47AF-97BC-3B3B8C85F733}"/>
              </a:ext>
            </a:extLst>
          </p:cNvPr>
          <p:cNvSpPr>
            <a:spLocks noChangeArrowheads="1"/>
          </p:cNvSpPr>
          <p:nvPr/>
        </p:nvSpPr>
        <p:spPr bwMode="auto">
          <a:xfrm>
            <a:off x="4038600" y="2667000"/>
            <a:ext cx="4572000" cy="12954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63497" name="Line 12">
            <a:extLst>
              <a:ext uri="{FF2B5EF4-FFF2-40B4-BE49-F238E27FC236}">
                <a16:creationId xmlns:a16="http://schemas.microsoft.com/office/drawing/2014/main" id="{78DC6B4D-3AA7-4F6C-9BC2-7F9E2B486352}"/>
              </a:ext>
            </a:extLst>
          </p:cNvPr>
          <p:cNvSpPr>
            <a:spLocks noChangeShapeType="1"/>
          </p:cNvSpPr>
          <p:nvPr/>
        </p:nvSpPr>
        <p:spPr bwMode="auto">
          <a:xfrm>
            <a:off x="4419600" y="3810000"/>
            <a:ext cx="4038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8" name="Oval 15">
            <a:extLst>
              <a:ext uri="{FF2B5EF4-FFF2-40B4-BE49-F238E27FC236}">
                <a16:creationId xmlns:a16="http://schemas.microsoft.com/office/drawing/2014/main" id="{2A0D167B-B4AB-47D7-9FA8-2EE4BA114040}"/>
              </a:ext>
            </a:extLst>
          </p:cNvPr>
          <p:cNvSpPr>
            <a:spLocks noChangeArrowheads="1"/>
          </p:cNvSpPr>
          <p:nvPr/>
        </p:nvSpPr>
        <p:spPr bwMode="auto">
          <a:xfrm>
            <a:off x="3962400" y="3276600"/>
            <a:ext cx="609600" cy="685800"/>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1000" fill="hold"/>
                                        <p:tgtEl>
                                          <p:spTgt spid="79874"/>
                                        </p:tgtEl>
                                        <p:attrNameLst>
                                          <p:attrName>ppt_x</p:attrName>
                                        </p:attrNameLst>
                                      </p:cBhvr>
                                      <p:tavLst>
                                        <p:tav tm="0">
                                          <p:val>
                                            <p:strVal val="#ppt_x-.2"/>
                                          </p:val>
                                        </p:tav>
                                        <p:tav tm="100000">
                                          <p:val>
                                            <p:strVal val="#ppt_x"/>
                                          </p:val>
                                        </p:tav>
                                      </p:tavLst>
                                    </p:anim>
                                    <p:anim calcmode="lin" valueType="num">
                                      <p:cBhvr>
                                        <p:cTn id="8" dur="1000" fill="hold"/>
                                        <p:tgtEl>
                                          <p:spTgt spid="798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798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79875">
                                            <p:txEl>
                                              <p:pRg st="0" end="0"/>
                                            </p:txEl>
                                          </p:spTgt>
                                        </p:tgtEl>
                                        <p:attrNameLst>
                                          <p:attrName>style.visibility</p:attrName>
                                        </p:attrNameLst>
                                      </p:cBhvr>
                                      <p:to>
                                        <p:strVal val="visible"/>
                                      </p:to>
                                    </p:set>
                                    <p:animEffect transition="in" filter="fade">
                                      <p:cBhvr>
                                        <p:cTn id="14" dur="500"/>
                                        <p:tgtEl>
                                          <p:spTgt spid="79875">
                                            <p:txEl>
                                              <p:pRg st="0" end="0"/>
                                            </p:txEl>
                                          </p:spTgt>
                                        </p:tgtEl>
                                      </p:cBhvr>
                                    </p:animEffect>
                                    <p:anim calcmode="lin" valueType="num">
                                      <p:cBhvr>
                                        <p:cTn id="15"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9875">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D51019A-B2D8-4D04-9A85-7EEE178D3DE2}"/>
              </a:ext>
            </a:extLst>
          </p:cNvPr>
          <p:cNvSpPr>
            <a:spLocks noGrp="1" noChangeArrowheads="1"/>
          </p:cNvSpPr>
          <p:nvPr>
            <p:ph type="title"/>
          </p:nvPr>
        </p:nvSpPr>
        <p:spPr>
          <a:xfrm>
            <a:off x="574675" y="381000"/>
            <a:ext cx="8001000" cy="762000"/>
          </a:xfrm>
        </p:spPr>
        <p:txBody>
          <a:bodyPr/>
          <a:lstStyle/>
          <a:p>
            <a:pPr eaLnBrk="1" hangingPunct="1">
              <a:defRPr/>
            </a:pPr>
            <a:r>
              <a:rPr lang="en-US"/>
              <a:t>Area Removed</a:t>
            </a:r>
          </a:p>
        </p:txBody>
      </p:sp>
      <p:sp>
        <p:nvSpPr>
          <p:cNvPr id="80899" name="Rectangle 3">
            <a:extLst>
              <a:ext uri="{FF2B5EF4-FFF2-40B4-BE49-F238E27FC236}">
                <a16:creationId xmlns:a16="http://schemas.microsoft.com/office/drawing/2014/main" id="{FE4A25D9-35FC-4BCB-90AB-7ADA82AAC0BF}"/>
              </a:ext>
            </a:extLst>
          </p:cNvPr>
          <p:cNvSpPr>
            <a:spLocks noGrp="1" noChangeArrowheads="1"/>
          </p:cNvSpPr>
          <p:nvPr>
            <p:ph idx="1"/>
          </p:nvPr>
        </p:nvSpPr>
        <p:spPr/>
        <p:txBody>
          <a:bodyPr/>
          <a:lstStyle/>
          <a:p>
            <a:pPr eaLnBrk="1" hangingPunct="1">
              <a:defRPr/>
            </a:pPr>
            <a:endParaRPr lang="en-US"/>
          </a:p>
        </p:txBody>
      </p:sp>
      <p:pic>
        <p:nvPicPr>
          <p:cNvPr id="64516" name="Picture 4" descr="DSCF9950">
            <a:extLst>
              <a:ext uri="{FF2B5EF4-FFF2-40B4-BE49-F238E27FC236}">
                <a16:creationId xmlns:a16="http://schemas.microsoft.com/office/drawing/2014/main" id="{68F643EA-A7B2-4150-B4BF-81355980D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53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5">
            <a:extLst>
              <a:ext uri="{FF2B5EF4-FFF2-40B4-BE49-F238E27FC236}">
                <a16:creationId xmlns:a16="http://schemas.microsoft.com/office/drawing/2014/main" id="{CCD6CCCE-CC69-413C-8E67-6ECFFA53CAE7}"/>
              </a:ext>
            </a:extLst>
          </p:cNvPr>
          <p:cNvSpPr>
            <a:spLocks noChangeArrowheads="1"/>
          </p:cNvSpPr>
          <p:nvPr/>
        </p:nvSpPr>
        <p:spPr bwMode="auto">
          <a:xfrm>
            <a:off x="685800" y="2438400"/>
            <a:ext cx="7924800" cy="16764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64518" name="Text Box 6">
            <a:extLst>
              <a:ext uri="{FF2B5EF4-FFF2-40B4-BE49-F238E27FC236}">
                <a16:creationId xmlns:a16="http://schemas.microsoft.com/office/drawing/2014/main" id="{4962FAB2-D28D-4BAB-B363-9D2514DD2727}"/>
              </a:ext>
            </a:extLst>
          </p:cNvPr>
          <p:cNvSpPr txBox="1">
            <a:spLocks noChangeArrowheads="1"/>
          </p:cNvSpPr>
          <p:nvPr/>
        </p:nvSpPr>
        <p:spPr bwMode="auto">
          <a:xfrm>
            <a:off x="2590800" y="2514600"/>
            <a:ext cx="34290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sz="2000">
                <a:solidFill>
                  <a:schemeClr val="tx2"/>
                </a:solidFill>
                <a:latin typeface="Arial" panose="020B0604020202020204" pitchFamily="34" charset="0"/>
              </a:rPr>
              <a:t>Pipe and heaters Removed</a:t>
            </a:r>
          </a:p>
        </p:txBody>
      </p:sp>
      <p:sp>
        <p:nvSpPr>
          <p:cNvPr id="64519" name="Line 7">
            <a:extLst>
              <a:ext uri="{FF2B5EF4-FFF2-40B4-BE49-F238E27FC236}">
                <a16:creationId xmlns:a16="http://schemas.microsoft.com/office/drawing/2014/main" id="{2668B3FA-359D-4ED9-81F0-D218B4E83B64}"/>
              </a:ext>
            </a:extLst>
          </p:cNvPr>
          <p:cNvSpPr>
            <a:spLocks noChangeShapeType="1"/>
          </p:cNvSpPr>
          <p:nvPr/>
        </p:nvSpPr>
        <p:spPr bwMode="auto">
          <a:xfrm flipH="1">
            <a:off x="685800" y="3124200"/>
            <a:ext cx="5257800" cy="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20" name="Line 8">
            <a:extLst>
              <a:ext uri="{FF2B5EF4-FFF2-40B4-BE49-F238E27FC236}">
                <a16:creationId xmlns:a16="http://schemas.microsoft.com/office/drawing/2014/main" id="{F3175287-C459-40F4-A421-99712E1E0F37}"/>
              </a:ext>
            </a:extLst>
          </p:cNvPr>
          <p:cNvSpPr>
            <a:spLocks noChangeShapeType="1"/>
          </p:cNvSpPr>
          <p:nvPr/>
        </p:nvSpPr>
        <p:spPr bwMode="auto">
          <a:xfrm>
            <a:off x="5791200" y="3124200"/>
            <a:ext cx="2895600" cy="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1000" fill="hold"/>
                                        <p:tgtEl>
                                          <p:spTgt spid="80898"/>
                                        </p:tgtEl>
                                        <p:attrNameLst>
                                          <p:attrName>ppt_x</p:attrName>
                                        </p:attrNameLst>
                                      </p:cBhvr>
                                      <p:tavLst>
                                        <p:tav tm="0">
                                          <p:val>
                                            <p:strVal val="#ppt_x-.2"/>
                                          </p:val>
                                        </p:tav>
                                        <p:tav tm="100000">
                                          <p:val>
                                            <p:strVal val="#ppt_x"/>
                                          </p:val>
                                        </p:tav>
                                      </p:tavLst>
                                    </p:anim>
                                    <p:anim calcmode="lin" valueType="num">
                                      <p:cBhvr>
                                        <p:cTn id="8" dur="1000" fill="hold"/>
                                        <p:tgtEl>
                                          <p:spTgt spid="808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08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0899">
                                            <p:txEl>
                                              <p:pRg st="0" end="0"/>
                                            </p:txEl>
                                          </p:spTgt>
                                        </p:tgtEl>
                                        <p:attrNameLst>
                                          <p:attrName>style.visibility</p:attrName>
                                        </p:attrNameLst>
                                      </p:cBhvr>
                                      <p:to>
                                        <p:strVal val="visible"/>
                                      </p:to>
                                    </p:set>
                                    <p:animEffect transition="in" filter="fade">
                                      <p:cBhvr>
                                        <p:cTn id="14" dur="500"/>
                                        <p:tgtEl>
                                          <p:spTgt spid="80899">
                                            <p:txEl>
                                              <p:pRg st="0" end="0"/>
                                            </p:txEl>
                                          </p:spTgt>
                                        </p:tgtEl>
                                      </p:cBhvr>
                                    </p:animEffect>
                                    <p:anim calcmode="lin" valueType="num">
                                      <p:cBhvr>
                                        <p:cTn id="15"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0899">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0F2D96D-44CE-430D-A613-1FA4A201F8DE}"/>
              </a:ext>
            </a:extLst>
          </p:cNvPr>
          <p:cNvSpPr>
            <a:spLocks noGrp="1" noChangeArrowheads="1"/>
          </p:cNvSpPr>
          <p:nvPr>
            <p:ph type="title"/>
          </p:nvPr>
        </p:nvSpPr>
        <p:spPr>
          <a:xfrm>
            <a:off x="574675" y="304800"/>
            <a:ext cx="8001000" cy="914400"/>
          </a:xfrm>
        </p:spPr>
        <p:txBody>
          <a:bodyPr/>
          <a:lstStyle/>
          <a:p>
            <a:pPr eaLnBrk="1" hangingPunct="1">
              <a:defRPr/>
            </a:pPr>
            <a:r>
              <a:rPr lang="en-US"/>
              <a:t>Area Removed</a:t>
            </a:r>
          </a:p>
        </p:txBody>
      </p:sp>
      <p:sp>
        <p:nvSpPr>
          <p:cNvPr id="81923" name="Rectangle 3">
            <a:extLst>
              <a:ext uri="{FF2B5EF4-FFF2-40B4-BE49-F238E27FC236}">
                <a16:creationId xmlns:a16="http://schemas.microsoft.com/office/drawing/2014/main" id="{E97D1967-FB17-4E48-97FA-1E605984BEDD}"/>
              </a:ext>
            </a:extLst>
          </p:cNvPr>
          <p:cNvSpPr>
            <a:spLocks noGrp="1" noChangeArrowheads="1"/>
          </p:cNvSpPr>
          <p:nvPr>
            <p:ph idx="1"/>
          </p:nvPr>
        </p:nvSpPr>
        <p:spPr>
          <a:xfrm>
            <a:off x="381000" y="1524000"/>
            <a:ext cx="8229600" cy="4525963"/>
          </a:xfrm>
        </p:spPr>
        <p:txBody>
          <a:bodyPr/>
          <a:lstStyle/>
          <a:p>
            <a:pPr eaLnBrk="1" hangingPunct="1">
              <a:defRPr/>
            </a:pPr>
            <a:endParaRPr lang="en-US"/>
          </a:p>
        </p:txBody>
      </p:sp>
      <p:pic>
        <p:nvPicPr>
          <p:cNvPr id="65540" name="Picture 4" descr="DSCF9952">
            <a:extLst>
              <a:ext uri="{FF2B5EF4-FFF2-40B4-BE49-F238E27FC236}">
                <a16:creationId xmlns:a16="http://schemas.microsoft.com/office/drawing/2014/main" id="{00E8DE85-CCB4-4097-9040-091E18C04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4267200" cy="48768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5" descr="DSCF9955">
            <a:extLst>
              <a:ext uri="{FF2B5EF4-FFF2-40B4-BE49-F238E27FC236}">
                <a16:creationId xmlns:a16="http://schemas.microsoft.com/office/drawing/2014/main" id="{A17CDE9B-2F49-4381-A903-A3076CDC4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19200"/>
            <a:ext cx="4419600" cy="4876800"/>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2" name="Rectangle 6">
            <a:extLst>
              <a:ext uri="{FF2B5EF4-FFF2-40B4-BE49-F238E27FC236}">
                <a16:creationId xmlns:a16="http://schemas.microsoft.com/office/drawing/2014/main" id="{43511108-DAAA-49BA-A099-ED37A53559AE}"/>
              </a:ext>
            </a:extLst>
          </p:cNvPr>
          <p:cNvSpPr>
            <a:spLocks noChangeArrowheads="1"/>
          </p:cNvSpPr>
          <p:nvPr/>
        </p:nvSpPr>
        <p:spPr bwMode="auto">
          <a:xfrm>
            <a:off x="609600" y="2590800"/>
            <a:ext cx="3810000" cy="11430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65543" name="Text Box 7">
            <a:extLst>
              <a:ext uri="{FF2B5EF4-FFF2-40B4-BE49-F238E27FC236}">
                <a16:creationId xmlns:a16="http://schemas.microsoft.com/office/drawing/2014/main" id="{9A28BD1F-2B7E-43F3-B11B-ABA8B53F472F}"/>
              </a:ext>
            </a:extLst>
          </p:cNvPr>
          <p:cNvSpPr txBox="1">
            <a:spLocks noChangeArrowheads="1"/>
          </p:cNvSpPr>
          <p:nvPr/>
        </p:nvSpPr>
        <p:spPr bwMode="auto">
          <a:xfrm>
            <a:off x="1143000"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solidFill>
                  <a:srgbClr val="FF3300"/>
                </a:solidFill>
                <a:latin typeface="Arial" panose="020B0604020202020204" pitchFamily="34" charset="0"/>
              </a:rPr>
              <a:t>Pipe and heater removed</a:t>
            </a:r>
          </a:p>
        </p:txBody>
      </p:sp>
      <p:sp>
        <p:nvSpPr>
          <p:cNvPr id="65544" name="Line 8">
            <a:extLst>
              <a:ext uri="{FF2B5EF4-FFF2-40B4-BE49-F238E27FC236}">
                <a16:creationId xmlns:a16="http://schemas.microsoft.com/office/drawing/2014/main" id="{4820E4A6-C18B-4BBE-B48B-B4ACB36AF17C}"/>
              </a:ext>
            </a:extLst>
          </p:cNvPr>
          <p:cNvSpPr>
            <a:spLocks noChangeShapeType="1"/>
          </p:cNvSpPr>
          <p:nvPr/>
        </p:nvSpPr>
        <p:spPr bwMode="auto">
          <a:xfrm>
            <a:off x="685800" y="2743200"/>
            <a:ext cx="3657600" cy="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5" name="Line 11">
            <a:extLst>
              <a:ext uri="{FF2B5EF4-FFF2-40B4-BE49-F238E27FC236}">
                <a16:creationId xmlns:a16="http://schemas.microsoft.com/office/drawing/2014/main" id="{702D98D3-29A4-4DCE-AACC-5F3D2CBF7DA8}"/>
              </a:ext>
            </a:extLst>
          </p:cNvPr>
          <p:cNvSpPr>
            <a:spLocks noChangeShapeType="1"/>
          </p:cNvSpPr>
          <p:nvPr/>
        </p:nvSpPr>
        <p:spPr bwMode="auto">
          <a:xfrm flipV="1">
            <a:off x="6248400" y="1981200"/>
            <a:ext cx="0" cy="1447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6" name="Rectangle 12">
            <a:extLst>
              <a:ext uri="{FF2B5EF4-FFF2-40B4-BE49-F238E27FC236}">
                <a16:creationId xmlns:a16="http://schemas.microsoft.com/office/drawing/2014/main" id="{D5D42F0D-D5B7-409A-9B66-4F3995806054}"/>
              </a:ext>
            </a:extLst>
          </p:cNvPr>
          <p:cNvSpPr>
            <a:spLocks noChangeArrowheads="1"/>
          </p:cNvSpPr>
          <p:nvPr/>
        </p:nvSpPr>
        <p:spPr bwMode="auto">
          <a:xfrm>
            <a:off x="5867400" y="1905000"/>
            <a:ext cx="914400" cy="1981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65547" name="Text Box 13">
            <a:extLst>
              <a:ext uri="{FF2B5EF4-FFF2-40B4-BE49-F238E27FC236}">
                <a16:creationId xmlns:a16="http://schemas.microsoft.com/office/drawing/2014/main" id="{814154B8-9E6A-458B-A801-2CD485546118}"/>
              </a:ext>
            </a:extLst>
          </p:cNvPr>
          <p:cNvSpPr txBox="1">
            <a:spLocks noChangeArrowheads="1"/>
          </p:cNvSpPr>
          <p:nvPr/>
        </p:nvSpPr>
        <p:spPr bwMode="auto">
          <a:xfrm>
            <a:off x="7010400" y="2057400"/>
            <a:ext cx="152400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solidFill>
                  <a:srgbClr val="FF3300"/>
                </a:solidFill>
                <a:latin typeface="Arial" panose="020B0604020202020204" pitchFamily="34" charset="0"/>
              </a:rPr>
              <a:t>Pipes ran vertical to ceiling then toward the boiler room.</a:t>
            </a:r>
          </a:p>
        </p:txBody>
      </p:sp>
      <p:sp>
        <p:nvSpPr>
          <p:cNvPr id="65548" name="Line 14">
            <a:extLst>
              <a:ext uri="{FF2B5EF4-FFF2-40B4-BE49-F238E27FC236}">
                <a16:creationId xmlns:a16="http://schemas.microsoft.com/office/drawing/2014/main" id="{4D905D14-DE94-4482-9315-18C8033AA205}"/>
              </a:ext>
            </a:extLst>
          </p:cNvPr>
          <p:cNvSpPr>
            <a:spLocks noChangeShapeType="1"/>
          </p:cNvSpPr>
          <p:nvPr/>
        </p:nvSpPr>
        <p:spPr bwMode="auto">
          <a:xfrm>
            <a:off x="1600200" y="2133600"/>
            <a:ext cx="1219200" cy="0"/>
          </a:xfrm>
          <a:prstGeom prst="line">
            <a:avLst/>
          </a:prstGeom>
          <a:noFill/>
          <a:ln w="19050">
            <a:solidFill>
              <a:srgbClr val="FF0000"/>
            </a:solidFill>
            <a:round/>
            <a:headEnd type="triangle"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9" name="Text Box 16">
            <a:extLst>
              <a:ext uri="{FF2B5EF4-FFF2-40B4-BE49-F238E27FC236}">
                <a16:creationId xmlns:a16="http://schemas.microsoft.com/office/drawing/2014/main" id="{91EF94FE-874D-44CD-9DF2-845393D728B7}"/>
              </a:ext>
            </a:extLst>
          </p:cNvPr>
          <p:cNvSpPr txBox="1">
            <a:spLocks noChangeArrowheads="1"/>
          </p:cNvSpPr>
          <p:nvPr/>
        </p:nvSpPr>
        <p:spPr bwMode="auto">
          <a:xfrm>
            <a:off x="1600200" y="2209800"/>
            <a:ext cx="15240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spcBef>
                <a:spcPct val="50000"/>
              </a:spcBef>
            </a:pPr>
            <a:r>
              <a:rPr lang="en-US" altLang="en-US">
                <a:solidFill>
                  <a:srgbClr val="FF3300"/>
                </a:solidFill>
                <a:latin typeface="Arial" panose="020B0604020202020204" pitchFamily="34" charset="0"/>
              </a:rPr>
              <a:t>Boiler room</a:t>
            </a:r>
          </a:p>
        </p:txBody>
      </p:sp>
      <p:sp>
        <p:nvSpPr>
          <p:cNvPr id="65550" name="Line 18">
            <a:extLst>
              <a:ext uri="{FF2B5EF4-FFF2-40B4-BE49-F238E27FC236}">
                <a16:creationId xmlns:a16="http://schemas.microsoft.com/office/drawing/2014/main" id="{9D6236E7-4F84-49AF-9F67-9557D4471544}"/>
              </a:ext>
            </a:extLst>
          </p:cNvPr>
          <p:cNvSpPr>
            <a:spLocks noChangeShapeType="1"/>
          </p:cNvSpPr>
          <p:nvPr/>
        </p:nvSpPr>
        <p:spPr bwMode="auto">
          <a:xfrm flipH="1">
            <a:off x="4724400" y="1981200"/>
            <a:ext cx="1447800" cy="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1" name="Oval 19">
            <a:extLst>
              <a:ext uri="{FF2B5EF4-FFF2-40B4-BE49-F238E27FC236}">
                <a16:creationId xmlns:a16="http://schemas.microsoft.com/office/drawing/2014/main" id="{F89792EB-78CA-476D-B24D-F0F4FB795406}"/>
              </a:ext>
            </a:extLst>
          </p:cNvPr>
          <p:cNvSpPr>
            <a:spLocks noChangeArrowheads="1"/>
          </p:cNvSpPr>
          <p:nvPr/>
        </p:nvSpPr>
        <p:spPr bwMode="auto">
          <a:xfrm>
            <a:off x="6400800" y="2971800"/>
            <a:ext cx="533400" cy="685800"/>
          </a:xfrm>
          <a:prstGeom prst="ellipse">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ppt_x</p:attrName>
                                        </p:attrNameLst>
                                      </p:cBhvr>
                                      <p:tavLst>
                                        <p:tav tm="0">
                                          <p:val>
                                            <p:strVal val="#ppt_x-.2"/>
                                          </p:val>
                                        </p:tav>
                                        <p:tav tm="100000">
                                          <p:val>
                                            <p:strVal val="#ppt_x"/>
                                          </p:val>
                                        </p:tav>
                                      </p:tavLst>
                                    </p:anim>
                                    <p:anim calcmode="lin" valueType="num">
                                      <p:cBhvr>
                                        <p:cTn id="8" dur="10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fade">
                                      <p:cBhvr>
                                        <p:cTn id="14" dur="500"/>
                                        <p:tgtEl>
                                          <p:spTgt spid="81923">
                                            <p:txEl>
                                              <p:pRg st="0" end="0"/>
                                            </p:txEl>
                                          </p:spTgt>
                                        </p:tgtEl>
                                      </p:cBhvr>
                                    </p:animEffect>
                                    <p:anim calcmode="lin" valueType="num">
                                      <p:cBhvr>
                                        <p:cTn id="15"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923">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F18F48F-1435-4213-BEE0-6BD5F79E87A2}"/>
              </a:ext>
            </a:extLst>
          </p:cNvPr>
          <p:cNvSpPr>
            <a:spLocks noGrp="1" noChangeArrowheads="1"/>
          </p:cNvSpPr>
          <p:nvPr>
            <p:ph type="title"/>
          </p:nvPr>
        </p:nvSpPr>
        <p:spPr/>
        <p:txBody>
          <a:bodyPr/>
          <a:lstStyle/>
          <a:p>
            <a:pPr eaLnBrk="1" hangingPunct="1">
              <a:defRPr/>
            </a:pPr>
            <a:r>
              <a:rPr lang="en-US"/>
              <a:t>Photos – ACM Pipes</a:t>
            </a:r>
          </a:p>
        </p:txBody>
      </p:sp>
      <p:pic>
        <p:nvPicPr>
          <p:cNvPr id="66563" name="Picture 12" descr="DSCF9955">
            <a:extLst>
              <a:ext uri="{FF2B5EF4-FFF2-40B4-BE49-F238E27FC236}">
                <a16:creationId xmlns:a16="http://schemas.microsoft.com/office/drawing/2014/main" id="{D3D36414-FE87-43AD-B199-9631FA6491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400" y="1524000"/>
            <a:ext cx="4005263" cy="4495800"/>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13" descr="DSCF9953">
            <a:extLst>
              <a:ext uri="{FF2B5EF4-FFF2-40B4-BE49-F238E27FC236}">
                <a16:creationId xmlns:a16="http://schemas.microsoft.com/office/drawing/2014/main" id="{E24774F0-A5E9-41AE-B687-1F41891F347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524000"/>
            <a:ext cx="3995738" cy="4495800"/>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5" name="Oval 14">
            <a:extLst>
              <a:ext uri="{FF2B5EF4-FFF2-40B4-BE49-F238E27FC236}">
                <a16:creationId xmlns:a16="http://schemas.microsoft.com/office/drawing/2014/main" id="{3699E559-75E5-43E0-BC88-768423D76239}"/>
              </a:ext>
            </a:extLst>
          </p:cNvPr>
          <p:cNvSpPr>
            <a:spLocks noChangeArrowheads="1"/>
          </p:cNvSpPr>
          <p:nvPr/>
        </p:nvSpPr>
        <p:spPr bwMode="auto">
          <a:xfrm>
            <a:off x="2209800" y="3048000"/>
            <a:ext cx="762000" cy="838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1000" fill="hold"/>
                                        <p:tgtEl>
                                          <p:spTgt spid="69634"/>
                                        </p:tgtEl>
                                        <p:attrNameLst>
                                          <p:attrName>ppt_x</p:attrName>
                                        </p:attrNameLst>
                                      </p:cBhvr>
                                      <p:tavLst>
                                        <p:tav tm="0">
                                          <p:val>
                                            <p:strVal val="#ppt_x-.2"/>
                                          </p:val>
                                        </p:tav>
                                        <p:tav tm="100000">
                                          <p:val>
                                            <p:strVal val="#ppt_x"/>
                                          </p:val>
                                        </p:tav>
                                      </p:tavLst>
                                    </p:anim>
                                    <p:anim calcmode="lin" valueType="num">
                                      <p:cBhvr>
                                        <p:cTn id="8" dur="1000" fill="hold"/>
                                        <p:tgtEl>
                                          <p:spTgt spid="696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C3DD489-8A0D-47DF-B617-80A81117CA3A}"/>
              </a:ext>
            </a:extLst>
          </p:cNvPr>
          <p:cNvSpPr>
            <a:spLocks noGrp="1" noChangeArrowheads="1"/>
          </p:cNvSpPr>
          <p:nvPr>
            <p:ph type="title"/>
          </p:nvPr>
        </p:nvSpPr>
        <p:spPr>
          <a:xfrm>
            <a:off x="574675" y="304800"/>
            <a:ext cx="8001000" cy="990600"/>
          </a:xfrm>
        </p:spPr>
        <p:txBody>
          <a:bodyPr/>
          <a:lstStyle/>
          <a:p>
            <a:pPr eaLnBrk="1" hangingPunct="1">
              <a:defRPr/>
            </a:pPr>
            <a:r>
              <a:rPr lang="en-US"/>
              <a:t>Compactor</a:t>
            </a:r>
          </a:p>
        </p:txBody>
      </p:sp>
      <p:sp>
        <p:nvSpPr>
          <p:cNvPr id="72707" name="Rectangle 3">
            <a:extLst>
              <a:ext uri="{FF2B5EF4-FFF2-40B4-BE49-F238E27FC236}">
                <a16:creationId xmlns:a16="http://schemas.microsoft.com/office/drawing/2014/main" id="{1C852A78-C92F-4056-AF8F-FCCAA582DCAC}"/>
              </a:ext>
            </a:extLst>
          </p:cNvPr>
          <p:cNvSpPr>
            <a:spLocks noGrp="1" noChangeArrowheads="1"/>
          </p:cNvSpPr>
          <p:nvPr>
            <p:ph idx="1"/>
          </p:nvPr>
        </p:nvSpPr>
        <p:spPr/>
        <p:txBody>
          <a:bodyPr/>
          <a:lstStyle/>
          <a:p>
            <a:pPr eaLnBrk="1" hangingPunct="1">
              <a:defRPr/>
            </a:pPr>
            <a:endParaRPr lang="en-US"/>
          </a:p>
        </p:txBody>
      </p:sp>
      <p:pic>
        <p:nvPicPr>
          <p:cNvPr id="67588" name="Picture 4" descr="DSCF9967">
            <a:extLst>
              <a:ext uri="{FF2B5EF4-FFF2-40B4-BE49-F238E27FC236}">
                <a16:creationId xmlns:a16="http://schemas.microsoft.com/office/drawing/2014/main" id="{B8154422-16E1-469C-90FC-E6445315A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4191000" cy="472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5" descr="DSCF9968">
            <a:extLst>
              <a:ext uri="{FF2B5EF4-FFF2-40B4-BE49-F238E27FC236}">
                <a16:creationId xmlns:a16="http://schemas.microsoft.com/office/drawing/2014/main" id="{C4EF699D-8E58-46F4-B7FF-E62789AA5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4038600" cy="472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1000" fill="hold"/>
                                        <p:tgtEl>
                                          <p:spTgt spid="72706"/>
                                        </p:tgtEl>
                                        <p:attrNameLst>
                                          <p:attrName>ppt_x</p:attrName>
                                        </p:attrNameLst>
                                      </p:cBhvr>
                                      <p:tavLst>
                                        <p:tav tm="0">
                                          <p:val>
                                            <p:strVal val="#ppt_x-.2"/>
                                          </p:val>
                                        </p:tav>
                                        <p:tav tm="100000">
                                          <p:val>
                                            <p:strVal val="#ppt_x"/>
                                          </p:val>
                                        </p:tav>
                                      </p:tavLst>
                                    </p:anim>
                                    <p:anim calcmode="lin" valueType="num">
                                      <p:cBhvr>
                                        <p:cTn id="8" dur="1000" fill="hold"/>
                                        <p:tgtEl>
                                          <p:spTgt spid="727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27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500"/>
                                        <p:tgtEl>
                                          <p:spTgt spid="72707">
                                            <p:txEl>
                                              <p:pRg st="0" end="0"/>
                                            </p:txEl>
                                          </p:spTgt>
                                        </p:tgtEl>
                                      </p:cBhvr>
                                    </p:animEffect>
                                    <p:anim calcmode="lin" valueType="num">
                                      <p:cBhvr>
                                        <p:cTn id="15"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2707">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07"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6366CD6-9820-48C7-8F36-887A3C34F6BC}"/>
              </a:ext>
            </a:extLst>
          </p:cNvPr>
          <p:cNvSpPr>
            <a:spLocks noGrp="1" noChangeArrowheads="1"/>
          </p:cNvSpPr>
          <p:nvPr>
            <p:ph type="title"/>
          </p:nvPr>
        </p:nvSpPr>
        <p:spPr/>
        <p:txBody>
          <a:bodyPr/>
          <a:lstStyle/>
          <a:p>
            <a:pPr eaLnBrk="1" hangingPunct="1">
              <a:defRPr/>
            </a:pPr>
            <a:r>
              <a:rPr lang="en-US"/>
              <a:t>Interviews - Management</a:t>
            </a:r>
          </a:p>
        </p:txBody>
      </p:sp>
      <p:sp>
        <p:nvSpPr>
          <p:cNvPr id="78851" name="Rectangle 3">
            <a:extLst>
              <a:ext uri="{FF2B5EF4-FFF2-40B4-BE49-F238E27FC236}">
                <a16:creationId xmlns:a16="http://schemas.microsoft.com/office/drawing/2014/main" id="{A9E60D5D-4679-469E-A9CD-8768A6BDFBBC}"/>
              </a:ext>
            </a:extLst>
          </p:cNvPr>
          <p:cNvSpPr>
            <a:spLocks noGrp="1" noChangeArrowheads="1"/>
          </p:cNvSpPr>
          <p:nvPr>
            <p:ph idx="1"/>
          </p:nvPr>
        </p:nvSpPr>
        <p:spPr/>
        <p:txBody>
          <a:bodyPr/>
          <a:lstStyle/>
          <a:p>
            <a:pPr eaLnBrk="1" hangingPunct="1">
              <a:defRPr/>
            </a:pPr>
            <a:r>
              <a:rPr lang="en-US" sz="2200" dirty="0"/>
              <a:t>Owner, </a:t>
            </a:r>
          </a:p>
          <a:p>
            <a:pPr lvl="1" eaLnBrk="1" hangingPunct="1">
              <a:defRPr/>
            </a:pPr>
            <a:r>
              <a:rPr lang="en-US" sz="2100" dirty="0"/>
              <a:t>Authorized the work</a:t>
            </a:r>
          </a:p>
          <a:p>
            <a:pPr lvl="2" eaLnBrk="1" hangingPunct="1">
              <a:defRPr/>
            </a:pPr>
            <a:r>
              <a:rPr lang="en-US" sz="2100" dirty="0"/>
              <a:t>to make the area more aesthetically appealing</a:t>
            </a:r>
          </a:p>
          <a:p>
            <a:pPr lvl="2" eaLnBrk="1" hangingPunct="1">
              <a:defRPr/>
            </a:pPr>
            <a:r>
              <a:rPr lang="en-US" sz="2100" dirty="0"/>
              <a:t>the employees would have been laid off due to little work in the facility</a:t>
            </a:r>
          </a:p>
          <a:p>
            <a:pPr lvl="1" eaLnBrk="1" hangingPunct="1">
              <a:defRPr/>
            </a:pPr>
            <a:r>
              <a:rPr lang="en-US" sz="2100" dirty="0"/>
              <a:t>Was aware of the ACM on the boiler</a:t>
            </a:r>
          </a:p>
          <a:p>
            <a:pPr eaLnBrk="1" hangingPunct="1">
              <a:defRPr/>
            </a:pPr>
            <a:endParaRPr lang="en-US" sz="2200" dirty="0"/>
          </a:p>
          <a:p>
            <a:pPr eaLnBrk="1" hangingPunct="1">
              <a:defRPr/>
            </a:pPr>
            <a:r>
              <a:rPr lang="en-US" sz="2200" dirty="0"/>
              <a:t>Plant Manager</a:t>
            </a:r>
          </a:p>
          <a:p>
            <a:pPr lvl="1" eaLnBrk="1" hangingPunct="1">
              <a:defRPr/>
            </a:pPr>
            <a:r>
              <a:rPr lang="en-US" sz="2100" dirty="0"/>
              <a:t>Directed the work</a:t>
            </a:r>
          </a:p>
          <a:p>
            <a:pPr lvl="1" eaLnBrk="1" hangingPunct="1">
              <a:defRPr/>
            </a:pPr>
            <a:r>
              <a:rPr lang="en-US" sz="2100" dirty="0"/>
              <a:t>Claimed awareness of ACM on the boiler but not the pipes</a:t>
            </a:r>
          </a:p>
          <a:p>
            <a:pPr eaLnBrk="1" hangingPunct="1">
              <a:buFont typeface="Wingdings" panose="05000000000000000000" pitchFamily="2" charset="2"/>
              <a:buNone/>
              <a:defRPr/>
            </a:pPr>
            <a:endParaRPr lang="en-US" sz="2200" dirty="0"/>
          </a:p>
        </p:txBody>
      </p:sp>
    </p:spTree>
  </p:cSld>
  <p:clrMapOvr>
    <a:masterClrMapping/>
  </p:clrMapOvr>
  <p:transition spd="slow">
    <p:cover dir="u"/>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8E65B15-F3E1-4F86-9D3A-01D0C9939D24}"/>
              </a:ext>
            </a:extLst>
          </p:cNvPr>
          <p:cNvSpPr>
            <a:spLocks noGrp="1" noChangeArrowheads="1"/>
          </p:cNvSpPr>
          <p:nvPr>
            <p:ph type="title"/>
          </p:nvPr>
        </p:nvSpPr>
        <p:spPr/>
        <p:txBody>
          <a:bodyPr/>
          <a:lstStyle/>
          <a:p>
            <a:pPr eaLnBrk="1" hangingPunct="1">
              <a:defRPr/>
            </a:pPr>
            <a:r>
              <a:rPr lang="en-US"/>
              <a:t>Interviews – Lead Man</a:t>
            </a:r>
          </a:p>
        </p:txBody>
      </p:sp>
      <p:sp>
        <p:nvSpPr>
          <p:cNvPr id="11267" name="Rectangle 3">
            <a:extLst>
              <a:ext uri="{FF2B5EF4-FFF2-40B4-BE49-F238E27FC236}">
                <a16:creationId xmlns:a16="http://schemas.microsoft.com/office/drawing/2014/main" id="{549C3716-E01D-416D-8150-585CBAB4E23C}"/>
              </a:ext>
            </a:extLst>
          </p:cNvPr>
          <p:cNvSpPr>
            <a:spLocks noGrp="1" noChangeArrowheads="1"/>
          </p:cNvSpPr>
          <p:nvPr>
            <p:ph idx="1"/>
          </p:nvPr>
        </p:nvSpPr>
        <p:spPr/>
        <p:txBody>
          <a:bodyPr/>
          <a:lstStyle/>
          <a:p>
            <a:pPr lvl="1" eaLnBrk="1" hangingPunct="1">
              <a:defRPr/>
            </a:pPr>
            <a:r>
              <a:rPr lang="en-US" sz="2400" dirty="0"/>
              <a:t>Plant Manager told him the insulation contained asbestos</a:t>
            </a:r>
          </a:p>
          <a:p>
            <a:pPr lvl="1" eaLnBrk="1" hangingPunct="1">
              <a:defRPr/>
            </a:pPr>
            <a:r>
              <a:rPr lang="en-US" sz="2400" dirty="0"/>
              <a:t>The employees conducting the removal were not instructed that the material was  asbestos.</a:t>
            </a:r>
          </a:p>
          <a:p>
            <a:pPr lvl="1" eaLnBrk="1" hangingPunct="1">
              <a:defRPr/>
            </a:pPr>
            <a:r>
              <a:rPr lang="en-US" sz="2400" dirty="0"/>
              <a:t>The employees dry swept and disposed of material were not instructed that the material was asbestos.</a:t>
            </a:r>
          </a:p>
          <a:p>
            <a:pPr lvl="1" eaLnBrk="1" hangingPunct="1">
              <a:defRPr/>
            </a:pPr>
            <a:r>
              <a:rPr lang="en-US" sz="2400" dirty="0"/>
              <a:t>None of the employees were trained for asbestos work </a:t>
            </a:r>
          </a:p>
          <a:p>
            <a:pPr lvl="1" eaLnBrk="1" hangingPunct="1">
              <a:defRPr/>
            </a:pPr>
            <a:r>
              <a:rPr lang="en-US" sz="2400" dirty="0"/>
              <a:t>Only provided with dust masks</a:t>
            </a:r>
          </a:p>
        </p:txBody>
      </p:sp>
    </p:spTree>
  </p:cSld>
  <p:clrMapOvr>
    <a:masterClrMapping/>
  </p:clrMapOvr>
  <p:transition spd="slow">
    <p:cover dir="u"/>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01BC9D8-4128-4DFC-B196-E6BBA4C11DAA}"/>
              </a:ext>
            </a:extLst>
          </p:cNvPr>
          <p:cNvSpPr>
            <a:spLocks noGrp="1" noChangeArrowheads="1"/>
          </p:cNvSpPr>
          <p:nvPr>
            <p:ph type="title"/>
          </p:nvPr>
        </p:nvSpPr>
        <p:spPr/>
        <p:txBody>
          <a:bodyPr/>
          <a:lstStyle/>
          <a:p>
            <a:pPr eaLnBrk="1" hangingPunct="1">
              <a:defRPr/>
            </a:pPr>
            <a:r>
              <a:rPr lang="en-US" sz="3400"/>
              <a:t>Employer Knowledge of Facility’s ACM 	</a:t>
            </a:r>
          </a:p>
        </p:txBody>
      </p:sp>
      <p:sp>
        <p:nvSpPr>
          <p:cNvPr id="4099" name="Rectangle 3">
            <a:extLst>
              <a:ext uri="{FF2B5EF4-FFF2-40B4-BE49-F238E27FC236}">
                <a16:creationId xmlns:a16="http://schemas.microsoft.com/office/drawing/2014/main" id="{9136D940-205F-409D-8552-E495C6369F93}"/>
              </a:ext>
            </a:extLst>
          </p:cNvPr>
          <p:cNvSpPr>
            <a:spLocks noGrp="1" noChangeArrowheads="1"/>
          </p:cNvSpPr>
          <p:nvPr>
            <p:ph idx="1"/>
          </p:nvPr>
        </p:nvSpPr>
        <p:spPr/>
        <p:txBody>
          <a:bodyPr/>
          <a:lstStyle/>
          <a:p>
            <a:pPr eaLnBrk="1" hangingPunct="1">
              <a:defRPr/>
            </a:pPr>
            <a:r>
              <a:rPr lang="en-US" sz="2700" dirty="0"/>
              <a:t>Building built in 1951. </a:t>
            </a:r>
          </a:p>
          <a:p>
            <a:pPr eaLnBrk="1" hangingPunct="1">
              <a:defRPr/>
            </a:pPr>
            <a:r>
              <a:rPr lang="en-US" sz="2700" dirty="0"/>
              <a:t>2002 - Consultant advised company of asbestos hazard</a:t>
            </a:r>
          </a:p>
          <a:p>
            <a:pPr lvl="1" eaLnBrk="1" hangingPunct="1">
              <a:defRPr/>
            </a:pPr>
            <a:r>
              <a:rPr lang="en-US" sz="2300" dirty="0"/>
              <a:t>CSP</a:t>
            </a:r>
          </a:p>
          <a:p>
            <a:pPr lvl="1" eaLnBrk="1" hangingPunct="1">
              <a:defRPr/>
            </a:pPr>
            <a:r>
              <a:rPr lang="en-US" sz="2300" dirty="0"/>
              <a:t>Initially hired to provide guidance on machine guarding problems</a:t>
            </a:r>
          </a:p>
          <a:p>
            <a:pPr lvl="1" eaLnBrk="1" hangingPunct="1">
              <a:defRPr/>
            </a:pPr>
            <a:r>
              <a:rPr lang="en-US" sz="2300" dirty="0"/>
              <a:t>Saw potential asbestos containing material.  </a:t>
            </a:r>
          </a:p>
        </p:txBody>
      </p:sp>
    </p:spTree>
  </p:cSld>
  <p:clrMapOvr>
    <a:masterClrMapping/>
  </p:clrMapOvr>
  <p:transition spd="slow">
    <p:cover dir="u"/>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en-US" dirty="0">
                <a:solidFill>
                  <a:schemeClr val="accent2"/>
                </a:solidFill>
              </a:rPr>
              <a:t>Chronic Exposure</a:t>
            </a:r>
          </a:p>
        </p:txBody>
      </p:sp>
      <p:sp>
        <p:nvSpPr>
          <p:cNvPr id="16387" name="Rectangle 5"/>
          <p:cNvSpPr>
            <a:spLocks noGrp="1" noChangeArrowheads="1"/>
          </p:cNvSpPr>
          <p:nvPr>
            <p:ph type="body" sz="half" idx="1"/>
          </p:nvPr>
        </p:nvSpPr>
        <p:spPr/>
        <p:txBody>
          <a:bodyPr/>
          <a:lstStyle/>
          <a:p>
            <a:pPr eaLnBrk="1" hangingPunct="1">
              <a:buClr>
                <a:schemeClr val="accent2"/>
              </a:buClr>
            </a:pPr>
            <a:r>
              <a:rPr lang="en-US" sz="2800" dirty="0"/>
              <a:t>Chronic exposure refers to exposure continued or repeated for a prolonged period, usually years. For example, asbestosis. </a:t>
            </a:r>
          </a:p>
        </p:txBody>
      </p:sp>
      <p:pic>
        <p:nvPicPr>
          <p:cNvPr id="16388" name="Picture 7" descr="Untitled-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724400" y="1752600"/>
            <a:ext cx="3590925" cy="338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6580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291AD34-769A-4C08-A14E-3D51D54847C7}"/>
              </a:ext>
            </a:extLst>
          </p:cNvPr>
          <p:cNvSpPr>
            <a:spLocks noGrp="1" noChangeArrowheads="1"/>
          </p:cNvSpPr>
          <p:nvPr>
            <p:ph type="title"/>
          </p:nvPr>
        </p:nvSpPr>
        <p:spPr/>
        <p:txBody>
          <a:bodyPr/>
          <a:lstStyle/>
          <a:p>
            <a:pPr eaLnBrk="1" hangingPunct="1">
              <a:defRPr/>
            </a:pPr>
            <a:r>
              <a:rPr lang="en-US" sz="3400"/>
              <a:t>Heightened Knowledge of Regulation</a:t>
            </a:r>
          </a:p>
        </p:txBody>
      </p:sp>
      <p:sp>
        <p:nvSpPr>
          <p:cNvPr id="63491" name="Rectangle 3">
            <a:extLst>
              <a:ext uri="{FF2B5EF4-FFF2-40B4-BE49-F238E27FC236}">
                <a16:creationId xmlns:a16="http://schemas.microsoft.com/office/drawing/2014/main" id="{F5C96E5B-1F28-4891-A071-168295140E2C}"/>
              </a:ext>
            </a:extLst>
          </p:cNvPr>
          <p:cNvSpPr>
            <a:spLocks noGrp="1" noChangeArrowheads="1"/>
          </p:cNvSpPr>
          <p:nvPr>
            <p:ph idx="1"/>
          </p:nvPr>
        </p:nvSpPr>
        <p:spPr/>
        <p:txBody>
          <a:bodyPr/>
          <a:lstStyle/>
          <a:p>
            <a:pPr eaLnBrk="1" hangingPunct="1">
              <a:buFont typeface="Wingdings" panose="05000000000000000000" pitchFamily="2" charset="2"/>
              <a:buNone/>
              <a:defRPr/>
            </a:pPr>
            <a:endParaRPr lang="en-US" sz="2600" dirty="0"/>
          </a:p>
          <a:p>
            <a:pPr lvl="1" eaLnBrk="1" hangingPunct="1">
              <a:defRPr/>
            </a:pPr>
            <a:r>
              <a:rPr lang="en-US" sz="2200" dirty="0"/>
              <a:t>Company </a:t>
            </a:r>
            <a:r>
              <a:rPr lang="en-US" sz="2200" i="1" u="sng" dirty="0"/>
              <a:t>asked</a:t>
            </a:r>
            <a:r>
              <a:rPr lang="en-US" sz="2200" dirty="0"/>
              <a:t>  CSP to test the material. 	</a:t>
            </a:r>
          </a:p>
          <a:p>
            <a:pPr lvl="1" eaLnBrk="1" hangingPunct="1">
              <a:defRPr/>
            </a:pPr>
            <a:r>
              <a:rPr lang="en-US" sz="2200" dirty="0"/>
              <a:t>CSP relayed the positive ACM samples. </a:t>
            </a:r>
          </a:p>
          <a:p>
            <a:pPr lvl="1" eaLnBrk="1" hangingPunct="1">
              <a:defRPr/>
            </a:pPr>
            <a:r>
              <a:rPr lang="en-US" sz="2200" dirty="0"/>
              <a:t>Discussed the options to manage and/or dispose of material. </a:t>
            </a:r>
          </a:p>
          <a:p>
            <a:pPr lvl="1" eaLnBrk="1" hangingPunct="1">
              <a:defRPr/>
            </a:pPr>
            <a:r>
              <a:rPr lang="en-US" sz="2200" dirty="0"/>
              <a:t>Provided regulatory and training information to the Company.</a:t>
            </a:r>
          </a:p>
          <a:p>
            <a:pPr lvl="1" eaLnBrk="1" hangingPunct="1">
              <a:defRPr/>
            </a:pPr>
            <a:r>
              <a:rPr lang="en-US" sz="2200" dirty="0"/>
              <a:t>June 2003 Company received a quote from a contractor for a boiler enclosure to be built.</a:t>
            </a:r>
          </a:p>
        </p:txBody>
      </p:sp>
    </p:spTree>
  </p:cSld>
  <p:clrMapOvr>
    <a:masterClrMapping/>
  </p:clrMapOvr>
  <p:transition spd="slow">
    <p:cover dir="u"/>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1BC58C8-6CDE-4C6B-868C-8024BF2B217B}"/>
              </a:ext>
            </a:extLst>
          </p:cNvPr>
          <p:cNvSpPr>
            <a:spLocks noGrp="1" noChangeArrowheads="1"/>
          </p:cNvSpPr>
          <p:nvPr>
            <p:ph type="title"/>
          </p:nvPr>
        </p:nvSpPr>
        <p:spPr/>
        <p:txBody>
          <a:bodyPr/>
          <a:lstStyle/>
          <a:p>
            <a:pPr eaLnBrk="1" hangingPunct="1">
              <a:defRPr/>
            </a:pPr>
            <a:r>
              <a:rPr lang="en-US"/>
              <a:t>Photos- Enclosure </a:t>
            </a:r>
          </a:p>
        </p:txBody>
      </p:sp>
      <p:sp>
        <p:nvSpPr>
          <p:cNvPr id="70659" name="Rectangle 3">
            <a:extLst>
              <a:ext uri="{FF2B5EF4-FFF2-40B4-BE49-F238E27FC236}">
                <a16:creationId xmlns:a16="http://schemas.microsoft.com/office/drawing/2014/main" id="{9C604D3B-2723-4173-8DAD-F26B28C28460}"/>
              </a:ext>
            </a:extLst>
          </p:cNvPr>
          <p:cNvSpPr>
            <a:spLocks noGrp="1" noChangeArrowheads="1"/>
          </p:cNvSpPr>
          <p:nvPr>
            <p:ph idx="1"/>
          </p:nvPr>
        </p:nvSpPr>
        <p:spPr/>
        <p:txBody>
          <a:bodyPr/>
          <a:lstStyle/>
          <a:p>
            <a:pPr eaLnBrk="1" hangingPunct="1">
              <a:defRPr/>
            </a:pPr>
            <a:endParaRPr lang="en-US"/>
          </a:p>
        </p:txBody>
      </p:sp>
      <p:pic>
        <p:nvPicPr>
          <p:cNvPr id="72708" name="Picture 4" descr="Picture 168">
            <a:extLst>
              <a:ext uri="{FF2B5EF4-FFF2-40B4-BE49-F238E27FC236}">
                <a16:creationId xmlns:a16="http://schemas.microsoft.com/office/drawing/2014/main" id="{5ACD5F82-4AF4-4C87-A788-7F5DA0156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077200" cy="449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ppt_x</p:attrName>
                                        </p:attrNameLst>
                                      </p:cBhvr>
                                      <p:tavLst>
                                        <p:tav tm="0">
                                          <p:val>
                                            <p:strVal val="#ppt_x-.2"/>
                                          </p:val>
                                        </p:tav>
                                        <p:tav tm="100000">
                                          <p:val>
                                            <p:strVal val="#ppt_x"/>
                                          </p:val>
                                        </p:tav>
                                      </p:tavLst>
                                    </p:anim>
                                    <p:anim calcmode="lin" valueType="num">
                                      <p:cBhvr>
                                        <p:cTn id="8" dur="1000" fill="hold"/>
                                        <p:tgtEl>
                                          <p:spTgt spid="706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70659">
                                            <p:txEl>
                                              <p:pRg st="0" end="0"/>
                                            </p:txEl>
                                          </p:spTgt>
                                        </p:tgtEl>
                                        <p:attrNameLst>
                                          <p:attrName>style.visibility</p:attrName>
                                        </p:attrNameLst>
                                      </p:cBhvr>
                                      <p:to>
                                        <p:strVal val="visible"/>
                                      </p:to>
                                    </p:set>
                                    <p:animEffect transition="in" filter="fade">
                                      <p:cBhvr>
                                        <p:cTn id="14" dur="500"/>
                                        <p:tgtEl>
                                          <p:spTgt spid="70659">
                                            <p:txEl>
                                              <p:pRg st="0" end="0"/>
                                            </p:txEl>
                                          </p:spTgt>
                                        </p:tgtEl>
                                      </p:cBhvr>
                                    </p:animEffect>
                                    <p:anim calcmode="lin" valueType="num">
                                      <p:cBhvr>
                                        <p:cTn id="15"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0659">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5006580-F523-42C9-8506-E3629B3B1453}"/>
              </a:ext>
            </a:extLst>
          </p:cNvPr>
          <p:cNvSpPr>
            <a:spLocks noGrp="1" noChangeArrowheads="1"/>
          </p:cNvSpPr>
          <p:nvPr>
            <p:ph type="title"/>
          </p:nvPr>
        </p:nvSpPr>
        <p:spPr/>
        <p:txBody>
          <a:bodyPr/>
          <a:lstStyle/>
          <a:p>
            <a:pPr eaLnBrk="1" hangingPunct="1">
              <a:defRPr/>
            </a:pPr>
            <a:r>
              <a:rPr lang="en-US"/>
              <a:t>Enclosure Interior</a:t>
            </a:r>
          </a:p>
        </p:txBody>
      </p:sp>
      <p:pic>
        <p:nvPicPr>
          <p:cNvPr id="73731" name="Picture 5" descr="Picture 172">
            <a:extLst>
              <a:ext uri="{FF2B5EF4-FFF2-40B4-BE49-F238E27FC236}">
                <a16:creationId xmlns:a16="http://schemas.microsoft.com/office/drawing/2014/main" id="{9A6874E2-6B3C-4E20-9A92-3992F58852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752600"/>
            <a:ext cx="79248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8" name="Rectangle 8">
            <a:extLst>
              <a:ext uri="{FF2B5EF4-FFF2-40B4-BE49-F238E27FC236}">
                <a16:creationId xmlns:a16="http://schemas.microsoft.com/office/drawing/2014/main" id="{892C8535-B57A-4B23-8990-DD79221A9F73}"/>
              </a:ext>
            </a:extLst>
          </p:cNvPr>
          <p:cNvSpPr>
            <a:spLocks noGrp="1" noChangeArrowheads="1"/>
          </p:cNvSpPr>
          <p:nvPr>
            <p:ph type="title"/>
          </p:nvPr>
        </p:nvSpPr>
        <p:spPr/>
        <p:txBody>
          <a:bodyPr/>
          <a:lstStyle/>
          <a:p>
            <a:pPr eaLnBrk="1" hangingPunct="1">
              <a:defRPr/>
            </a:pPr>
            <a:r>
              <a:rPr lang="en-US"/>
              <a:t>Asbestos Repair on Boiler</a:t>
            </a:r>
          </a:p>
        </p:txBody>
      </p:sp>
      <p:sp>
        <p:nvSpPr>
          <p:cNvPr id="148489" name="Rectangle 9">
            <a:extLst>
              <a:ext uri="{FF2B5EF4-FFF2-40B4-BE49-F238E27FC236}">
                <a16:creationId xmlns:a16="http://schemas.microsoft.com/office/drawing/2014/main" id="{49CE6635-67CA-46F5-AD89-2FF5C6DD9B14}"/>
              </a:ext>
            </a:extLst>
          </p:cNvPr>
          <p:cNvSpPr>
            <a:spLocks noGrp="1" noChangeArrowheads="1"/>
          </p:cNvSpPr>
          <p:nvPr>
            <p:ph sz="half" idx="1"/>
          </p:nvPr>
        </p:nvSpPr>
        <p:spPr/>
        <p:txBody>
          <a:bodyPr/>
          <a:lstStyle/>
          <a:p>
            <a:pPr eaLnBrk="1" hangingPunct="1">
              <a:buFont typeface="Wingdings" panose="05000000000000000000" pitchFamily="2" charset="2"/>
              <a:buNone/>
              <a:defRPr/>
            </a:pPr>
            <a:endParaRPr lang="en-US" sz="2600"/>
          </a:p>
        </p:txBody>
      </p:sp>
      <p:pic>
        <p:nvPicPr>
          <p:cNvPr id="74756" name="Picture 11" descr="Picture 170">
            <a:extLst>
              <a:ext uri="{FF2B5EF4-FFF2-40B4-BE49-F238E27FC236}">
                <a16:creationId xmlns:a16="http://schemas.microsoft.com/office/drawing/2014/main" id="{2D01CE14-137F-4591-AFC3-EA837577E4E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1676400"/>
            <a:ext cx="7924800" cy="454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C42A272-7AC6-42CA-BB7E-1F974749FCE1}"/>
              </a:ext>
            </a:extLst>
          </p:cNvPr>
          <p:cNvSpPr>
            <a:spLocks noGrp="1" noChangeArrowheads="1"/>
          </p:cNvSpPr>
          <p:nvPr>
            <p:ph type="title"/>
          </p:nvPr>
        </p:nvSpPr>
        <p:spPr/>
        <p:txBody>
          <a:bodyPr/>
          <a:lstStyle/>
          <a:p>
            <a:pPr eaLnBrk="1" hangingPunct="1">
              <a:defRPr/>
            </a:pPr>
            <a:r>
              <a:rPr lang="en-US" sz="3400"/>
              <a:t>A Pattern of Disregard:</a:t>
            </a:r>
            <a:br>
              <a:rPr lang="en-US" sz="3400"/>
            </a:br>
            <a:r>
              <a:rPr lang="en-US" sz="3400"/>
              <a:t>Evidence of previous ACM removals</a:t>
            </a:r>
          </a:p>
        </p:txBody>
      </p:sp>
      <p:sp>
        <p:nvSpPr>
          <p:cNvPr id="74755" name="Rectangle 3">
            <a:extLst>
              <a:ext uri="{FF2B5EF4-FFF2-40B4-BE49-F238E27FC236}">
                <a16:creationId xmlns:a16="http://schemas.microsoft.com/office/drawing/2014/main" id="{09596057-127E-4F32-B0D4-0541E8C40661}"/>
              </a:ext>
            </a:extLst>
          </p:cNvPr>
          <p:cNvSpPr>
            <a:spLocks noGrp="1" noChangeArrowheads="1"/>
          </p:cNvSpPr>
          <p:nvPr>
            <p:ph idx="1"/>
          </p:nvPr>
        </p:nvSpPr>
        <p:spPr>
          <a:xfrm>
            <a:off x="381000" y="2057400"/>
            <a:ext cx="8229600" cy="4525963"/>
          </a:xfrm>
        </p:spPr>
        <p:txBody>
          <a:bodyPr/>
          <a:lstStyle/>
          <a:p>
            <a:pPr eaLnBrk="1" hangingPunct="1">
              <a:defRPr/>
            </a:pPr>
            <a:endParaRPr lang="en-US"/>
          </a:p>
        </p:txBody>
      </p:sp>
      <p:pic>
        <p:nvPicPr>
          <p:cNvPr id="75780" name="Picture 4" descr="Picture 176">
            <a:extLst>
              <a:ext uri="{FF2B5EF4-FFF2-40B4-BE49-F238E27FC236}">
                <a16:creationId xmlns:a16="http://schemas.microsoft.com/office/drawing/2014/main" id="{9597635E-0BFD-44ED-B0A5-8F018C030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Oval 6">
            <a:extLst>
              <a:ext uri="{FF2B5EF4-FFF2-40B4-BE49-F238E27FC236}">
                <a16:creationId xmlns:a16="http://schemas.microsoft.com/office/drawing/2014/main" id="{A9FF10B6-A83E-4CC9-A379-A5E5143C00FE}"/>
              </a:ext>
            </a:extLst>
          </p:cNvPr>
          <p:cNvSpPr>
            <a:spLocks noChangeArrowheads="1"/>
          </p:cNvSpPr>
          <p:nvPr/>
        </p:nvSpPr>
        <p:spPr bwMode="auto">
          <a:xfrm>
            <a:off x="3276600" y="3048000"/>
            <a:ext cx="3124200" cy="2667000"/>
          </a:xfrm>
          <a:prstGeom prst="ellipse">
            <a:avLst/>
          </a:prstGeom>
          <a:noFill/>
          <a:ln w="254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p:cTn id="7" dur="1000" fill="hold"/>
                                        <p:tgtEl>
                                          <p:spTgt spid="74754"/>
                                        </p:tgtEl>
                                        <p:attrNameLst>
                                          <p:attrName>ppt_x</p:attrName>
                                        </p:attrNameLst>
                                      </p:cBhvr>
                                      <p:tavLst>
                                        <p:tav tm="0">
                                          <p:val>
                                            <p:strVal val="#ppt_x-.2"/>
                                          </p:val>
                                        </p:tav>
                                        <p:tav tm="100000">
                                          <p:val>
                                            <p:strVal val="#ppt_x"/>
                                          </p:val>
                                        </p:tav>
                                      </p:tavLst>
                                    </p:anim>
                                    <p:anim calcmode="lin" valueType="num">
                                      <p:cBhvr>
                                        <p:cTn id="8" dur="1000" fill="hold"/>
                                        <p:tgtEl>
                                          <p:spTgt spid="747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7475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nodePh="1">
                                  <p:stCondLst>
                                    <p:cond delay="0"/>
                                  </p:stCondLst>
                                  <p:endCondLst>
                                    <p:cond evt="begin" delay="0">
                                      <p:tn val="12"/>
                                    </p:cond>
                                  </p:endCondLst>
                                  <p:childTnLst>
                                    <p:set>
                                      <p:cBhvr>
                                        <p:cTn id="13" dur="1" fill="hold">
                                          <p:stCondLst>
                                            <p:cond delay="0"/>
                                          </p:stCondLst>
                                        </p:cTn>
                                        <p:tgtEl>
                                          <p:spTgt spid="74755">
                                            <p:txEl>
                                              <p:pRg st="0" end="0"/>
                                            </p:txEl>
                                          </p:spTgt>
                                        </p:tgtEl>
                                        <p:attrNameLst>
                                          <p:attrName>style.visibility</p:attrName>
                                        </p:attrNameLst>
                                      </p:cBhvr>
                                      <p:to>
                                        <p:strVal val="visible"/>
                                      </p:to>
                                    </p:set>
                                    <p:animEffect transition="in" filter="fade">
                                      <p:cBhvr>
                                        <p:cTn id="14" dur="500"/>
                                        <p:tgtEl>
                                          <p:spTgt spid="74755">
                                            <p:txEl>
                                              <p:pRg st="0" end="0"/>
                                            </p:txEl>
                                          </p:spTgt>
                                        </p:tgtEl>
                                      </p:cBhvr>
                                    </p:animEffect>
                                    <p:anim calcmode="lin" valueType="num">
                                      <p:cBhvr>
                                        <p:cTn id="15"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4755">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DAF1A58-A170-4A3E-B831-5CC5169D554B}"/>
              </a:ext>
            </a:extLst>
          </p:cNvPr>
          <p:cNvSpPr>
            <a:spLocks noGrp="1" noChangeArrowheads="1"/>
          </p:cNvSpPr>
          <p:nvPr>
            <p:ph type="title"/>
          </p:nvPr>
        </p:nvSpPr>
        <p:spPr/>
        <p:txBody>
          <a:bodyPr/>
          <a:lstStyle/>
          <a:p>
            <a:pPr eaLnBrk="1" hangingPunct="1">
              <a:defRPr/>
            </a:pPr>
            <a:r>
              <a:rPr lang="en-US"/>
              <a:t>Other Removal</a:t>
            </a:r>
          </a:p>
        </p:txBody>
      </p:sp>
      <p:sp>
        <p:nvSpPr>
          <p:cNvPr id="75779" name="Rectangle 3">
            <a:extLst>
              <a:ext uri="{FF2B5EF4-FFF2-40B4-BE49-F238E27FC236}">
                <a16:creationId xmlns:a16="http://schemas.microsoft.com/office/drawing/2014/main" id="{C4361C8F-EB03-4594-8861-EC60A197D64A}"/>
              </a:ext>
            </a:extLst>
          </p:cNvPr>
          <p:cNvSpPr>
            <a:spLocks noGrp="1" noChangeArrowheads="1"/>
          </p:cNvSpPr>
          <p:nvPr>
            <p:ph idx="1"/>
          </p:nvPr>
        </p:nvSpPr>
        <p:spPr/>
        <p:txBody>
          <a:bodyPr/>
          <a:lstStyle/>
          <a:p>
            <a:pPr eaLnBrk="1" hangingPunct="1">
              <a:defRPr/>
            </a:pPr>
            <a:endParaRPr lang="en-US"/>
          </a:p>
        </p:txBody>
      </p:sp>
      <p:pic>
        <p:nvPicPr>
          <p:cNvPr id="76804" name="Picture 4" descr="Picture 177">
            <a:extLst>
              <a:ext uri="{FF2B5EF4-FFF2-40B4-BE49-F238E27FC236}">
                <a16:creationId xmlns:a16="http://schemas.microsoft.com/office/drawing/2014/main" id="{F8ACABA5-4D62-4BDB-A9AC-657735C7B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4958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76805" name="Oval 5">
            <a:extLst>
              <a:ext uri="{FF2B5EF4-FFF2-40B4-BE49-F238E27FC236}">
                <a16:creationId xmlns:a16="http://schemas.microsoft.com/office/drawing/2014/main" id="{BE035CEC-AE4C-4D67-B866-83779E883F85}"/>
              </a:ext>
            </a:extLst>
          </p:cNvPr>
          <p:cNvSpPr>
            <a:spLocks noChangeArrowheads="1"/>
          </p:cNvSpPr>
          <p:nvPr/>
        </p:nvSpPr>
        <p:spPr bwMode="auto">
          <a:xfrm>
            <a:off x="4343400" y="3200400"/>
            <a:ext cx="990600" cy="1219200"/>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76806" name="Oval 6">
            <a:extLst>
              <a:ext uri="{FF2B5EF4-FFF2-40B4-BE49-F238E27FC236}">
                <a16:creationId xmlns:a16="http://schemas.microsoft.com/office/drawing/2014/main" id="{865731D3-00D9-47BD-89BE-0007CBFC19DA}"/>
              </a:ext>
            </a:extLst>
          </p:cNvPr>
          <p:cNvSpPr>
            <a:spLocks noChangeArrowheads="1"/>
          </p:cNvSpPr>
          <p:nvPr/>
        </p:nvSpPr>
        <p:spPr bwMode="auto">
          <a:xfrm>
            <a:off x="990600" y="2133600"/>
            <a:ext cx="1066800" cy="990600"/>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Sld>
  <p:clrMapOvr>
    <a:masterClrMapping/>
  </p:clrMapOvr>
  <p:transition spd="slow">
    <p:cover dir="u"/>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6EB68FE-38C2-4392-87A6-91542DA30F3B}"/>
              </a:ext>
            </a:extLst>
          </p:cNvPr>
          <p:cNvSpPr>
            <a:spLocks noGrp="1" noChangeArrowheads="1"/>
          </p:cNvSpPr>
          <p:nvPr>
            <p:ph type="title"/>
          </p:nvPr>
        </p:nvSpPr>
        <p:spPr/>
        <p:txBody>
          <a:bodyPr/>
          <a:lstStyle/>
          <a:p>
            <a:pPr eaLnBrk="1" hangingPunct="1">
              <a:defRPr/>
            </a:pPr>
            <a:r>
              <a:rPr lang="en-US"/>
              <a:t>Why?</a:t>
            </a:r>
          </a:p>
        </p:txBody>
      </p:sp>
      <p:sp>
        <p:nvSpPr>
          <p:cNvPr id="83971" name="Rectangle 3">
            <a:extLst>
              <a:ext uri="{FF2B5EF4-FFF2-40B4-BE49-F238E27FC236}">
                <a16:creationId xmlns:a16="http://schemas.microsoft.com/office/drawing/2014/main" id="{1E51E4D6-1477-49BA-AEB2-580EA8B1C1E9}"/>
              </a:ext>
            </a:extLst>
          </p:cNvPr>
          <p:cNvSpPr>
            <a:spLocks noGrp="1" noChangeArrowheads="1"/>
          </p:cNvSpPr>
          <p:nvPr>
            <p:ph idx="1"/>
          </p:nvPr>
        </p:nvSpPr>
        <p:spPr/>
        <p:txBody>
          <a:bodyPr/>
          <a:lstStyle/>
          <a:p>
            <a:pPr eaLnBrk="1" hangingPunct="1">
              <a:defRPr/>
            </a:pPr>
            <a:r>
              <a:rPr lang="en-US" b="1"/>
              <a:t>COST</a:t>
            </a:r>
          </a:p>
          <a:p>
            <a:pPr lvl="1" eaLnBrk="1" hangingPunct="1">
              <a:defRPr/>
            </a:pPr>
            <a:r>
              <a:rPr lang="en-US" b="1"/>
              <a:t>Potential Removal Cost $250,000+</a:t>
            </a:r>
          </a:p>
          <a:p>
            <a:pPr lvl="2" eaLnBrk="1" hangingPunct="1">
              <a:defRPr/>
            </a:pPr>
            <a:r>
              <a:rPr lang="en-US" sz="2000"/>
              <a:t>Paying for Asbestos permits.</a:t>
            </a:r>
          </a:p>
          <a:p>
            <a:pPr lvl="2" eaLnBrk="1" hangingPunct="1">
              <a:defRPr/>
            </a:pPr>
            <a:r>
              <a:rPr lang="en-US" sz="2000"/>
              <a:t>Removal of ACM in facility by licensed contractor. </a:t>
            </a:r>
          </a:p>
          <a:p>
            <a:pPr lvl="2" eaLnBrk="1" hangingPunct="1">
              <a:defRPr/>
            </a:pPr>
            <a:r>
              <a:rPr lang="en-US" sz="2000"/>
              <a:t>Disposal of ACM by legal means.</a:t>
            </a:r>
          </a:p>
          <a:p>
            <a:pPr lvl="2" eaLnBrk="1" hangingPunct="1">
              <a:defRPr/>
            </a:pPr>
            <a:r>
              <a:rPr lang="en-US" sz="2000"/>
              <a:t>Not providing training, protective clothing, and respirators for employees. </a:t>
            </a:r>
          </a:p>
          <a:p>
            <a:pPr lvl="2" eaLnBrk="1" hangingPunct="1">
              <a:defRPr/>
            </a:pPr>
            <a:r>
              <a:rPr lang="en-US" sz="2000"/>
              <a:t>If abatement contractor was used, facility might be shut down during work. </a:t>
            </a:r>
          </a:p>
          <a:p>
            <a:pPr lvl="3" eaLnBrk="1" hangingPunct="1">
              <a:defRPr/>
            </a:pPr>
            <a:r>
              <a:rPr lang="en-US" sz="1600"/>
              <a:t>Halting production at facility.</a:t>
            </a:r>
          </a:p>
          <a:p>
            <a:pPr lvl="2" eaLnBrk="1" hangingPunct="1">
              <a:defRPr/>
            </a:pPr>
            <a:r>
              <a:rPr lang="en-US" sz="2000"/>
              <a:t>Recycling of pipe and heaters</a:t>
            </a:r>
          </a:p>
          <a:p>
            <a:pPr lvl="1" eaLnBrk="1" hangingPunct="1">
              <a:defRPr/>
            </a:pPr>
            <a:endParaRPr lang="en-US" sz="2000"/>
          </a:p>
          <a:p>
            <a:pPr lvl="2" eaLnBrk="1" hangingPunct="1">
              <a:buFont typeface="Wingdings" panose="05000000000000000000" pitchFamily="2" charset="2"/>
              <a:buNone/>
              <a:defRPr/>
            </a:pPr>
            <a:endParaRPr lang="en-US" sz="1900"/>
          </a:p>
          <a:p>
            <a:pPr lvl="2" eaLnBrk="1" hangingPunct="1">
              <a:defRPr/>
            </a:pPr>
            <a:endParaRPr lang="en-US" sz="1900"/>
          </a:p>
        </p:txBody>
      </p:sp>
    </p:spTree>
  </p:cSld>
  <p:clrMapOvr>
    <a:masterClrMapping/>
  </p:clrMapOvr>
  <p:transition spd="slow">
    <p:cover dir="u"/>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CEC78E6-1781-4A44-957C-8E2A03368267}"/>
              </a:ext>
            </a:extLst>
          </p:cNvPr>
          <p:cNvSpPr>
            <a:spLocks noGrp="1" noChangeArrowheads="1"/>
          </p:cNvSpPr>
          <p:nvPr>
            <p:ph type="title"/>
          </p:nvPr>
        </p:nvSpPr>
        <p:spPr/>
        <p:txBody>
          <a:bodyPr/>
          <a:lstStyle/>
          <a:p>
            <a:pPr eaLnBrk="1" hangingPunct="1">
              <a:defRPr/>
            </a:pPr>
            <a:r>
              <a:rPr lang="en-US"/>
              <a:t>Summary of Violations</a:t>
            </a:r>
          </a:p>
        </p:txBody>
      </p:sp>
      <p:sp>
        <p:nvSpPr>
          <p:cNvPr id="12291" name="Rectangle 3">
            <a:extLst>
              <a:ext uri="{FF2B5EF4-FFF2-40B4-BE49-F238E27FC236}">
                <a16:creationId xmlns:a16="http://schemas.microsoft.com/office/drawing/2014/main" id="{83D2A245-CF2F-424E-803B-AD61C3B2C7D8}"/>
              </a:ext>
            </a:extLst>
          </p:cNvPr>
          <p:cNvSpPr>
            <a:spLocks noGrp="1" noChangeArrowheads="1"/>
          </p:cNvSpPr>
          <p:nvPr>
            <p:ph idx="1"/>
          </p:nvPr>
        </p:nvSpPr>
        <p:spPr/>
        <p:txBody>
          <a:bodyPr/>
          <a:lstStyle/>
          <a:p>
            <a:pPr eaLnBrk="1" hangingPunct="1">
              <a:defRPr/>
            </a:pPr>
            <a:r>
              <a:rPr lang="en-US"/>
              <a:t>1926.1101 Asbestos</a:t>
            </a:r>
          </a:p>
          <a:p>
            <a:pPr lvl="1" eaLnBrk="1" hangingPunct="1">
              <a:defRPr/>
            </a:pPr>
            <a:r>
              <a:rPr lang="en-US"/>
              <a:t>8 Serious ($50,400)</a:t>
            </a:r>
          </a:p>
          <a:p>
            <a:pPr lvl="1" eaLnBrk="1" hangingPunct="1">
              <a:defRPr/>
            </a:pPr>
            <a:r>
              <a:rPr lang="en-US"/>
              <a:t>4 Willful ($252,000)</a:t>
            </a:r>
          </a:p>
          <a:p>
            <a:pPr lvl="1" eaLnBrk="1" hangingPunct="1">
              <a:defRPr/>
            </a:pPr>
            <a:r>
              <a:rPr lang="en-US"/>
              <a:t>15 Egregious ($945,000)</a:t>
            </a:r>
          </a:p>
          <a:p>
            <a:pPr eaLnBrk="1" hangingPunct="1">
              <a:defRPr/>
            </a:pPr>
            <a:r>
              <a:rPr lang="en-US"/>
              <a:t>TOTAL $1,247,400</a:t>
            </a:r>
          </a:p>
          <a:p>
            <a:pPr eaLnBrk="1" hangingPunct="1">
              <a:defRPr/>
            </a:pPr>
            <a:endParaRPr lang="en-US"/>
          </a:p>
          <a:p>
            <a:pPr eaLnBrk="1" hangingPunct="1">
              <a:defRPr/>
            </a:pPr>
            <a:endParaRPr lang="en-US"/>
          </a:p>
        </p:txBody>
      </p:sp>
    </p:spTree>
  </p:cSld>
  <p:clrMapOvr>
    <a:masterClrMapping/>
  </p:clrMapOvr>
  <p:transition spd="slow">
    <p:cover dir="u"/>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676E16E-C9B6-4DA5-B288-25B4CC618659}"/>
              </a:ext>
            </a:extLst>
          </p:cNvPr>
          <p:cNvSpPr>
            <a:spLocks noGrp="1" noChangeArrowheads="1"/>
          </p:cNvSpPr>
          <p:nvPr>
            <p:ph type="title"/>
          </p:nvPr>
        </p:nvSpPr>
        <p:spPr/>
        <p:txBody>
          <a:bodyPr/>
          <a:lstStyle/>
          <a:p>
            <a:pPr eaLnBrk="1" hangingPunct="1">
              <a:defRPr/>
            </a:pPr>
            <a:r>
              <a:rPr lang="en-US"/>
              <a:t>Violations - Serious </a:t>
            </a:r>
          </a:p>
        </p:txBody>
      </p:sp>
      <p:sp>
        <p:nvSpPr>
          <p:cNvPr id="65539" name="Rectangle 3">
            <a:extLst>
              <a:ext uri="{FF2B5EF4-FFF2-40B4-BE49-F238E27FC236}">
                <a16:creationId xmlns:a16="http://schemas.microsoft.com/office/drawing/2014/main" id="{63F58FD7-2DB8-4CA6-8F4E-DC445E5B86BC}"/>
              </a:ext>
            </a:extLst>
          </p:cNvPr>
          <p:cNvSpPr>
            <a:spLocks noGrp="1" noChangeArrowheads="1"/>
          </p:cNvSpPr>
          <p:nvPr>
            <p:ph idx="1"/>
          </p:nvPr>
        </p:nvSpPr>
        <p:spPr/>
        <p:txBody>
          <a:bodyPr/>
          <a:lstStyle/>
          <a:p>
            <a:pPr eaLnBrk="1" hangingPunct="1">
              <a:lnSpc>
                <a:spcPct val="80000"/>
              </a:lnSpc>
              <a:defRPr/>
            </a:pPr>
            <a:r>
              <a:rPr lang="en-US" sz="1600" b="1" dirty="0"/>
              <a:t>1926.1101(e)(1)</a:t>
            </a:r>
          </a:p>
          <a:p>
            <a:pPr lvl="1" eaLnBrk="1" hangingPunct="1">
              <a:lnSpc>
                <a:spcPct val="80000"/>
              </a:lnSpc>
              <a:defRPr/>
            </a:pPr>
            <a:r>
              <a:rPr lang="en-US" sz="1800" b="1" dirty="0"/>
              <a:t>Work in Regulated areas			$6300</a:t>
            </a:r>
          </a:p>
          <a:p>
            <a:pPr eaLnBrk="1" hangingPunct="1">
              <a:lnSpc>
                <a:spcPct val="80000"/>
              </a:lnSpc>
              <a:defRPr/>
            </a:pPr>
            <a:r>
              <a:rPr lang="en-US" sz="1600" b="1" dirty="0"/>
              <a:t>1926.1101(g)(2)	</a:t>
            </a:r>
          </a:p>
          <a:p>
            <a:pPr lvl="1" eaLnBrk="1" hangingPunct="1">
              <a:lnSpc>
                <a:spcPct val="80000"/>
              </a:lnSpc>
              <a:defRPr/>
            </a:pPr>
            <a:r>
              <a:rPr lang="en-US" sz="1800" b="1" dirty="0"/>
              <a:t>Exhaust, Ventilation			$6300</a:t>
            </a:r>
          </a:p>
          <a:p>
            <a:pPr eaLnBrk="1" hangingPunct="1">
              <a:lnSpc>
                <a:spcPct val="80000"/>
              </a:lnSpc>
              <a:defRPr/>
            </a:pPr>
            <a:r>
              <a:rPr lang="en-US" sz="1600" b="1" dirty="0"/>
              <a:t>1926.1101(g)(3)	</a:t>
            </a:r>
          </a:p>
          <a:p>
            <a:pPr lvl="1" eaLnBrk="1" hangingPunct="1">
              <a:lnSpc>
                <a:spcPct val="80000"/>
              </a:lnSpc>
              <a:defRPr/>
            </a:pPr>
            <a:r>
              <a:rPr lang="en-US" sz="1800" b="1" dirty="0"/>
              <a:t>Saws and Dry Sweeping 			$6300</a:t>
            </a:r>
          </a:p>
          <a:p>
            <a:pPr eaLnBrk="1" hangingPunct="1">
              <a:lnSpc>
                <a:spcPct val="80000"/>
              </a:lnSpc>
              <a:defRPr/>
            </a:pPr>
            <a:r>
              <a:rPr lang="en-US" sz="1600" b="1" dirty="0"/>
              <a:t>1926.1101(g)(4)</a:t>
            </a:r>
          </a:p>
          <a:p>
            <a:pPr lvl="1" eaLnBrk="1" hangingPunct="1">
              <a:lnSpc>
                <a:spcPct val="80000"/>
              </a:lnSpc>
              <a:defRPr/>
            </a:pPr>
            <a:r>
              <a:rPr lang="en-US" sz="1800" b="1" dirty="0"/>
              <a:t>Engineering Controls			$6300</a:t>
            </a:r>
          </a:p>
          <a:p>
            <a:pPr eaLnBrk="1" hangingPunct="1">
              <a:lnSpc>
                <a:spcPct val="80000"/>
              </a:lnSpc>
              <a:defRPr/>
            </a:pPr>
            <a:r>
              <a:rPr lang="en-US" sz="1600" b="1" dirty="0"/>
              <a:t>1926.1101(g)(5)</a:t>
            </a:r>
          </a:p>
          <a:p>
            <a:pPr lvl="1" eaLnBrk="1" hangingPunct="1">
              <a:lnSpc>
                <a:spcPct val="80000"/>
              </a:lnSpc>
              <a:defRPr/>
            </a:pPr>
            <a:r>
              <a:rPr lang="en-US" sz="1800" b="1" dirty="0"/>
              <a:t>Negative Enclosure			$6300</a:t>
            </a:r>
          </a:p>
          <a:p>
            <a:pPr eaLnBrk="1" hangingPunct="1">
              <a:lnSpc>
                <a:spcPct val="80000"/>
              </a:lnSpc>
              <a:defRPr/>
            </a:pPr>
            <a:r>
              <a:rPr lang="en-US" sz="1600" b="1" dirty="0"/>
              <a:t>1926.1101(h)(2)</a:t>
            </a:r>
          </a:p>
          <a:p>
            <a:pPr lvl="1" eaLnBrk="1" hangingPunct="1">
              <a:lnSpc>
                <a:spcPct val="80000"/>
              </a:lnSpc>
              <a:defRPr/>
            </a:pPr>
            <a:r>
              <a:rPr lang="en-US" sz="1800" b="1" dirty="0"/>
              <a:t>Respiratory Program			$6300</a:t>
            </a:r>
          </a:p>
          <a:p>
            <a:pPr eaLnBrk="1" hangingPunct="1">
              <a:lnSpc>
                <a:spcPct val="80000"/>
              </a:lnSpc>
              <a:defRPr/>
            </a:pPr>
            <a:r>
              <a:rPr lang="en-US" sz="1600" b="1" dirty="0"/>
              <a:t>1926.1101(j)(1)</a:t>
            </a:r>
          </a:p>
          <a:p>
            <a:pPr lvl="1" eaLnBrk="1" hangingPunct="1">
              <a:lnSpc>
                <a:spcPct val="80000"/>
              </a:lnSpc>
              <a:defRPr/>
            </a:pPr>
            <a:r>
              <a:rPr lang="en-US" sz="1800" b="1" dirty="0"/>
              <a:t>Hygiene Facilities 			$6300</a:t>
            </a:r>
          </a:p>
          <a:p>
            <a:pPr eaLnBrk="1" hangingPunct="1">
              <a:lnSpc>
                <a:spcPct val="80000"/>
              </a:lnSpc>
              <a:defRPr/>
            </a:pPr>
            <a:r>
              <a:rPr lang="en-US" sz="1600" b="1" dirty="0"/>
              <a:t>1926.1101(l)(2)</a:t>
            </a:r>
          </a:p>
          <a:p>
            <a:pPr lvl="1" eaLnBrk="1" hangingPunct="1">
              <a:lnSpc>
                <a:spcPct val="80000"/>
              </a:lnSpc>
              <a:defRPr/>
            </a:pPr>
            <a:r>
              <a:rPr lang="en-US" sz="1800" b="1" dirty="0"/>
              <a:t>Proper Disposal				$6300</a:t>
            </a:r>
          </a:p>
        </p:txBody>
      </p:sp>
    </p:spTree>
  </p:cSld>
  <p:clrMapOvr>
    <a:masterClrMapping/>
  </p:clrMapOvr>
  <p:transition spd="slow">
    <p:cover dir="u"/>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31520B4-4147-4D88-8E2D-B973001BE19A}"/>
              </a:ext>
            </a:extLst>
          </p:cNvPr>
          <p:cNvSpPr>
            <a:spLocks noGrp="1" noChangeArrowheads="1"/>
          </p:cNvSpPr>
          <p:nvPr>
            <p:ph type="title"/>
          </p:nvPr>
        </p:nvSpPr>
        <p:spPr>
          <a:xfrm>
            <a:off x="574675" y="304800"/>
            <a:ext cx="8001000" cy="1066800"/>
          </a:xfrm>
        </p:spPr>
        <p:txBody>
          <a:bodyPr/>
          <a:lstStyle/>
          <a:p>
            <a:pPr eaLnBrk="1" hangingPunct="1">
              <a:defRPr/>
            </a:pPr>
            <a:r>
              <a:rPr lang="en-US"/>
              <a:t>Violations – Willful</a:t>
            </a:r>
          </a:p>
        </p:txBody>
      </p:sp>
      <p:sp>
        <p:nvSpPr>
          <p:cNvPr id="66563" name="Rectangle 3">
            <a:extLst>
              <a:ext uri="{FF2B5EF4-FFF2-40B4-BE49-F238E27FC236}">
                <a16:creationId xmlns:a16="http://schemas.microsoft.com/office/drawing/2014/main" id="{0638A17B-D035-4363-ADBB-55AEC166659F}"/>
              </a:ext>
            </a:extLst>
          </p:cNvPr>
          <p:cNvSpPr>
            <a:spLocks noGrp="1" noChangeArrowheads="1"/>
          </p:cNvSpPr>
          <p:nvPr>
            <p:ph idx="1"/>
          </p:nvPr>
        </p:nvSpPr>
        <p:spPr>
          <a:xfrm>
            <a:off x="457200" y="1905000"/>
            <a:ext cx="8229600" cy="4495800"/>
          </a:xfrm>
        </p:spPr>
        <p:txBody>
          <a:bodyPr/>
          <a:lstStyle/>
          <a:p>
            <a:pPr eaLnBrk="1" hangingPunct="1">
              <a:lnSpc>
                <a:spcPct val="80000"/>
              </a:lnSpc>
              <a:defRPr/>
            </a:pPr>
            <a:r>
              <a:rPr lang="en-US" sz="1900" dirty="0"/>
              <a:t>1926.1101(f)(1)</a:t>
            </a:r>
          </a:p>
          <a:p>
            <a:pPr lvl="1" eaLnBrk="1" hangingPunct="1">
              <a:lnSpc>
                <a:spcPct val="80000"/>
              </a:lnSpc>
              <a:defRPr/>
            </a:pPr>
            <a:r>
              <a:rPr lang="en-US" sz="2000" dirty="0"/>
              <a:t>Air Monitoring				$63,000</a:t>
            </a:r>
          </a:p>
          <a:p>
            <a:pPr eaLnBrk="1" hangingPunct="1">
              <a:lnSpc>
                <a:spcPct val="80000"/>
              </a:lnSpc>
              <a:defRPr/>
            </a:pPr>
            <a:r>
              <a:rPr lang="en-US" sz="1900" dirty="0"/>
              <a:t>1926.1101(f)(2)	</a:t>
            </a:r>
          </a:p>
          <a:p>
            <a:pPr lvl="1" eaLnBrk="1" hangingPunct="1">
              <a:lnSpc>
                <a:spcPct val="80000"/>
              </a:lnSpc>
              <a:defRPr/>
            </a:pPr>
            <a:r>
              <a:rPr lang="en-US" sz="2000" dirty="0"/>
              <a:t>Exposure Assessment	                     	Grouped</a:t>
            </a:r>
          </a:p>
          <a:p>
            <a:pPr eaLnBrk="1" hangingPunct="1">
              <a:lnSpc>
                <a:spcPct val="80000"/>
              </a:lnSpc>
              <a:defRPr/>
            </a:pPr>
            <a:r>
              <a:rPr lang="en-US" sz="1900" dirty="0"/>
              <a:t>1926.1101(f)(3)	</a:t>
            </a:r>
          </a:p>
          <a:p>
            <a:pPr lvl="1" eaLnBrk="1" hangingPunct="1">
              <a:lnSpc>
                <a:spcPct val="80000"/>
              </a:lnSpc>
              <a:defRPr/>
            </a:pPr>
            <a:r>
              <a:rPr lang="en-US" sz="2000" dirty="0"/>
              <a:t>Daily Monitoring			        	Grouped</a:t>
            </a:r>
          </a:p>
          <a:p>
            <a:pPr eaLnBrk="1" hangingPunct="1">
              <a:lnSpc>
                <a:spcPct val="80000"/>
              </a:lnSpc>
              <a:defRPr/>
            </a:pPr>
            <a:r>
              <a:rPr lang="en-US" sz="1900" dirty="0"/>
              <a:t>1926.1101(g)(1)</a:t>
            </a:r>
          </a:p>
          <a:p>
            <a:pPr lvl="1" eaLnBrk="1" hangingPunct="1">
              <a:lnSpc>
                <a:spcPct val="80000"/>
              </a:lnSpc>
              <a:defRPr/>
            </a:pPr>
            <a:r>
              <a:rPr lang="en-US" sz="1800" dirty="0"/>
              <a:t>Engineering Controls and Work Practices        	$63,000</a:t>
            </a:r>
          </a:p>
          <a:p>
            <a:pPr eaLnBrk="1" hangingPunct="1">
              <a:lnSpc>
                <a:spcPct val="80000"/>
              </a:lnSpc>
              <a:defRPr/>
            </a:pPr>
            <a:r>
              <a:rPr lang="en-US" sz="1900" dirty="0"/>
              <a:t>1926.1101(k)(3)	</a:t>
            </a:r>
          </a:p>
          <a:p>
            <a:pPr lvl="1" eaLnBrk="1" hangingPunct="1">
              <a:lnSpc>
                <a:spcPct val="80000"/>
              </a:lnSpc>
              <a:defRPr/>
            </a:pPr>
            <a:r>
              <a:rPr lang="en-US" sz="2000" dirty="0"/>
              <a:t>Duty of employer to ID ACM		$63000</a:t>
            </a:r>
          </a:p>
          <a:p>
            <a:pPr eaLnBrk="1" hangingPunct="1">
              <a:lnSpc>
                <a:spcPct val="80000"/>
              </a:lnSpc>
              <a:defRPr/>
            </a:pPr>
            <a:r>
              <a:rPr lang="en-US" sz="1900" dirty="0"/>
              <a:t>1926.1101(k)(6)</a:t>
            </a:r>
          </a:p>
          <a:p>
            <a:pPr lvl="1" eaLnBrk="1" hangingPunct="1">
              <a:lnSpc>
                <a:spcPct val="80000"/>
              </a:lnSpc>
              <a:defRPr/>
            </a:pPr>
            <a:r>
              <a:rPr lang="en-US" sz="2000" dirty="0"/>
              <a:t>Mechanical room identification of ACM	 $63000</a:t>
            </a:r>
          </a:p>
          <a:p>
            <a:pPr eaLnBrk="1" hangingPunct="1">
              <a:lnSpc>
                <a:spcPct val="80000"/>
              </a:lnSpc>
              <a:defRPr/>
            </a:pPr>
            <a:r>
              <a:rPr lang="en-US" sz="1900" dirty="0"/>
              <a:t>1926.1101(k)(8)(vii)</a:t>
            </a:r>
          </a:p>
          <a:p>
            <a:pPr lvl="1" eaLnBrk="1" hangingPunct="1">
              <a:lnSpc>
                <a:spcPct val="80000"/>
              </a:lnSpc>
              <a:defRPr/>
            </a:pPr>
            <a:r>
              <a:rPr lang="en-US" sz="2000" dirty="0"/>
              <a:t>Labeling Previous PACM or ACM		 Grouped</a:t>
            </a:r>
          </a:p>
        </p:txBody>
      </p:sp>
    </p:spTree>
  </p:cSld>
  <p:clrMapOvr>
    <a:masterClrMapping/>
  </p:clrMapOvr>
  <p:transition spd="slow">
    <p:cover dir="u"/>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6346</TotalTime>
  <Words>4611</Words>
  <Application>Microsoft Office PowerPoint</Application>
  <PresentationFormat>On-screen Show (4:3)</PresentationFormat>
  <Paragraphs>537</Paragraphs>
  <Slides>108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108</vt:i4>
      </vt:variant>
    </vt:vector>
  </HeadingPairs>
  <TitlesOfParts>
    <vt:vector size="115" baseType="lpstr">
      <vt:lpstr>Arial</vt:lpstr>
      <vt:lpstr>Calibri</vt:lpstr>
      <vt:lpstr>Comic Sans MS</vt:lpstr>
      <vt:lpstr>Sylfaen</vt:lpstr>
      <vt:lpstr>Times New Roman</vt:lpstr>
      <vt:lpstr>Wingdings</vt:lpstr>
      <vt:lpstr>Default Design</vt:lpstr>
      <vt:lpstr>Background</vt:lpstr>
      <vt:lpstr>PowerPoint Presentation</vt:lpstr>
      <vt:lpstr>Dust</vt:lpstr>
      <vt:lpstr>Fumes</vt:lpstr>
      <vt:lpstr>Fibers</vt:lpstr>
      <vt:lpstr>Routes of Entry</vt:lpstr>
      <vt:lpstr>Respiratory System</vt:lpstr>
      <vt:lpstr>Acute Exposure</vt:lpstr>
      <vt:lpstr>Chronic Exposure</vt:lpstr>
      <vt:lpstr>Nov 2018</vt:lpstr>
      <vt:lpstr>Clean Air Paradox</vt:lpstr>
      <vt:lpstr>Units Seem Small</vt:lpstr>
      <vt:lpstr>Health Effects</vt:lpstr>
      <vt:lpstr>Factors</vt:lpstr>
      <vt:lpstr>Exposure Limits</vt:lpstr>
      <vt:lpstr>Control of Health Hazards</vt:lpstr>
      <vt:lpstr>Engineering Controls</vt:lpstr>
      <vt:lpstr>Ventilation</vt:lpstr>
      <vt:lpstr>Administrative Controls</vt:lpstr>
      <vt:lpstr>Personal Protective Equipment</vt:lpstr>
      <vt:lpstr>What is Asbestos</vt:lpstr>
      <vt:lpstr>What Is Asbestos</vt:lpstr>
      <vt:lpstr>Where did we get Asbestos?</vt:lpstr>
      <vt:lpstr>Asbestos</vt:lpstr>
      <vt:lpstr>PowerPoint Presentation</vt:lpstr>
      <vt:lpstr>Asbestos</vt:lpstr>
      <vt:lpstr>Asbestos</vt:lpstr>
      <vt:lpstr>Asbestos</vt:lpstr>
      <vt:lpstr>Asbestos</vt:lpstr>
      <vt:lpstr>Asbestos</vt:lpstr>
      <vt:lpstr>Lungs</vt:lpstr>
      <vt:lpstr>Lungs’ Defense Mechanisms</vt:lpstr>
      <vt:lpstr>Lungs’ Defense Mechanisms</vt:lpstr>
      <vt:lpstr>Why is Asbestos a Health Hazard?</vt:lpstr>
      <vt:lpstr>Health Issues</vt:lpstr>
      <vt:lpstr>Health Issues</vt:lpstr>
      <vt:lpstr>Health Issues</vt:lpstr>
      <vt:lpstr>1960s</vt:lpstr>
      <vt:lpstr>EPA</vt:lpstr>
      <vt:lpstr>Asbestos</vt:lpstr>
      <vt:lpstr>EPA</vt:lpstr>
      <vt:lpstr>1973</vt:lpstr>
      <vt:lpstr>Asbestos</vt:lpstr>
      <vt:lpstr>History of Standards</vt:lpstr>
      <vt:lpstr>Asbestos</vt:lpstr>
      <vt:lpstr>Terms</vt:lpstr>
      <vt:lpstr>Terms</vt:lpstr>
      <vt:lpstr>Terms</vt:lpstr>
      <vt:lpstr>Terms</vt:lpstr>
      <vt:lpstr>Terms</vt:lpstr>
      <vt:lpstr>Terms</vt:lpstr>
      <vt:lpstr>Terms</vt:lpstr>
      <vt:lpstr>Terms</vt:lpstr>
      <vt:lpstr>Terms</vt:lpstr>
      <vt:lpstr>Terms</vt:lpstr>
      <vt:lpstr>Terms</vt:lpstr>
      <vt:lpstr>Terms</vt:lpstr>
      <vt:lpstr>December 2014 </vt:lpstr>
      <vt:lpstr>Asbestos</vt:lpstr>
      <vt:lpstr>Twin Towers</vt:lpstr>
      <vt:lpstr>PowerPoint Presentation</vt:lpstr>
      <vt:lpstr>Asbestos</vt:lpstr>
      <vt:lpstr>Asbestos</vt:lpstr>
      <vt:lpstr>May 2018</vt:lpstr>
      <vt:lpstr>Asbestos</vt:lpstr>
      <vt:lpstr>June 2014</vt:lpstr>
      <vt:lpstr>Jan 2016</vt:lpstr>
      <vt:lpstr>Case Study #1 </vt:lpstr>
      <vt:lpstr>Case Study #2</vt:lpstr>
      <vt:lpstr>Case Study #3</vt:lpstr>
      <vt:lpstr>#1 Most Cited</vt:lpstr>
      <vt:lpstr>#2 Most Cited</vt:lpstr>
      <vt:lpstr>#3 Most Cited</vt:lpstr>
      <vt:lpstr>#4 Most Cited</vt:lpstr>
      <vt:lpstr>#5 Most Cited</vt:lpstr>
      <vt:lpstr>#6 Most Cited</vt:lpstr>
      <vt:lpstr>Case Study #5 Metal Container</vt:lpstr>
      <vt:lpstr>Illinois EPA Involvement</vt:lpstr>
      <vt:lpstr>Pipe Insulation</vt:lpstr>
      <vt:lpstr>OSHA Investigation   </vt:lpstr>
      <vt:lpstr>Description of Events</vt:lpstr>
      <vt:lpstr>Area Removed</vt:lpstr>
      <vt:lpstr>Area Removed</vt:lpstr>
      <vt:lpstr>Area Removed</vt:lpstr>
      <vt:lpstr>Photos – ACM Pipes</vt:lpstr>
      <vt:lpstr>Compactor</vt:lpstr>
      <vt:lpstr>Interviews - Management</vt:lpstr>
      <vt:lpstr>Interviews – Lead Man</vt:lpstr>
      <vt:lpstr>Employer Knowledge of Facility’s ACM  </vt:lpstr>
      <vt:lpstr>Heightened Knowledge of Regulation</vt:lpstr>
      <vt:lpstr>Photos- Enclosure </vt:lpstr>
      <vt:lpstr>Enclosure Interior</vt:lpstr>
      <vt:lpstr>Asbestos Repair on Boiler</vt:lpstr>
      <vt:lpstr>A Pattern of Disregard: Evidence of previous ACM removals</vt:lpstr>
      <vt:lpstr>Other Removal</vt:lpstr>
      <vt:lpstr>Why?</vt:lpstr>
      <vt:lpstr>Summary of Violations</vt:lpstr>
      <vt:lpstr>Violations - Serious </vt:lpstr>
      <vt:lpstr>Violations – Willful</vt:lpstr>
      <vt:lpstr>Violations – Willful Egregious</vt:lpstr>
      <vt:lpstr>Total Violation Amount</vt:lpstr>
      <vt:lpstr>2013</vt:lpstr>
      <vt:lpstr>2018</vt:lpstr>
      <vt:lpstr>Baby Powder</vt:lpstr>
      <vt:lpstr>Accidental Contact</vt:lpstr>
      <vt:lpstr>Accidental Contact</vt:lpstr>
      <vt:lpstr>The Wives</vt:lpstr>
      <vt:lpstr>Questions?</vt:lpstr>
    </vt:vector>
  </TitlesOfParts>
  <Company>US Department of Labor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Hazards in Construction</dc:title>
  <dc:creator>OSHA-USER</dc:creator>
  <cp:lastModifiedBy>Tonya Ford</cp:lastModifiedBy>
  <cp:revision>201</cp:revision>
  <cp:lastPrinted>2019-04-11T15:50:51Z</cp:lastPrinted>
  <dcterms:created xsi:type="dcterms:W3CDTF">2002-10-08T20:28:27Z</dcterms:created>
  <dcterms:modified xsi:type="dcterms:W3CDTF">2023-12-05T17:05:29Z</dcterms:modified>
</cp:coreProperties>
</file>