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1"/>
  </p:notesMasterIdLst>
  <p:handoutMasterIdLst>
    <p:handoutMasterId r:id="rId82"/>
  </p:handoutMasterIdLst>
  <p:sldIdLst>
    <p:sldId id="591" r:id="rId2"/>
    <p:sldId id="269" r:id="rId3"/>
    <p:sldId id="525" r:id="rId4"/>
    <p:sldId id="376" r:id="rId5"/>
    <p:sldId id="585" r:id="rId6"/>
    <p:sldId id="586" r:id="rId7"/>
    <p:sldId id="587" r:id="rId8"/>
    <p:sldId id="588" r:id="rId9"/>
    <p:sldId id="559" r:id="rId10"/>
    <p:sldId id="608" r:id="rId11"/>
    <p:sldId id="524" r:id="rId12"/>
    <p:sldId id="392" r:id="rId13"/>
    <p:sldId id="393" r:id="rId14"/>
    <p:sldId id="394" r:id="rId15"/>
    <p:sldId id="395" r:id="rId16"/>
    <p:sldId id="397" r:id="rId17"/>
    <p:sldId id="396" r:id="rId18"/>
    <p:sldId id="594" r:id="rId19"/>
    <p:sldId id="595" r:id="rId20"/>
    <p:sldId id="398" r:id="rId21"/>
    <p:sldId id="493" r:id="rId22"/>
    <p:sldId id="517" r:id="rId23"/>
    <p:sldId id="344" r:id="rId24"/>
    <p:sldId id="593" r:id="rId25"/>
    <p:sldId id="345" r:id="rId26"/>
    <p:sldId id="457" r:id="rId27"/>
    <p:sldId id="515" r:id="rId28"/>
    <p:sldId id="596" r:id="rId29"/>
    <p:sldId id="597" r:id="rId30"/>
    <p:sldId id="602" r:id="rId31"/>
    <p:sldId id="386" r:id="rId32"/>
    <p:sldId id="494" r:id="rId33"/>
    <p:sldId id="590" r:id="rId34"/>
    <p:sldId id="495" r:id="rId35"/>
    <p:sldId id="496" r:id="rId36"/>
    <p:sldId id="497" r:id="rId37"/>
    <p:sldId id="499" r:id="rId38"/>
    <p:sldId id="607" r:id="rId39"/>
    <p:sldId id="604" r:id="rId40"/>
    <p:sldId id="605" r:id="rId41"/>
    <p:sldId id="500" r:id="rId42"/>
    <p:sldId id="501" r:id="rId43"/>
    <p:sldId id="502" r:id="rId44"/>
    <p:sldId id="601" r:id="rId45"/>
    <p:sldId id="606" r:id="rId46"/>
    <p:sldId id="600" r:id="rId47"/>
    <p:sldId id="283" r:id="rId48"/>
    <p:sldId id="284" r:id="rId49"/>
    <p:sldId id="333" r:id="rId50"/>
    <p:sldId id="291" r:id="rId51"/>
    <p:sldId id="599" r:id="rId52"/>
    <p:sldId id="603" r:id="rId53"/>
    <p:sldId id="292" r:id="rId54"/>
    <p:sldId id="293" r:id="rId55"/>
    <p:sldId id="589" r:id="rId56"/>
    <p:sldId id="384" r:id="rId57"/>
    <p:sldId id="489" r:id="rId58"/>
    <p:sldId id="526" r:id="rId59"/>
    <p:sldId id="527" r:id="rId60"/>
    <p:sldId id="530" r:id="rId61"/>
    <p:sldId id="531" r:id="rId62"/>
    <p:sldId id="532" r:id="rId63"/>
    <p:sldId id="533" r:id="rId64"/>
    <p:sldId id="555" r:id="rId65"/>
    <p:sldId id="534" r:id="rId66"/>
    <p:sldId id="544" r:id="rId67"/>
    <p:sldId id="569" r:id="rId68"/>
    <p:sldId id="570" r:id="rId69"/>
    <p:sldId id="571" r:id="rId70"/>
    <p:sldId id="572" r:id="rId71"/>
    <p:sldId id="573" r:id="rId72"/>
    <p:sldId id="574" r:id="rId73"/>
    <p:sldId id="575" r:id="rId74"/>
    <p:sldId id="576" r:id="rId75"/>
    <p:sldId id="577" r:id="rId76"/>
    <p:sldId id="578" r:id="rId77"/>
    <p:sldId id="579" r:id="rId78"/>
    <p:sldId id="584" r:id="rId79"/>
    <p:sldId id="581" r:id="rId80"/>
  </p:sldIdLst>
  <p:sldSz cx="10058400" cy="7772400"/>
  <p:notesSz cx="68580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5" autoAdjust="0"/>
    <p:restoredTop sz="76549" autoAdjust="0"/>
  </p:normalViewPr>
  <p:slideViewPr>
    <p:cSldViewPr>
      <p:cViewPr varScale="1">
        <p:scale>
          <a:sx n="82" d="100"/>
          <a:sy n="82" d="100"/>
        </p:scale>
        <p:origin x="2136" y="160"/>
      </p:cViewPr>
      <p:guideLst>
        <p:guide orient="horz" pos="2448"/>
        <p:guide pos="3168"/>
      </p:guideLst>
    </p:cSldViewPr>
  </p:slideViewPr>
  <p:outlineViewPr>
    <p:cViewPr>
      <p:scale>
        <a:sx n="33" d="100"/>
        <a:sy n="33" d="100"/>
      </p:scale>
      <p:origin x="0" y="-15618"/>
    </p:cViewPr>
  </p:outlineViewPr>
  <p:notesTextViewPr>
    <p:cViewPr>
      <p:scale>
        <a:sx n="100" d="100"/>
        <a:sy n="100" d="100"/>
      </p:scale>
      <p:origin x="0" y="0"/>
    </p:cViewPr>
  </p:notesTextViewPr>
  <p:sorterViewPr>
    <p:cViewPr>
      <p:scale>
        <a:sx n="66" d="100"/>
        <a:sy n="66" d="100"/>
      </p:scale>
      <p:origin x="0" y="5004"/>
    </p:cViewPr>
  </p:sorterViewPr>
  <p:notesViewPr>
    <p:cSldViewPr>
      <p:cViewPr varScale="1">
        <p:scale>
          <a:sx n="76" d="100"/>
          <a:sy n="76" d="100"/>
        </p:scale>
        <p:origin x="3630"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spPr>
            <a:solidFill>
              <a:schemeClr val="accent4"/>
            </a:solidFill>
            <a:ln w="12700" cap="flat" cmpd="sng" algn="ctr">
              <a:solidFill>
                <a:schemeClr val="accent4">
                  <a:shade val="95000"/>
                  <a:satMod val="105000"/>
                </a:schemeClr>
              </a:solidFill>
              <a:prstDash val="solid"/>
            </a:ln>
            <a:effectLst>
              <a:outerShdw blurRad="50800" dist="25400" algn="bl" rotWithShape="0">
                <a:srgbClr val="000000">
                  <a:alpha val="60000"/>
                </a:srgbClr>
              </a:outerShdw>
            </a:effectLst>
          </c:spPr>
          <c:invertIfNegative val="0"/>
          <c:dLbls>
            <c:spPr>
              <a:noFill/>
              <a:ln>
                <a:noFill/>
              </a:ln>
              <a:effectLst/>
            </c:spPr>
            <c:txPr>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Sheet6!$A$1:$A$5</c:f>
              <c:strCache>
                <c:ptCount val="5"/>
                <c:pt idx="0">
                  <c:v>119(d)(3)(ii)</c:v>
                </c:pt>
                <c:pt idx="1">
                  <c:v>107(b)(5)(i)</c:v>
                </c:pt>
                <c:pt idx="2">
                  <c:v>106(e)(6)(ii)</c:v>
                </c:pt>
                <c:pt idx="3">
                  <c:v>107(g)(2)</c:v>
                </c:pt>
                <c:pt idx="4">
                  <c:v>101(b)</c:v>
                </c:pt>
              </c:strCache>
            </c:strRef>
          </c:cat>
          <c:val>
            <c:numRef>
              <c:f>Sheet6!$B$1:$B$5</c:f>
              <c:numCache>
                <c:formatCode>General</c:formatCode>
                <c:ptCount val="5"/>
                <c:pt idx="0">
                  <c:v>51</c:v>
                </c:pt>
                <c:pt idx="1">
                  <c:v>59</c:v>
                </c:pt>
                <c:pt idx="2">
                  <c:v>63</c:v>
                </c:pt>
                <c:pt idx="3">
                  <c:v>64</c:v>
                </c:pt>
                <c:pt idx="4">
                  <c:v>130</c:v>
                </c:pt>
              </c:numCache>
            </c:numRef>
          </c:val>
          <c:extLst>
            <c:ext xmlns:c16="http://schemas.microsoft.com/office/drawing/2014/chart" uri="{C3380CC4-5D6E-409C-BE32-E72D297353CC}">
              <c16:uniqueId val="{00000000-A0AF-4E98-A494-D6343BF32B82}"/>
            </c:ext>
          </c:extLst>
        </c:ser>
        <c:dLbls>
          <c:dLblPos val="outEnd"/>
          <c:showLegendKey val="0"/>
          <c:showVal val="1"/>
          <c:showCatName val="0"/>
          <c:showSerName val="0"/>
          <c:showPercent val="0"/>
          <c:showBubbleSize val="0"/>
        </c:dLbls>
        <c:gapWidth val="150"/>
        <c:axId val="493439328"/>
        <c:axId val="493435016"/>
      </c:barChart>
      <c:catAx>
        <c:axId val="493439328"/>
        <c:scaling>
          <c:orientation val="minMax"/>
        </c:scaling>
        <c:delete val="0"/>
        <c:axPos val="l"/>
        <c:numFmt formatCode="General" sourceLinked="0"/>
        <c:majorTickMark val="out"/>
        <c:minorTickMark val="none"/>
        <c:tickLblPos val="nextTo"/>
        <c:txPr>
          <a:bodyPr/>
          <a:lstStyle/>
          <a:p>
            <a:pPr>
              <a:defRPr sz="1200"/>
            </a:pPr>
            <a:endParaRPr lang="en-US"/>
          </a:p>
        </c:txPr>
        <c:crossAx val="493435016"/>
        <c:crosses val="autoZero"/>
        <c:auto val="1"/>
        <c:lblAlgn val="ctr"/>
        <c:lblOffset val="100"/>
        <c:noMultiLvlLbl val="0"/>
      </c:catAx>
      <c:valAx>
        <c:axId val="493435016"/>
        <c:scaling>
          <c:orientation val="minMax"/>
        </c:scaling>
        <c:delete val="1"/>
        <c:axPos val="b"/>
        <c:numFmt formatCode="General" sourceLinked="1"/>
        <c:majorTickMark val="out"/>
        <c:minorTickMark val="none"/>
        <c:tickLblPos val="nextTo"/>
        <c:crossAx val="493439328"/>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084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18787" name="Rectangle 3"/>
          <p:cNvSpPr>
            <a:spLocks noGrp="1" noChangeArrowheads="1"/>
          </p:cNvSpPr>
          <p:nvPr>
            <p:ph type="dt" idx="1"/>
          </p:nvPr>
        </p:nvSpPr>
        <p:spPr bwMode="auto">
          <a:xfrm>
            <a:off x="3884613"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0420" name="Rectangle 4"/>
          <p:cNvSpPr>
            <a:spLocks noGrp="1" noRot="1" noChangeAspect="1" noChangeArrowheads="1" noTextEdit="1"/>
          </p:cNvSpPr>
          <p:nvPr>
            <p:ph type="sldImg" idx="2"/>
          </p:nvPr>
        </p:nvSpPr>
        <p:spPr bwMode="auto">
          <a:xfrm>
            <a:off x="1173163" y="696913"/>
            <a:ext cx="4511675"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8789" name="Rectangle 5"/>
          <p:cNvSpPr>
            <a:spLocks noGrp="1" noChangeArrowheads="1"/>
          </p:cNvSpPr>
          <p:nvPr>
            <p:ph type="body" sz="quarter" idx="3"/>
          </p:nvPr>
        </p:nvSpPr>
        <p:spPr bwMode="auto">
          <a:xfrm>
            <a:off x="685800" y="4416425"/>
            <a:ext cx="54864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8790" name="Rectangle 6"/>
          <p:cNvSpPr>
            <a:spLocks noGrp="1" noChangeArrowheads="1"/>
          </p:cNvSpPr>
          <p:nvPr>
            <p:ph type="ftr" sz="quarter" idx="4"/>
          </p:nvPr>
        </p:nvSpPr>
        <p:spPr bwMode="auto">
          <a:xfrm>
            <a:off x="0"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18791" name="Rectangle 7"/>
          <p:cNvSpPr>
            <a:spLocks noGrp="1" noChangeArrowheads="1"/>
          </p:cNvSpPr>
          <p:nvPr>
            <p:ph type="sldNum" sz="quarter" idx="5"/>
          </p:nvPr>
        </p:nvSpPr>
        <p:spPr bwMode="auto">
          <a:xfrm>
            <a:off x="3884613" y="8829675"/>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A6D18935-3F9B-45F7-84C6-7476A456D357}" type="slidenum">
              <a:rPr lang="en-US"/>
              <a:pPr>
                <a:defRPr/>
              </a:pPr>
              <a:t>‹#›</a:t>
            </a:fld>
            <a:endParaRPr lang="en-US"/>
          </a:p>
        </p:txBody>
      </p:sp>
    </p:spTree>
    <p:extLst>
      <p:ext uri="{BB962C8B-B14F-4D97-AF65-F5344CB8AC3E}">
        <p14:creationId xmlns:p14="http://schemas.microsoft.com/office/powerpoint/2010/main" val="2651253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law.resource.org/pub/us/cfr/ibr/003/cga.p-1.1965.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osha.gov/laws-regs/standardinterpretations/1994-06-02#:~:text=The%20purpose%20of%20the%20PSM,more%20of%20NH(3)."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osha.gov/laws-regs/interlinking/standards/1910.106(e)(2)(ii)(b)"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osha.gov/pls/imis/accidentsearch.accident_detail?id=200758365"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3.gendisasters.com/texas/13373/galveston-tx-grain-elevator-explosion-dec-1977"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www.csb.gov/west-pharmaceutical-services-dust-explosion-and-fire/" TargetMode="External"/><Relationship Id="rId5" Type="http://schemas.openxmlformats.org/officeDocument/2006/relationships/hyperlink" Target="https://www.osha.gov/pls/oshaweb/owadisp.show_document?p_table=NEWS_RELEASES&amp;p_id=9830" TargetMode="External"/><Relationship Id="rId4" Type="http://schemas.openxmlformats.org/officeDocument/2006/relationships/hyperlink" Target="https://www.osha.gov/pls/oshaweb/owadisp.show_document?p_id=829&amp;p_table=NEWS_RELEASES"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madison.com/wsj/news/local/cambria-mill-that-exploded-had-been-reprimanded-on-safety-was-site-of-recent-fire/article_b3a87387-2616-5eb6-825f-a6147777f225.html#:~:text=At%20least%20one%20person%20was%20killed%20and%20more%20than%20a,Cambria%20May%2031%2C%20authorities%20reported.&amp;text=The%20sheriff%20in%20Columbia%20County,Didion%20Milling%20Plant%20in%20Cambria."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csb.gov/imperial-sugar-company-dust-explosion-and-fire/"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osha.gov/pls/imis/establishment.violation_detail?id=309178523&amp;citation_id=0100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ohsonline.com/Articles/2018/09/01/Combustible-Dust-Explosions.aspx"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aluminum.org/sites/default/files/Safe%20Handling%20of%20Aluminum%20Fine%20Particles.pdf"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nsurancejournal.com/news/southeast/2011/08/30/212861.ht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ohsonline.com/Articles/2014/05/01/Combustible-Dust-Basics.aspx"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p:spPr>
        <p:txBody>
          <a:bodyPr/>
          <a:lstStyle/>
          <a:p>
            <a:r>
              <a:rPr lang="en-US" altLang="en-US" dirty="0"/>
              <a:t>A cardboard spray booth is not acceptable. It must be made of noncombustible material. </a:t>
            </a:r>
          </a:p>
          <a:p>
            <a:r>
              <a:rPr lang="en-US" altLang="en-US" dirty="0"/>
              <a:t>There is no osha standards for </a:t>
            </a:r>
            <a:r>
              <a:rPr lang="en-US" altLang="en-US" dirty="0" err="1"/>
              <a:t>pawder</a:t>
            </a:r>
            <a:r>
              <a:rPr lang="en-US" altLang="en-US" dirty="0"/>
              <a:t> coating. </a:t>
            </a:r>
          </a:p>
        </p:txBody>
      </p:sp>
      <p:sp>
        <p:nvSpPr>
          <p:cNvPr id="61444" name="Slide Number Placeholder 3"/>
          <p:cNvSpPr>
            <a:spLocks noGrp="1"/>
          </p:cNvSpPr>
          <p:nvPr>
            <p:ph type="sldNum" sz="quarter" idx="5"/>
          </p:nvPr>
        </p:nvSpPr>
        <p:spPr>
          <a:noFill/>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AA2EB310-A248-488E-B245-20F1A9B0F2E8}" type="slidenum">
              <a:rPr lang="en-US" altLang="en-US" sz="1200" smtClean="0"/>
              <a:pPr/>
              <a:t>2</a:t>
            </a:fld>
            <a:endParaRPr lang="en-US" altLang="en-US" sz="1200"/>
          </a:p>
        </p:txBody>
      </p:sp>
    </p:spTree>
    <p:extLst>
      <p:ext uri="{BB962C8B-B14F-4D97-AF65-F5344CB8AC3E}">
        <p14:creationId xmlns:p14="http://schemas.microsoft.com/office/powerpoint/2010/main" val="1641320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is training objective EO 12.2: Describe the requirements for compressed gas cylinders.</a:t>
            </a:r>
          </a:p>
          <a:p>
            <a:pPr lvl="0"/>
            <a:r>
              <a:rPr lang="en-US" dirty="0"/>
              <a:t>This is test question 28 </a:t>
            </a:r>
            <a:r>
              <a:rPr lang="en-US" sz="1200" kern="1200" dirty="0">
                <a:solidFill>
                  <a:schemeClr val="tx1"/>
                </a:solidFill>
                <a:effectLst/>
                <a:latin typeface="Times New Roman" pitchFamily="18" charset="0"/>
                <a:ea typeface="+mn-ea"/>
                <a:cs typeface="+mn-cs"/>
              </a:rPr>
              <a:t>Which industry standard has OSHA incorporated by reference for handling, use and storage of compressed gases?</a:t>
            </a:r>
          </a:p>
          <a:p>
            <a:pPr lvl="0"/>
            <a:r>
              <a:rPr lang="en-US" sz="1200" kern="1200" dirty="0">
                <a:solidFill>
                  <a:schemeClr val="tx1"/>
                </a:solidFill>
                <a:effectLst/>
                <a:latin typeface="Times New Roman" pitchFamily="18" charset="0"/>
                <a:ea typeface="+mn-ea"/>
                <a:cs typeface="+mn-cs"/>
              </a:rPr>
              <a:t>NFPA Publication 30</a:t>
            </a:r>
          </a:p>
          <a:p>
            <a:pPr lvl="0"/>
            <a:r>
              <a:rPr lang="en-US" sz="1200" b="1" kern="1200" dirty="0">
                <a:solidFill>
                  <a:schemeClr val="tx1"/>
                </a:solidFill>
                <a:effectLst/>
                <a:latin typeface="Times New Roman" pitchFamily="18" charset="0"/>
                <a:ea typeface="+mn-ea"/>
                <a:cs typeface="+mn-cs"/>
              </a:rPr>
              <a:t>CGA Pamphlet P-1</a:t>
            </a:r>
            <a:endParaRPr lang="en-US" sz="1200" kern="1200" dirty="0">
              <a:solidFill>
                <a:schemeClr val="tx1"/>
              </a:solidFill>
              <a:effectLst/>
              <a:latin typeface="Times New Roman" pitchFamily="18" charset="0"/>
              <a:ea typeface="+mn-ea"/>
              <a:cs typeface="+mn-cs"/>
            </a:endParaRPr>
          </a:p>
          <a:p>
            <a:pPr lvl="0"/>
            <a:r>
              <a:rPr lang="en-US" sz="1200" kern="1200" dirty="0">
                <a:solidFill>
                  <a:schemeClr val="tx1"/>
                </a:solidFill>
                <a:effectLst/>
                <a:latin typeface="Times New Roman" pitchFamily="18" charset="0"/>
                <a:ea typeface="+mn-ea"/>
                <a:cs typeface="+mn-cs"/>
              </a:rPr>
              <a:t>ANSI Z87.1</a:t>
            </a:r>
          </a:p>
          <a:p>
            <a:pPr lvl="0"/>
            <a:r>
              <a:rPr lang="fr-FR" sz="1200" kern="1200" dirty="0">
                <a:solidFill>
                  <a:schemeClr val="tx1"/>
                </a:solidFill>
                <a:effectLst/>
                <a:latin typeface="Times New Roman" pitchFamily="18" charset="0"/>
                <a:ea typeface="+mn-ea"/>
                <a:cs typeface="+mn-cs"/>
              </a:rPr>
              <a:t>ASTM Z10</a:t>
            </a:r>
          </a:p>
          <a:p>
            <a:pPr lvl="0"/>
            <a:r>
              <a:rPr lang="en-US" dirty="0">
                <a:hlinkClick r:id="rId3"/>
              </a:rPr>
              <a:t>https://law.resource.org/pub/us/cfr/ibr/003/cga.p-1.1965.pdf</a:t>
            </a:r>
            <a:r>
              <a:rPr lang="en-US" dirty="0"/>
              <a:t> is a copy of the </a:t>
            </a:r>
            <a:r>
              <a:rPr lang="en-US" dirty="0" err="1"/>
              <a:t>phamplet</a:t>
            </a:r>
            <a:r>
              <a:rPr lang="en-US" dirty="0"/>
              <a:t>. </a:t>
            </a:r>
          </a:p>
          <a:p>
            <a:pPr lvl="0"/>
            <a:r>
              <a:rPr lang="en-US" sz="1200" kern="1200" dirty="0">
                <a:solidFill>
                  <a:schemeClr val="tx1"/>
                </a:solidFill>
                <a:effectLst/>
                <a:latin typeface="Times New Roman" pitchFamily="18" charset="0"/>
                <a:ea typeface="+mn-ea"/>
                <a:cs typeface="+mn-cs"/>
              </a:rPr>
              <a:t>OSHA cannot cite the “should” provision in the </a:t>
            </a:r>
            <a:r>
              <a:rPr lang="en-US" sz="1200" kern="1200" dirty="0" err="1">
                <a:solidFill>
                  <a:schemeClr val="tx1"/>
                </a:solidFill>
                <a:effectLst/>
                <a:latin typeface="Times New Roman" pitchFamily="18" charset="0"/>
                <a:ea typeface="+mn-ea"/>
                <a:cs typeface="+mn-cs"/>
              </a:rPr>
              <a:t>phamplet</a:t>
            </a:r>
            <a:r>
              <a:rPr lang="en-US" sz="1200" kern="1200" dirty="0">
                <a:solidFill>
                  <a:schemeClr val="tx1"/>
                </a:solidFill>
                <a:effectLst/>
                <a:latin typeface="Times New Roman" pitchFamily="18" charset="0"/>
                <a:ea typeface="+mn-ea"/>
                <a:cs typeface="+mn-cs"/>
              </a:rPr>
              <a:t>. </a:t>
            </a:r>
            <a:endParaRPr lang="fr-FR" sz="1200" kern="1200" dirty="0">
              <a:solidFill>
                <a:schemeClr val="tx1"/>
              </a:solidFill>
              <a:effectLst/>
              <a:latin typeface="Times New Roman" pitchFamily="18" charset="0"/>
              <a:ea typeface="+mn-ea"/>
              <a:cs typeface="+mn-cs"/>
            </a:endParaRPr>
          </a:p>
          <a:p>
            <a:pPr lvl="0"/>
            <a:endParaRPr lang="en-US" sz="120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13</a:t>
            </a:fld>
            <a:endParaRPr lang="en-US"/>
          </a:p>
        </p:txBody>
      </p:sp>
    </p:spTree>
    <p:extLst>
      <p:ext uri="{BB962C8B-B14F-4D97-AF65-F5344CB8AC3E}">
        <p14:creationId xmlns:p14="http://schemas.microsoft.com/office/powerpoint/2010/main" val="562770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citation shows how OSHA cites this standard. </a:t>
            </a:r>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14</a:t>
            </a:fld>
            <a:endParaRPr lang="en-US"/>
          </a:p>
        </p:txBody>
      </p:sp>
    </p:spTree>
    <p:extLst>
      <p:ext uri="{BB962C8B-B14F-4D97-AF65-F5344CB8AC3E}">
        <p14:creationId xmlns:p14="http://schemas.microsoft.com/office/powerpoint/2010/main" val="2354159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Sample citation shows how OSHA cites this standard. </a:t>
            </a:r>
          </a:p>
          <a:p>
            <a:endParaRPr lang="en-US" dirty="0"/>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15</a:t>
            </a:fld>
            <a:endParaRPr lang="en-US"/>
          </a:p>
        </p:txBody>
      </p:sp>
    </p:spTree>
    <p:extLst>
      <p:ext uri="{BB962C8B-B14F-4D97-AF65-F5344CB8AC3E}">
        <p14:creationId xmlns:p14="http://schemas.microsoft.com/office/powerpoint/2010/main" val="1000273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Sample citation shows how OSHA cites this standard. </a:t>
            </a:r>
          </a:p>
          <a:p>
            <a:endParaRPr lang="en-US" dirty="0"/>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16</a:t>
            </a:fld>
            <a:endParaRPr lang="en-US"/>
          </a:p>
        </p:txBody>
      </p:sp>
    </p:spTree>
    <p:extLst>
      <p:ext uri="{BB962C8B-B14F-4D97-AF65-F5344CB8AC3E}">
        <p14:creationId xmlns:p14="http://schemas.microsoft.com/office/powerpoint/2010/main" val="1353855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Sample citation shows how OSHA cites this standard.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17</a:t>
            </a:fld>
            <a:endParaRPr lang="en-US"/>
          </a:p>
        </p:txBody>
      </p:sp>
    </p:spTree>
    <p:extLst>
      <p:ext uri="{BB962C8B-B14F-4D97-AF65-F5344CB8AC3E}">
        <p14:creationId xmlns:p14="http://schemas.microsoft.com/office/powerpoint/2010/main" val="530691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cited is for flammable paints. Water based paints do not leave a combustible residue. </a:t>
            </a:r>
          </a:p>
          <a:p>
            <a:r>
              <a:rPr lang="en-US" dirty="0"/>
              <a:t>The material must be grounded if using flammable paints. </a:t>
            </a:r>
          </a:p>
          <a:p>
            <a:r>
              <a:rPr lang="en-US" dirty="0"/>
              <a:t> </a:t>
            </a:r>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20</a:t>
            </a:fld>
            <a:endParaRPr lang="en-US"/>
          </a:p>
        </p:txBody>
      </p:sp>
    </p:spTree>
    <p:extLst>
      <p:ext uri="{BB962C8B-B14F-4D97-AF65-F5344CB8AC3E}">
        <p14:creationId xmlns:p14="http://schemas.microsoft.com/office/powerpoint/2010/main" val="728985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1910.106(e)(2)(iv)(d) flammable liquids shall be drawn from or transferred into vessels, containers, or portable tanks within a building only through a closed piping system, from safety cans, by means of a device drawing through the top, or from a container or portable tanks BY GRAVITY THROUGH AN APPROVED SELF-CLOSING VALVE. Transferring by means of air pressure on the container or portable tanks shall be prohibited.</a:t>
            </a:r>
          </a:p>
          <a:p>
            <a:endParaRPr lang="en-US" dirty="0"/>
          </a:p>
          <a:p>
            <a:r>
              <a:rPr lang="en-US" dirty="0"/>
              <a:t>Who does OSHA recognize as an "approval" authority?  Well OSHA calls them a Nationally Recognized Testing Laboratory (NRTL) and they are listed on OSHA's website.  But for a flammable liquid valve that is a "self-closing valve" there are only a few NRTL's that OSHA recognizes that would "test and approve" such a device.  A "</a:t>
            </a:r>
            <a:r>
              <a:rPr lang="en-US" dirty="0" err="1"/>
              <a:t>deadman</a:t>
            </a:r>
            <a:r>
              <a:rPr lang="en-US" dirty="0"/>
              <a:t> valve" should carry an FM approved or UL logo approval!.</a:t>
            </a:r>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21</a:t>
            </a:fld>
            <a:endParaRPr lang="en-US"/>
          </a:p>
        </p:txBody>
      </p:sp>
    </p:spTree>
    <p:extLst>
      <p:ext uri="{BB962C8B-B14F-4D97-AF65-F5344CB8AC3E}">
        <p14:creationId xmlns:p14="http://schemas.microsoft.com/office/powerpoint/2010/main" val="1098859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is training objective EO 12.3: Describe requirements for flammable and combustible liquid hazards. </a:t>
            </a:r>
          </a:p>
          <a:p>
            <a:r>
              <a:rPr lang="en-US" dirty="0"/>
              <a:t>This is test question #26 </a:t>
            </a:r>
            <a:r>
              <a:rPr lang="en-US" sz="1200" kern="1200" dirty="0">
                <a:solidFill>
                  <a:schemeClr val="tx1"/>
                </a:solidFill>
                <a:effectLst/>
                <a:latin typeface="Times New Roman" pitchFamily="18" charset="0"/>
                <a:ea typeface="+mn-ea"/>
                <a:cs typeface="+mn-cs"/>
              </a:rPr>
              <a:t> </a:t>
            </a:r>
            <a:endParaRPr lang="en-US" sz="1600" kern="1200" dirty="0">
              <a:solidFill>
                <a:schemeClr val="tx1"/>
              </a:solidFill>
              <a:effectLst/>
              <a:latin typeface="Times New Roman" pitchFamily="18" charset="0"/>
              <a:ea typeface="+mn-ea"/>
              <a:cs typeface="+mn-cs"/>
            </a:endParaRPr>
          </a:p>
          <a:p>
            <a:pPr lvl="0"/>
            <a:r>
              <a:rPr lang="en-US" sz="1200" kern="1200" dirty="0">
                <a:solidFill>
                  <a:schemeClr val="tx1"/>
                </a:solidFill>
                <a:effectLst/>
                <a:latin typeface="Times New Roman" pitchFamily="18" charset="0"/>
                <a:ea typeface="+mn-ea"/>
                <a:cs typeface="+mn-cs"/>
              </a:rPr>
              <a:t>OSHA’s flammable liquids standard, 29 CFR 1910.106, requires electrical interconnection when dispensing Category 1 or 2 flammable liquids or:</a:t>
            </a:r>
            <a:endParaRPr lang="en-US" sz="1600" kern="1200" dirty="0">
              <a:solidFill>
                <a:schemeClr val="tx1"/>
              </a:solidFill>
              <a:effectLst/>
              <a:latin typeface="Times New Roman" pitchFamily="18" charset="0"/>
              <a:ea typeface="+mn-ea"/>
              <a:cs typeface="+mn-cs"/>
            </a:endParaRPr>
          </a:p>
          <a:p>
            <a:pPr lvl="1"/>
            <a:r>
              <a:rPr lang="en-US" sz="1200" kern="1200" dirty="0">
                <a:solidFill>
                  <a:schemeClr val="tx1"/>
                </a:solidFill>
                <a:effectLst/>
                <a:latin typeface="Times New Roman" pitchFamily="18" charset="0"/>
                <a:ea typeface="+mn-ea"/>
                <a:cs typeface="+mn-cs"/>
              </a:rPr>
              <a:t>Transporting propane and other liquefied gases</a:t>
            </a:r>
            <a:endParaRPr lang="en-US" sz="1600" kern="1200" dirty="0">
              <a:solidFill>
                <a:schemeClr val="tx1"/>
              </a:solidFill>
              <a:effectLst/>
              <a:latin typeface="Times New Roman" pitchFamily="18" charset="0"/>
              <a:ea typeface="+mn-ea"/>
              <a:cs typeface="+mn-cs"/>
            </a:endParaRPr>
          </a:p>
          <a:p>
            <a:pPr lvl="1"/>
            <a:r>
              <a:rPr lang="en-US" sz="1200" kern="1200" dirty="0">
                <a:solidFill>
                  <a:schemeClr val="tx1"/>
                </a:solidFill>
                <a:effectLst/>
                <a:latin typeface="Times New Roman" pitchFamily="18" charset="0"/>
                <a:ea typeface="+mn-ea"/>
                <a:cs typeface="+mn-cs"/>
              </a:rPr>
              <a:t>Storing flammable liquids for more than one shift</a:t>
            </a:r>
            <a:endParaRPr lang="en-US" sz="1600" kern="1200" dirty="0">
              <a:solidFill>
                <a:schemeClr val="tx1"/>
              </a:solidFill>
              <a:effectLst/>
              <a:latin typeface="Times New Roman" pitchFamily="18" charset="0"/>
              <a:ea typeface="+mn-ea"/>
              <a:cs typeface="+mn-cs"/>
            </a:endParaRPr>
          </a:p>
          <a:p>
            <a:pPr lvl="1"/>
            <a:r>
              <a:rPr lang="en-US" sz="1200" b="1" kern="1200" dirty="0">
                <a:solidFill>
                  <a:schemeClr val="tx1"/>
                </a:solidFill>
                <a:effectLst/>
                <a:latin typeface="Times New Roman" pitchFamily="18" charset="0"/>
                <a:ea typeface="+mn-ea"/>
                <a:cs typeface="+mn-cs"/>
              </a:rPr>
              <a:t>Dispensing Category 3 flammable liquids with a flashpoint below 100 degrees F </a:t>
            </a:r>
            <a:endParaRPr lang="en-US" sz="1600" kern="1200" dirty="0">
              <a:solidFill>
                <a:schemeClr val="tx1"/>
              </a:solidFill>
              <a:effectLst/>
              <a:latin typeface="Times New Roman" pitchFamily="18" charset="0"/>
              <a:ea typeface="+mn-ea"/>
              <a:cs typeface="+mn-cs"/>
            </a:endParaRPr>
          </a:p>
          <a:p>
            <a:pPr lvl="1"/>
            <a:r>
              <a:rPr lang="en-US" sz="1200" kern="1200" dirty="0">
                <a:solidFill>
                  <a:schemeClr val="tx1"/>
                </a:solidFill>
                <a:effectLst/>
                <a:latin typeface="Times New Roman" pitchFamily="18" charset="0"/>
                <a:ea typeface="+mn-ea"/>
                <a:cs typeface="+mn-cs"/>
              </a:rPr>
              <a:t>Working with Category 4 liquids within 20 feet of combustible materials</a:t>
            </a:r>
            <a:endParaRPr lang="en-US" sz="1600" kern="1200" dirty="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sz="1200" b="0" i="0" kern="1200" dirty="0">
                <a:solidFill>
                  <a:schemeClr val="tx1"/>
                </a:solidFill>
                <a:effectLst/>
                <a:latin typeface="Times New Roman" pitchFamily="18" charset="0"/>
                <a:ea typeface="+mn-ea"/>
                <a:cs typeface="+mn-cs"/>
              </a:rPr>
              <a:t>To understand the OSHA requirements for the safe storage of flammables, we must first define flammable. The flashpoint and boiling point determine the category of a flammable liquid. Flashpoint is the minimum temperature at which a liquid gives off enough vapor to form an ignitable mixture with air near the surface of the liquid.</a:t>
            </a:r>
          </a:p>
          <a:p>
            <a:r>
              <a:rPr lang="en-US" sz="1200" b="0" i="0" kern="1200" dirty="0">
                <a:solidFill>
                  <a:schemeClr val="tx1"/>
                </a:solidFill>
                <a:effectLst/>
                <a:latin typeface="Times New Roman" pitchFamily="18" charset="0"/>
                <a:ea typeface="+mn-ea"/>
                <a:cs typeface="+mn-cs"/>
              </a:rPr>
              <a:t>A flammable liquid is any liquid having a flashpoint at or below 199.4°F (93 °C). Flammable liquids are divided into four categories:</a:t>
            </a:r>
          </a:p>
          <a:p>
            <a:r>
              <a:rPr lang="en-US" sz="1200" b="1" i="0" kern="1200" dirty="0">
                <a:solidFill>
                  <a:schemeClr val="tx1"/>
                </a:solidFill>
                <a:effectLst/>
                <a:latin typeface="Times New Roman" pitchFamily="18" charset="0"/>
                <a:ea typeface="+mn-ea"/>
                <a:cs typeface="+mn-cs"/>
              </a:rPr>
              <a:t>Category 1:</a:t>
            </a:r>
            <a:r>
              <a:rPr lang="en-US" sz="1200" b="0" i="0" kern="1200" dirty="0">
                <a:solidFill>
                  <a:schemeClr val="tx1"/>
                </a:solidFill>
                <a:effectLst/>
                <a:latin typeface="Times New Roman" pitchFamily="18" charset="0"/>
                <a:ea typeface="+mn-ea"/>
                <a:cs typeface="+mn-cs"/>
              </a:rPr>
              <a:t> Liquids with flashpoints below 73.4°F (23°C) and boiling points at or below 95°F (35°C) (1910.106(a)(19)(</a:t>
            </a:r>
            <a:r>
              <a:rPr lang="en-US" sz="1200" b="0" i="0" kern="1200" dirty="0" err="1">
                <a:solidFill>
                  <a:schemeClr val="tx1"/>
                </a:solidFill>
                <a:effectLst/>
                <a:latin typeface="Times New Roman" pitchFamily="18" charset="0"/>
                <a:ea typeface="+mn-ea"/>
                <a:cs typeface="+mn-cs"/>
              </a:rPr>
              <a:t>i</a:t>
            </a:r>
            <a:r>
              <a:rPr lang="en-US" sz="1200" b="0" i="0" kern="1200" dirty="0">
                <a:solidFill>
                  <a:schemeClr val="tx1"/>
                </a:solidFill>
                <a:effectLst/>
                <a:latin typeface="Times New Roman" pitchFamily="18" charset="0"/>
                <a:ea typeface="+mn-ea"/>
                <a:cs typeface="+mn-cs"/>
              </a:rPr>
              <a:t>)). Examples: acetaldehyde and ethyl ether.</a:t>
            </a:r>
          </a:p>
          <a:p>
            <a:r>
              <a:rPr lang="en-US" sz="1200" b="1" i="0" kern="1200" dirty="0">
                <a:solidFill>
                  <a:schemeClr val="tx1"/>
                </a:solidFill>
                <a:effectLst/>
                <a:latin typeface="Times New Roman" pitchFamily="18" charset="0"/>
                <a:ea typeface="+mn-ea"/>
                <a:cs typeface="+mn-cs"/>
              </a:rPr>
              <a:t>Category 2:</a:t>
            </a:r>
            <a:r>
              <a:rPr lang="en-US" sz="1200" b="0" i="0" kern="1200" dirty="0">
                <a:solidFill>
                  <a:schemeClr val="tx1"/>
                </a:solidFill>
                <a:effectLst/>
                <a:latin typeface="Times New Roman" pitchFamily="18" charset="0"/>
                <a:ea typeface="+mn-ea"/>
                <a:cs typeface="+mn-cs"/>
              </a:rPr>
              <a:t> Liquids with flashpoints below 73.4°F (23°C) and boiling points at or above 95°F (35°C) (1910.106(a)(19)(ii)). Examples: acetone, benzene and toluene.</a:t>
            </a:r>
          </a:p>
          <a:p>
            <a:r>
              <a:rPr lang="en-US" sz="1200" b="1" i="0" kern="1200" dirty="0">
                <a:solidFill>
                  <a:schemeClr val="tx1"/>
                </a:solidFill>
                <a:effectLst/>
                <a:latin typeface="Times New Roman" pitchFamily="18" charset="0"/>
                <a:ea typeface="+mn-ea"/>
                <a:cs typeface="+mn-cs"/>
              </a:rPr>
              <a:t>Category 3:</a:t>
            </a:r>
            <a:r>
              <a:rPr lang="en-US" sz="1200" b="0" i="0" kern="1200" dirty="0">
                <a:solidFill>
                  <a:schemeClr val="tx1"/>
                </a:solidFill>
                <a:effectLst/>
                <a:latin typeface="Times New Roman" pitchFamily="18" charset="0"/>
                <a:ea typeface="+mn-ea"/>
                <a:cs typeface="+mn-cs"/>
              </a:rPr>
              <a:t> Liquids with flashpoints at or above 73.4°F (23°C) and at or below 140°F (60°C). When a Category 3 liquid with a flashpoint at or above 100°F (37.8°C) is heated for use to within 30°F (16.7°C) of its flashpoint, it must be handled in accordance with the requirements for a Category 3 liquid with a flashpoint below 100°F (37.8 °C) (1910.106(a)(19)(iii)).</a:t>
            </a:r>
          </a:p>
          <a:p>
            <a:r>
              <a:rPr lang="en-US" sz="1200" b="1" i="0" kern="1200" dirty="0">
                <a:solidFill>
                  <a:schemeClr val="tx1"/>
                </a:solidFill>
                <a:effectLst/>
                <a:latin typeface="Times New Roman" pitchFamily="18" charset="0"/>
                <a:ea typeface="+mn-ea"/>
                <a:cs typeface="+mn-cs"/>
              </a:rPr>
              <a:t>Category 4:</a:t>
            </a:r>
            <a:r>
              <a:rPr lang="en-US" sz="1200" b="0" i="0" kern="1200" dirty="0">
                <a:solidFill>
                  <a:schemeClr val="tx1"/>
                </a:solidFill>
                <a:effectLst/>
                <a:latin typeface="Times New Roman" pitchFamily="18" charset="0"/>
                <a:ea typeface="+mn-ea"/>
                <a:cs typeface="+mn-cs"/>
              </a:rPr>
              <a:t> Liquids having flashpoints above 140°F (60°C) and at or below 199.4°F (93°C). When a Category 4 flammable liquid is heated for use to within 30°F (16.7°C) of its flashpoint, it must be handled in accordance with the requirements for a Category 3 liquid with a flashpoint at or above 100°F (37.8°C) (1910.106(a)(19)(iv)). When a liquid with a flashpoint greater than 199.4 °F (93 °C) is heated for use to within 30 °F (16.7 °C) of its flashpoint, it must be handled in accordance with the requirements for a Category 4 flammable liquid (1910.106(a)(19)(v)).</a:t>
            </a:r>
          </a:p>
          <a:p>
            <a:r>
              <a:rPr lang="en-US" sz="1200" b="0" i="0" kern="1200" dirty="0">
                <a:solidFill>
                  <a:schemeClr val="tx1"/>
                </a:solidFill>
                <a:effectLst/>
                <a:latin typeface="Times New Roman" pitchFamily="18" charset="0"/>
                <a:ea typeface="+mn-ea"/>
                <a:cs typeface="+mn-cs"/>
              </a:rPr>
              <a:t>Whether liquids are Category 1 or 4 is not the only factor you should consider when determining safe storage needs. You also need to consider ignition temperature, lower and upper explosive limits (LEL or UEL), vapor pressure, specific gravity and vapor density when designing a storage system.</a:t>
            </a:r>
          </a:p>
          <a:p>
            <a:endParaRPr lang="en-US" dirty="0"/>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22</a:t>
            </a:fld>
            <a:endParaRPr lang="en-US"/>
          </a:p>
        </p:txBody>
      </p:sp>
    </p:spTree>
    <p:extLst>
      <p:ext uri="{BB962C8B-B14F-4D97-AF65-F5344CB8AC3E}">
        <p14:creationId xmlns:p14="http://schemas.microsoft.com/office/powerpoint/2010/main" val="2411597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Participation</a:t>
            </a:r>
          </a:p>
          <a:p>
            <a:r>
              <a:rPr lang="en-US" dirty="0"/>
              <a:t>This is a 5 gallon drum of thick flammable adhesive. They used an airline to push the liquid.</a:t>
            </a:r>
          </a:p>
          <a:p>
            <a:r>
              <a:rPr lang="en-US" dirty="0"/>
              <a:t>What the hazards?</a:t>
            </a:r>
          </a:p>
          <a:p>
            <a:endParaRPr lang="en-US" dirty="0"/>
          </a:p>
          <a:p>
            <a:pPr marL="228600" indent="-228600">
              <a:buAutoNum type="arabicPeriod"/>
            </a:pPr>
            <a:r>
              <a:rPr lang="en-US" dirty="0"/>
              <a:t>No self closing valve</a:t>
            </a:r>
          </a:p>
          <a:p>
            <a:pPr marL="228600" indent="-228600">
              <a:buAutoNum type="arabicPeriod"/>
            </a:pPr>
            <a:r>
              <a:rPr lang="en-US" dirty="0"/>
              <a:t>Use of air pressure </a:t>
            </a:r>
          </a:p>
          <a:p>
            <a:pPr marL="228600" indent="-228600">
              <a:buAutoNum type="arabicPeriod"/>
            </a:pPr>
            <a:r>
              <a:rPr lang="en-US" dirty="0"/>
              <a:t>No grounding</a:t>
            </a:r>
          </a:p>
          <a:p>
            <a:pPr marL="228600" indent="-228600">
              <a:buAutoNum type="arabicPeriod"/>
            </a:pPr>
            <a:r>
              <a:rPr lang="en-US" dirty="0"/>
              <a:t>No bonding cable available</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23</a:t>
            </a:fld>
            <a:endParaRPr lang="en-US"/>
          </a:p>
        </p:txBody>
      </p:sp>
    </p:spTree>
    <p:extLst>
      <p:ext uri="{BB962C8B-B14F-4D97-AF65-F5344CB8AC3E}">
        <p14:creationId xmlns:p14="http://schemas.microsoft.com/office/powerpoint/2010/main" val="2719398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Drop filling is very hazardous. Static electricity will be generated. A spark can ignite the vapors. This is should be piped in or use of a transfer pump. Bonding must be done. </a:t>
            </a:r>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25</a:t>
            </a:fld>
            <a:endParaRPr lang="en-US"/>
          </a:p>
        </p:txBody>
      </p:sp>
    </p:spTree>
    <p:extLst>
      <p:ext uri="{BB962C8B-B14F-4D97-AF65-F5344CB8AC3E}">
        <p14:creationId xmlns:p14="http://schemas.microsoft.com/office/powerpoint/2010/main" val="2148409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Cosmetics may be a combustible dust. </a:t>
            </a:r>
          </a:p>
          <a:p>
            <a:r>
              <a:rPr lang="en-US" dirty="0"/>
              <a:t>OSHA has standards for housekeeping and electrical. They would use a general duty clause violation for combustible dust under NFPA 654. </a:t>
            </a:r>
          </a:p>
          <a:p>
            <a:r>
              <a:rPr lang="en-US" dirty="0"/>
              <a:t>OSHA coded this as a dust explosion. They cited $63k and settled at $40. </a:t>
            </a:r>
          </a:p>
          <a:p>
            <a:r>
              <a:rPr lang="en-US" sz="1200" b="0" i="0" kern="1200" dirty="0">
                <a:solidFill>
                  <a:schemeClr val="tx1"/>
                </a:solidFill>
                <a:effectLst/>
                <a:latin typeface="Times New Roman" pitchFamily="18" charset="0"/>
                <a:ea typeface="+mn-ea"/>
                <a:cs typeface="+mn-cs"/>
              </a:rPr>
              <a:t>1191945.015 inspection.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3</a:t>
            </a:fld>
            <a:endParaRPr lang="en-US"/>
          </a:p>
        </p:txBody>
      </p:sp>
    </p:spTree>
    <p:extLst>
      <p:ext uri="{BB962C8B-B14F-4D97-AF65-F5344CB8AC3E}">
        <p14:creationId xmlns:p14="http://schemas.microsoft.com/office/powerpoint/2010/main" val="4178075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p:cNvSpPr>
          <p:nvPr>
            <p:ph type="sldImg"/>
          </p:nvPr>
        </p:nvSpPr>
        <p:spPr bwMode="auto">
          <a:xfrm>
            <a:off x="1285875" y="709613"/>
            <a:ext cx="4579938" cy="3540125"/>
          </a:xfrm>
          <a:prstGeom prst="rect">
            <a:avLst/>
          </a:prstGeom>
          <a:solidFill>
            <a:srgbClr val="FFFFFF"/>
          </a:solidFill>
          <a:ln w="1270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1555" name="Rectangle 3"/>
          <p:cNvSpPr>
            <a:spLocks noGrp="1" noChangeArrowheads="1"/>
          </p:cNvSpPr>
          <p:nvPr>
            <p:ph type="body" idx="1"/>
          </p:nvPr>
        </p:nvSpPr>
        <p:spPr bwMode="auto">
          <a:xfrm>
            <a:off x="954088" y="4486275"/>
            <a:ext cx="5241925" cy="4254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509" tIns="47755" rIns="95509" bIns="47755"/>
          <a:lstStyle/>
          <a:p>
            <a:r>
              <a:rPr lang="en-US" altLang="en-US" dirty="0"/>
              <a:t>This is a good setup. Self closing faucet, bonding cable used. Drum is grounded. </a:t>
            </a:r>
          </a:p>
        </p:txBody>
      </p:sp>
    </p:spTree>
    <p:extLst>
      <p:ext uri="{BB962C8B-B14F-4D97-AF65-F5344CB8AC3E}">
        <p14:creationId xmlns:p14="http://schemas.microsoft.com/office/powerpoint/2010/main" val="528910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p:cNvSpPr>
          <p:nvPr>
            <p:ph type="sldImg"/>
          </p:nvPr>
        </p:nvSpPr>
        <p:spPr bwMode="auto">
          <a:xfrm>
            <a:off x="1285875" y="709613"/>
            <a:ext cx="4579938" cy="3540125"/>
          </a:xfrm>
          <a:prstGeom prst="rect">
            <a:avLst/>
          </a:prstGeom>
          <a:solidFill>
            <a:srgbClr val="FFFFFF"/>
          </a:solidFill>
          <a:ln w="12700" cap="flat">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3" name="Rectangle 3"/>
          <p:cNvSpPr>
            <a:spLocks noGrp="1" noChangeArrowheads="1"/>
          </p:cNvSpPr>
          <p:nvPr>
            <p:ph type="body" idx="1"/>
          </p:nvPr>
        </p:nvSpPr>
        <p:spPr bwMode="auto">
          <a:xfrm>
            <a:off x="954088" y="4486275"/>
            <a:ext cx="5241925" cy="42545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5509" tIns="47755" rIns="95509" bIns="47755"/>
          <a:lstStyle/>
          <a:p>
            <a:r>
              <a:rPr lang="en-US" altLang="en-US" dirty="0"/>
              <a:t>Safety pumps prevent overfilling. They are around $250. Proper bonding is shown. </a:t>
            </a:r>
          </a:p>
        </p:txBody>
      </p:sp>
    </p:spTree>
    <p:extLst>
      <p:ext uri="{BB962C8B-B14F-4D97-AF65-F5344CB8AC3E}">
        <p14:creationId xmlns:p14="http://schemas.microsoft.com/office/powerpoint/2010/main" val="2366895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velometer is used to measure the speed across the booth. Booth should have a </a:t>
            </a:r>
            <a:r>
              <a:rPr lang="en-US" dirty="0" err="1"/>
              <a:t>guage</a:t>
            </a:r>
            <a:r>
              <a:rPr lang="en-US" dirty="0"/>
              <a:t> to indicate the speed. </a:t>
            </a:r>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31</a:t>
            </a:fld>
            <a:endParaRPr lang="en-US"/>
          </a:p>
        </p:txBody>
      </p:sp>
    </p:spTree>
    <p:extLst>
      <p:ext uri="{BB962C8B-B14F-4D97-AF65-F5344CB8AC3E}">
        <p14:creationId xmlns:p14="http://schemas.microsoft.com/office/powerpoint/2010/main" val="1188465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is training objective EO 12.4: Explain basic requirements associated with process safety management.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sz="1200" b="0" i="0" kern="1200" dirty="0">
                <a:solidFill>
                  <a:schemeClr val="tx1"/>
                </a:solidFill>
                <a:effectLst/>
                <a:latin typeface="Times New Roman" pitchFamily="18" charset="0"/>
                <a:ea typeface="+mn-ea"/>
                <a:cs typeface="+mn-cs"/>
              </a:rPr>
              <a:t>What is the OSHA PSM standard?</a:t>
            </a:r>
          </a:p>
          <a:p>
            <a:r>
              <a:rPr lang="en-US" sz="1200" b="0" i="0" kern="1200" dirty="0">
                <a:solidFill>
                  <a:schemeClr val="tx1"/>
                </a:solidFill>
                <a:effectLst/>
                <a:latin typeface="Times New Roman" pitchFamily="18" charset="0"/>
                <a:ea typeface="+mn-ea"/>
                <a:cs typeface="+mn-cs"/>
              </a:rPr>
              <a:t>As a result, </a:t>
            </a:r>
            <a:r>
              <a:rPr lang="en-US" sz="1200" b="1" i="0" kern="1200" dirty="0">
                <a:solidFill>
                  <a:schemeClr val="tx1"/>
                </a:solidFill>
                <a:effectLst/>
                <a:latin typeface="Times New Roman" pitchFamily="18" charset="0"/>
                <a:ea typeface="+mn-ea"/>
                <a:cs typeface="+mn-cs"/>
              </a:rPr>
              <a:t>OSHA</a:t>
            </a:r>
            <a:r>
              <a:rPr lang="en-US" sz="1200" b="0" i="0" kern="1200" dirty="0">
                <a:solidFill>
                  <a:schemeClr val="tx1"/>
                </a:solidFill>
                <a:effectLst/>
                <a:latin typeface="Times New Roman" pitchFamily="18" charset="0"/>
                <a:ea typeface="+mn-ea"/>
                <a:cs typeface="+mn-cs"/>
              </a:rPr>
              <a:t> developed the Process Safety Management (</a:t>
            </a:r>
            <a:r>
              <a:rPr lang="en-US" sz="1200" b="1" i="0" kern="1200" dirty="0">
                <a:solidFill>
                  <a:schemeClr val="tx1"/>
                </a:solidFill>
                <a:effectLst/>
                <a:latin typeface="Times New Roman" pitchFamily="18" charset="0"/>
                <a:ea typeface="+mn-ea"/>
                <a:cs typeface="+mn-cs"/>
              </a:rPr>
              <a:t>PSM</a:t>
            </a:r>
            <a:r>
              <a:rPr lang="en-US" sz="1200" b="0" i="0" kern="1200" dirty="0">
                <a:solidFill>
                  <a:schemeClr val="tx1"/>
                </a:solidFill>
                <a:effectLst/>
                <a:latin typeface="Times New Roman" pitchFamily="18" charset="0"/>
                <a:ea typeface="+mn-ea"/>
                <a:cs typeface="+mn-cs"/>
              </a:rPr>
              <a:t>) </a:t>
            </a:r>
            <a:r>
              <a:rPr lang="en-US" sz="1200" b="1" i="0" kern="1200" dirty="0">
                <a:solidFill>
                  <a:schemeClr val="tx1"/>
                </a:solidFill>
                <a:effectLst/>
                <a:latin typeface="Times New Roman" pitchFamily="18" charset="0"/>
                <a:ea typeface="+mn-ea"/>
                <a:cs typeface="+mn-cs"/>
              </a:rPr>
              <a:t>standard</a:t>
            </a:r>
            <a:r>
              <a:rPr lang="en-US" sz="1200" b="0" i="0" kern="1200" dirty="0">
                <a:solidFill>
                  <a:schemeClr val="tx1"/>
                </a:solidFill>
                <a:effectLst/>
                <a:latin typeface="Times New Roman" pitchFamily="18" charset="0"/>
                <a:ea typeface="+mn-ea"/>
                <a:cs typeface="+mn-cs"/>
              </a:rPr>
              <a:t> (issued in 1992), which covers the manufacturing of explosives and processes involving threshold quantities of flammable liquids and flammable gasses (10,000 </a:t>
            </a:r>
            <a:r>
              <a:rPr lang="en-US" sz="1200" b="0" i="0" kern="1200" dirty="0" err="1">
                <a:solidFill>
                  <a:schemeClr val="tx1"/>
                </a:solidFill>
                <a:effectLst/>
                <a:latin typeface="Times New Roman" pitchFamily="18" charset="0"/>
                <a:ea typeface="+mn-ea"/>
                <a:cs typeface="+mn-cs"/>
              </a:rPr>
              <a:t>lbs</a:t>
            </a:r>
            <a:r>
              <a:rPr lang="en-US" sz="1200" b="0" i="0" kern="1200" dirty="0">
                <a:solidFill>
                  <a:schemeClr val="tx1"/>
                </a:solidFill>
                <a:effectLst/>
                <a:latin typeface="Times New Roman" pitchFamily="18" charset="0"/>
                <a:ea typeface="+mn-ea"/>
                <a:cs typeface="+mn-cs"/>
              </a:rPr>
              <a:t>), as well as 137 listed highly hazardous chemicals.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32</a:t>
            </a:fld>
            <a:endParaRPr lang="en-US"/>
          </a:p>
        </p:txBody>
      </p:sp>
    </p:spTree>
    <p:extLst>
      <p:ext uri="{BB962C8B-B14F-4D97-AF65-F5344CB8AC3E}">
        <p14:creationId xmlns:p14="http://schemas.microsoft.com/office/powerpoint/2010/main" val="2264757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pitchFamily="18" charset="0"/>
                <a:ea typeface="+mn-ea"/>
                <a:cs typeface="+mn-cs"/>
              </a:rPr>
              <a:t>The purpose of the PSM standard is to prevent or minimize the consequences of an uncontrolled release from a workplace process containing a threshold quantity or greater amount of highly hazardous chemicals such as 10,000 pounds or more of NH(3). As discussed in the background section on page 6356 of the preamble to the PSM Final Rule, there exists a potential for an accidental release if a HHC is not properly controlled, regardless of the industry. Thus, the PSM standard is aimed not only at the petrochemical industry as stated in your letter but also at other industries, irrespective of size, at which there are processes containing HHC's such as NH(3)</a:t>
            </a:r>
          </a:p>
          <a:p>
            <a:r>
              <a:rPr lang="en-US" dirty="0">
                <a:hlinkClick r:id="rId3"/>
              </a:rPr>
              <a:t>https://www.osha.gov/laws-regs/standardinterpretations/1994-06-02#:~:text=The%20purpose%20of%20the%20PSM,more%20of%20NH(3).</a:t>
            </a:r>
            <a:endParaRPr lang="en-US" dirty="0"/>
          </a:p>
          <a:p>
            <a:endParaRPr lang="en-US" dirty="0"/>
          </a:p>
          <a:p>
            <a:endParaRPr lang="en-US" dirty="0"/>
          </a:p>
          <a:p>
            <a:r>
              <a:rPr lang="en-US" sz="1200" b="0" i="1" kern="1200" dirty="0">
                <a:solidFill>
                  <a:schemeClr val="tx1"/>
                </a:solidFill>
                <a:effectLst/>
                <a:latin typeface="Times New Roman" pitchFamily="18" charset="0"/>
                <a:ea typeface="+mn-ea"/>
                <a:cs typeface="+mn-cs"/>
              </a:rPr>
              <a:t>Bulletin No. 111. Guidelines for Ammonia Machinery Room Ventilation</a:t>
            </a:r>
            <a:r>
              <a:rPr lang="en-US" sz="1200" b="0" i="0" kern="1200" dirty="0">
                <a:solidFill>
                  <a:schemeClr val="tx1"/>
                </a:solidFill>
                <a:effectLst/>
                <a:latin typeface="Times New Roman" pitchFamily="18" charset="0"/>
                <a:ea typeface="+mn-ea"/>
                <a:cs typeface="+mn-cs"/>
              </a:rPr>
              <a:t>. IIAR Ammonia Refrigeration Library, (1991, October). Major differences can be found between codes when determining ventilation requirements for ammonia machinery rooms. This bulletin cuts through the jargon and provides a practical ventilation design criteria that will satisfy existing code requirements and improve machinery room safety.</a:t>
            </a:r>
          </a:p>
          <a:p>
            <a:endParaRPr lang="en-US" sz="1200" b="0" i="0" kern="1200" dirty="0">
              <a:solidFill>
                <a:schemeClr val="tx1"/>
              </a:solidFill>
              <a:effectLst/>
              <a:latin typeface="Times New Roman" pitchFamily="18" charset="0"/>
              <a:ea typeface="+mn-ea"/>
              <a:cs typeface="+mn-cs"/>
            </a:endParaRPr>
          </a:p>
          <a:p>
            <a:r>
              <a:rPr lang="en-US" sz="1200" b="0" i="0" kern="1200" dirty="0">
                <a:solidFill>
                  <a:schemeClr val="tx1"/>
                </a:solidFill>
                <a:effectLst/>
                <a:latin typeface="Times New Roman" pitchFamily="18" charset="0"/>
                <a:ea typeface="+mn-ea"/>
                <a:cs typeface="+mn-cs"/>
              </a:rPr>
              <a:t>This room has no warning signs or alarms. </a:t>
            </a:r>
            <a:endParaRPr lang="en-US" dirty="0"/>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33</a:t>
            </a:fld>
            <a:endParaRPr lang="en-US"/>
          </a:p>
        </p:txBody>
      </p:sp>
    </p:spTree>
    <p:extLst>
      <p:ext uri="{BB962C8B-B14F-4D97-AF65-F5344CB8AC3E}">
        <p14:creationId xmlns:p14="http://schemas.microsoft.com/office/powerpoint/2010/main" val="746235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Pipes should be labeled to their contents. This is required by the ANSI B31 piping cones. </a:t>
            </a:r>
          </a:p>
          <a:p>
            <a:r>
              <a:rPr lang="en-US" dirty="0"/>
              <a:t>Color pipe is google data center </a:t>
            </a:r>
            <a:r>
              <a:rPr lang="en-US"/>
              <a:t>cooling machine. </a:t>
            </a:r>
            <a:endParaRPr lang="en-US" dirty="0"/>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34</a:t>
            </a:fld>
            <a:endParaRPr lang="en-US"/>
          </a:p>
        </p:txBody>
      </p:sp>
    </p:spTree>
    <p:extLst>
      <p:ext uri="{BB962C8B-B14F-4D97-AF65-F5344CB8AC3E}">
        <p14:creationId xmlns:p14="http://schemas.microsoft.com/office/powerpoint/2010/main" val="2637060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p:txBody>
          <a:bodyPr/>
          <a:lstStyle/>
          <a:p>
            <a:pPr>
              <a:spcBef>
                <a:spcPct val="0"/>
              </a:spcBef>
            </a:pPr>
            <a:r>
              <a:rPr lang="en-US" altLang="en-US" dirty="0"/>
              <a:t>The </a:t>
            </a:r>
            <a:r>
              <a:rPr lang="en-US" altLang="en-US" dirty="0">
                <a:solidFill>
                  <a:srgbClr val="262626"/>
                </a:solidFill>
              </a:rPr>
              <a:t>International Institute of Ammonia Refrigeration provides guidelines to prevent ammonia releases. </a:t>
            </a:r>
            <a:endParaRPr lang="en-US" altLang="en-US" dirty="0"/>
          </a:p>
        </p:txBody>
      </p:sp>
      <p:sp>
        <p:nvSpPr>
          <p:cNvPr id="14340" name="Slide Number Placeholder 3"/>
          <p:cNvSpPr>
            <a:spLocks noGrp="1"/>
          </p:cNvSpPr>
          <p:nvPr>
            <p:ph type="sldNum" sz="quarter" idx="5"/>
          </p:nvPr>
        </p:nvSpPr>
        <p:spPr>
          <a:noFill/>
        </p:spPr>
        <p:txBody>
          <a:bodyPr/>
          <a:lstStyle>
            <a:lvl1pPr defTabSz="928688">
              <a:defRPr>
                <a:solidFill>
                  <a:schemeClr val="tx1"/>
                </a:solidFill>
                <a:latin typeface="Book Antiqua" panose="02040602050305030304" pitchFamily="18" charset="0"/>
              </a:defRPr>
            </a:lvl1pPr>
            <a:lvl2pPr marL="754063" indent="-288925" defTabSz="928688">
              <a:defRPr>
                <a:solidFill>
                  <a:schemeClr val="tx1"/>
                </a:solidFill>
                <a:latin typeface="Book Antiqua" panose="02040602050305030304" pitchFamily="18" charset="0"/>
              </a:defRPr>
            </a:lvl2pPr>
            <a:lvl3pPr marL="1160463" indent="-231775" defTabSz="928688">
              <a:defRPr>
                <a:solidFill>
                  <a:schemeClr val="tx1"/>
                </a:solidFill>
                <a:latin typeface="Book Antiqua" panose="02040602050305030304" pitchFamily="18" charset="0"/>
              </a:defRPr>
            </a:lvl3pPr>
            <a:lvl4pPr marL="1624013" indent="-231775" defTabSz="928688">
              <a:defRPr>
                <a:solidFill>
                  <a:schemeClr val="tx1"/>
                </a:solidFill>
                <a:latin typeface="Book Antiqua" panose="02040602050305030304" pitchFamily="18" charset="0"/>
              </a:defRPr>
            </a:lvl4pPr>
            <a:lvl5pPr marL="2087563" indent="-230188" defTabSz="928688">
              <a:defRPr>
                <a:solidFill>
                  <a:schemeClr val="tx1"/>
                </a:solidFill>
                <a:latin typeface="Book Antiqua" panose="02040602050305030304" pitchFamily="18" charset="0"/>
              </a:defRPr>
            </a:lvl5pPr>
            <a:lvl6pPr marL="2544763" indent="-230188" defTabSz="928688" fontAlgn="base">
              <a:spcBef>
                <a:spcPct val="0"/>
              </a:spcBef>
              <a:spcAft>
                <a:spcPct val="0"/>
              </a:spcAft>
              <a:defRPr>
                <a:solidFill>
                  <a:schemeClr val="tx1"/>
                </a:solidFill>
                <a:latin typeface="Book Antiqua" panose="02040602050305030304" pitchFamily="18" charset="0"/>
              </a:defRPr>
            </a:lvl6pPr>
            <a:lvl7pPr marL="3001963" indent="-230188" defTabSz="928688" fontAlgn="base">
              <a:spcBef>
                <a:spcPct val="0"/>
              </a:spcBef>
              <a:spcAft>
                <a:spcPct val="0"/>
              </a:spcAft>
              <a:defRPr>
                <a:solidFill>
                  <a:schemeClr val="tx1"/>
                </a:solidFill>
                <a:latin typeface="Book Antiqua" panose="02040602050305030304" pitchFamily="18" charset="0"/>
              </a:defRPr>
            </a:lvl7pPr>
            <a:lvl8pPr marL="3459163" indent="-230188" defTabSz="928688" fontAlgn="base">
              <a:spcBef>
                <a:spcPct val="0"/>
              </a:spcBef>
              <a:spcAft>
                <a:spcPct val="0"/>
              </a:spcAft>
              <a:defRPr>
                <a:solidFill>
                  <a:schemeClr val="tx1"/>
                </a:solidFill>
                <a:latin typeface="Book Antiqua" panose="02040602050305030304" pitchFamily="18" charset="0"/>
              </a:defRPr>
            </a:lvl8pPr>
            <a:lvl9pPr marL="3916363" indent="-230188" defTabSz="928688" fontAlgn="base">
              <a:spcBef>
                <a:spcPct val="0"/>
              </a:spcBef>
              <a:spcAft>
                <a:spcPct val="0"/>
              </a:spcAft>
              <a:defRPr>
                <a:solidFill>
                  <a:schemeClr val="tx1"/>
                </a:solidFill>
                <a:latin typeface="Book Antiqua" panose="02040602050305030304" pitchFamily="18" charset="0"/>
              </a:defRPr>
            </a:lvl9pPr>
          </a:lstStyle>
          <a:p>
            <a:fld id="{5D6C23E0-685C-4C8C-9141-E4ADA8FC60AB}" type="slidenum">
              <a:rPr lang="en-US" altLang="en-US">
                <a:latin typeface="Calibri" panose="020F0502020204030204" pitchFamily="34" charset="0"/>
              </a:rPr>
              <a:pPr/>
              <a:t>35</a:t>
            </a:fld>
            <a:endParaRPr lang="en-US" altLang="en-US">
              <a:latin typeface="Calibri" panose="020F0502020204030204" pitchFamily="34" charset="0"/>
            </a:endParaRPr>
          </a:p>
        </p:txBody>
      </p:sp>
    </p:spTree>
    <p:extLst>
      <p:ext uri="{BB962C8B-B14F-4D97-AF65-F5344CB8AC3E}">
        <p14:creationId xmlns:p14="http://schemas.microsoft.com/office/powerpoint/2010/main" val="3405290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p:txBody>
          <a:bodyPr/>
          <a:lstStyle/>
          <a:p>
            <a:pPr>
              <a:spcBef>
                <a:spcPct val="0"/>
              </a:spcBef>
            </a:pPr>
            <a:r>
              <a:rPr lang="en-US" altLang="en-US" dirty="0"/>
              <a:t>Ammonia leak detectors are put in rooms where ammonia could be released through a leak. </a:t>
            </a:r>
          </a:p>
        </p:txBody>
      </p:sp>
      <p:sp>
        <p:nvSpPr>
          <p:cNvPr id="53252" name="Slide Number Placeholder 3"/>
          <p:cNvSpPr txBox="1">
            <a:spLocks noGrp="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15" tIns="46408" rIns="92815" bIns="46408" anchor="b"/>
          <a:lstStyle>
            <a:lvl1pPr defTabSz="928688">
              <a:defRPr>
                <a:solidFill>
                  <a:schemeClr val="tx1"/>
                </a:solidFill>
                <a:latin typeface="Book Antiqua" panose="02040602050305030304" pitchFamily="18" charset="0"/>
              </a:defRPr>
            </a:lvl1pPr>
            <a:lvl2pPr marL="754063" indent="-288925" defTabSz="928688">
              <a:defRPr>
                <a:solidFill>
                  <a:schemeClr val="tx1"/>
                </a:solidFill>
                <a:latin typeface="Book Antiqua" panose="02040602050305030304" pitchFamily="18" charset="0"/>
              </a:defRPr>
            </a:lvl2pPr>
            <a:lvl3pPr marL="1160463" indent="-231775" defTabSz="928688">
              <a:defRPr>
                <a:solidFill>
                  <a:schemeClr val="tx1"/>
                </a:solidFill>
                <a:latin typeface="Book Antiqua" panose="02040602050305030304" pitchFamily="18" charset="0"/>
              </a:defRPr>
            </a:lvl3pPr>
            <a:lvl4pPr marL="1624013" indent="-231775" defTabSz="928688">
              <a:defRPr>
                <a:solidFill>
                  <a:schemeClr val="tx1"/>
                </a:solidFill>
                <a:latin typeface="Book Antiqua" panose="02040602050305030304" pitchFamily="18" charset="0"/>
              </a:defRPr>
            </a:lvl4pPr>
            <a:lvl5pPr marL="2087563" indent="-230188" defTabSz="928688">
              <a:defRPr>
                <a:solidFill>
                  <a:schemeClr val="tx1"/>
                </a:solidFill>
                <a:latin typeface="Book Antiqua" panose="02040602050305030304" pitchFamily="18" charset="0"/>
              </a:defRPr>
            </a:lvl5pPr>
            <a:lvl6pPr marL="2544763" indent="-230188" defTabSz="928688" fontAlgn="base">
              <a:spcBef>
                <a:spcPct val="0"/>
              </a:spcBef>
              <a:spcAft>
                <a:spcPct val="0"/>
              </a:spcAft>
              <a:defRPr>
                <a:solidFill>
                  <a:schemeClr val="tx1"/>
                </a:solidFill>
                <a:latin typeface="Book Antiqua" panose="02040602050305030304" pitchFamily="18" charset="0"/>
              </a:defRPr>
            </a:lvl6pPr>
            <a:lvl7pPr marL="3001963" indent="-230188" defTabSz="928688" fontAlgn="base">
              <a:spcBef>
                <a:spcPct val="0"/>
              </a:spcBef>
              <a:spcAft>
                <a:spcPct val="0"/>
              </a:spcAft>
              <a:defRPr>
                <a:solidFill>
                  <a:schemeClr val="tx1"/>
                </a:solidFill>
                <a:latin typeface="Book Antiqua" panose="02040602050305030304" pitchFamily="18" charset="0"/>
              </a:defRPr>
            </a:lvl7pPr>
            <a:lvl8pPr marL="3459163" indent="-230188" defTabSz="928688" fontAlgn="base">
              <a:spcBef>
                <a:spcPct val="0"/>
              </a:spcBef>
              <a:spcAft>
                <a:spcPct val="0"/>
              </a:spcAft>
              <a:defRPr>
                <a:solidFill>
                  <a:schemeClr val="tx1"/>
                </a:solidFill>
                <a:latin typeface="Book Antiqua" panose="02040602050305030304" pitchFamily="18" charset="0"/>
              </a:defRPr>
            </a:lvl8pPr>
            <a:lvl9pPr marL="3916363" indent="-230188" defTabSz="928688" fontAlgn="base">
              <a:spcBef>
                <a:spcPct val="0"/>
              </a:spcBef>
              <a:spcAft>
                <a:spcPct val="0"/>
              </a:spcAft>
              <a:defRPr>
                <a:solidFill>
                  <a:schemeClr val="tx1"/>
                </a:solidFill>
                <a:latin typeface="Book Antiqua" panose="02040602050305030304" pitchFamily="18" charset="0"/>
              </a:defRPr>
            </a:lvl9pPr>
          </a:lstStyle>
          <a:p>
            <a:pPr algn="r"/>
            <a:fld id="{0A606A57-1F85-4ADE-BEB8-88DBA0D5B5BC}" type="slidenum">
              <a:rPr lang="en-US" altLang="en-US" sz="1200">
                <a:latin typeface="Calibri" panose="020F0502020204030204" pitchFamily="34" charset="0"/>
              </a:rPr>
              <a:pPr algn="r"/>
              <a:t>36</a:t>
            </a:fld>
            <a:endParaRPr lang="en-US" altLang="en-US" sz="1200">
              <a:latin typeface="Calibri" panose="020F0502020204030204" pitchFamily="34" charset="0"/>
            </a:endParaRPr>
          </a:p>
        </p:txBody>
      </p:sp>
    </p:spTree>
    <p:extLst>
      <p:ext uri="{BB962C8B-B14F-4D97-AF65-F5344CB8AC3E}">
        <p14:creationId xmlns:p14="http://schemas.microsoft.com/office/powerpoint/2010/main" val="1257904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p:txBody>
          <a:bodyPr/>
          <a:lstStyle/>
          <a:p>
            <a:pPr>
              <a:spcBef>
                <a:spcPct val="0"/>
              </a:spcBef>
            </a:pPr>
            <a:r>
              <a:rPr lang="en-US" altLang="en-US" dirty="0"/>
              <a:t>The Chlorine Institute has Numerous Standards for:</a:t>
            </a:r>
          </a:p>
          <a:p>
            <a:pPr>
              <a:spcBef>
                <a:spcPct val="0"/>
              </a:spcBef>
            </a:pPr>
            <a:r>
              <a:rPr lang="en-US" altLang="en-US" dirty="0"/>
              <a:t>Chlorine</a:t>
            </a:r>
          </a:p>
          <a:p>
            <a:pPr>
              <a:spcBef>
                <a:spcPct val="0"/>
              </a:spcBef>
            </a:pPr>
            <a:r>
              <a:rPr lang="en-US" altLang="en-US" dirty="0"/>
              <a:t>Sodium hypochlorite</a:t>
            </a:r>
          </a:p>
          <a:p>
            <a:pPr>
              <a:spcBef>
                <a:spcPct val="0"/>
              </a:spcBef>
            </a:pPr>
            <a:r>
              <a:rPr lang="en-US" altLang="en-US" dirty="0"/>
              <a:t>Hydrogen Chloride</a:t>
            </a:r>
          </a:p>
          <a:p>
            <a:pPr>
              <a:spcBef>
                <a:spcPct val="0"/>
              </a:spcBef>
            </a:pPr>
            <a:r>
              <a:rPr lang="en-US" altLang="en-US" dirty="0"/>
              <a:t>Hydrochloric Acid</a:t>
            </a:r>
          </a:p>
        </p:txBody>
      </p:sp>
      <p:sp>
        <p:nvSpPr>
          <p:cNvPr id="15364" name="Slide Number Placeholder 3"/>
          <p:cNvSpPr>
            <a:spLocks noGrp="1"/>
          </p:cNvSpPr>
          <p:nvPr>
            <p:ph type="sldNum" sz="quarter" idx="5"/>
          </p:nvPr>
        </p:nvSpPr>
        <p:spPr>
          <a:noFill/>
        </p:spPr>
        <p:txBody>
          <a:bodyPr/>
          <a:lstStyle>
            <a:lvl1pPr defTabSz="928688">
              <a:defRPr>
                <a:solidFill>
                  <a:schemeClr val="tx1"/>
                </a:solidFill>
                <a:latin typeface="Book Antiqua" panose="02040602050305030304" pitchFamily="18" charset="0"/>
              </a:defRPr>
            </a:lvl1pPr>
            <a:lvl2pPr marL="754063" indent="-288925" defTabSz="928688">
              <a:defRPr>
                <a:solidFill>
                  <a:schemeClr val="tx1"/>
                </a:solidFill>
                <a:latin typeface="Book Antiqua" panose="02040602050305030304" pitchFamily="18" charset="0"/>
              </a:defRPr>
            </a:lvl2pPr>
            <a:lvl3pPr marL="1160463" indent="-231775" defTabSz="928688">
              <a:defRPr>
                <a:solidFill>
                  <a:schemeClr val="tx1"/>
                </a:solidFill>
                <a:latin typeface="Book Antiqua" panose="02040602050305030304" pitchFamily="18" charset="0"/>
              </a:defRPr>
            </a:lvl3pPr>
            <a:lvl4pPr marL="1624013" indent="-231775" defTabSz="928688">
              <a:defRPr>
                <a:solidFill>
                  <a:schemeClr val="tx1"/>
                </a:solidFill>
                <a:latin typeface="Book Antiqua" panose="02040602050305030304" pitchFamily="18" charset="0"/>
              </a:defRPr>
            </a:lvl4pPr>
            <a:lvl5pPr marL="2087563" indent="-230188" defTabSz="928688">
              <a:defRPr>
                <a:solidFill>
                  <a:schemeClr val="tx1"/>
                </a:solidFill>
                <a:latin typeface="Book Antiqua" panose="02040602050305030304" pitchFamily="18" charset="0"/>
              </a:defRPr>
            </a:lvl5pPr>
            <a:lvl6pPr marL="2544763" indent="-230188" defTabSz="928688" fontAlgn="base">
              <a:spcBef>
                <a:spcPct val="0"/>
              </a:spcBef>
              <a:spcAft>
                <a:spcPct val="0"/>
              </a:spcAft>
              <a:defRPr>
                <a:solidFill>
                  <a:schemeClr val="tx1"/>
                </a:solidFill>
                <a:latin typeface="Book Antiqua" panose="02040602050305030304" pitchFamily="18" charset="0"/>
              </a:defRPr>
            </a:lvl6pPr>
            <a:lvl7pPr marL="3001963" indent="-230188" defTabSz="928688" fontAlgn="base">
              <a:spcBef>
                <a:spcPct val="0"/>
              </a:spcBef>
              <a:spcAft>
                <a:spcPct val="0"/>
              </a:spcAft>
              <a:defRPr>
                <a:solidFill>
                  <a:schemeClr val="tx1"/>
                </a:solidFill>
                <a:latin typeface="Book Antiqua" panose="02040602050305030304" pitchFamily="18" charset="0"/>
              </a:defRPr>
            </a:lvl7pPr>
            <a:lvl8pPr marL="3459163" indent="-230188" defTabSz="928688" fontAlgn="base">
              <a:spcBef>
                <a:spcPct val="0"/>
              </a:spcBef>
              <a:spcAft>
                <a:spcPct val="0"/>
              </a:spcAft>
              <a:defRPr>
                <a:solidFill>
                  <a:schemeClr val="tx1"/>
                </a:solidFill>
                <a:latin typeface="Book Antiqua" panose="02040602050305030304" pitchFamily="18" charset="0"/>
              </a:defRPr>
            </a:lvl8pPr>
            <a:lvl9pPr marL="3916363" indent="-230188" defTabSz="928688" fontAlgn="base">
              <a:spcBef>
                <a:spcPct val="0"/>
              </a:spcBef>
              <a:spcAft>
                <a:spcPct val="0"/>
              </a:spcAft>
              <a:defRPr>
                <a:solidFill>
                  <a:schemeClr val="tx1"/>
                </a:solidFill>
                <a:latin typeface="Book Antiqua" panose="02040602050305030304" pitchFamily="18" charset="0"/>
              </a:defRPr>
            </a:lvl9pPr>
          </a:lstStyle>
          <a:p>
            <a:fld id="{70B3D1CC-1E8D-46A1-82A9-527B02F209C3}" type="slidenum">
              <a:rPr lang="en-US" altLang="en-US">
                <a:latin typeface="Calibri" panose="020F0502020204030204" pitchFamily="34" charset="0"/>
              </a:rPr>
              <a:pPr/>
              <a:t>37</a:t>
            </a:fld>
            <a:endParaRPr lang="en-US" altLang="en-US">
              <a:latin typeface="Calibri" panose="020F0502020204030204" pitchFamily="34" charset="0"/>
            </a:endParaRPr>
          </a:p>
        </p:txBody>
      </p:sp>
    </p:spTree>
    <p:extLst>
      <p:ext uri="{BB962C8B-B14F-4D97-AF65-F5344CB8AC3E}">
        <p14:creationId xmlns:p14="http://schemas.microsoft.com/office/powerpoint/2010/main" val="17537967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Rectangle 3"/>
          <p:cNvSpPr>
            <a:spLocks noGrp="1"/>
          </p:cNvSpPr>
          <p:nvPr>
            <p:ph type="body" idx="1"/>
          </p:nvPr>
        </p:nvSpPr>
        <p:spPr/>
        <p:txBody>
          <a:bodyPr/>
          <a:lstStyle/>
          <a:p>
            <a:r>
              <a:rPr lang="en-US" altLang="en-US" dirty="0"/>
              <a:t>There are many industry codes for various equipment. Today many equipment manufacturers have incorporated the codes into their manuals. </a:t>
            </a:r>
          </a:p>
        </p:txBody>
      </p:sp>
    </p:spTree>
    <p:extLst>
      <p:ext uri="{BB962C8B-B14F-4D97-AF65-F5344CB8AC3E}">
        <p14:creationId xmlns:p14="http://schemas.microsoft.com/office/powerpoint/2010/main" val="1603450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http://www.bradfordera.com/news/top_stories/article_1f9b396e-6566-11e4-9d7d-470fb392ada0.html</a:t>
            </a:r>
          </a:p>
          <a:p>
            <a:r>
              <a:rPr lang="en-US" dirty="0"/>
              <a:t>OSHA does not have coded for ovens and furnaces. They would NFPA 86 which is are safety guidelines for these devices.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A6D18935-3F9B-45F7-84C6-7476A456D357}" type="slidenum">
              <a:rPr lang="en-US" smtClean="0"/>
              <a:pPr>
                <a:defRPr/>
              </a:pPr>
              <a:t>4</a:t>
            </a:fld>
            <a:endParaRPr lang="en-US"/>
          </a:p>
        </p:txBody>
      </p:sp>
    </p:spTree>
    <p:extLst>
      <p:ext uri="{BB962C8B-B14F-4D97-AF65-F5344CB8AC3E}">
        <p14:creationId xmlns:p14="http://schemas.microsoft.com/office/powerpoint/2010/main" val="23500901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p:txBody>
          <a:bodyPr/>
          <a:lstStyle/>
          <a:p>
            <a:pPr>
              <a:spcBef>
                <a:spcPct val="0"/>
              </a:spcBef>
            </a:pPr>
            <a:r>
              <a:rPr lang="en-US" altLang="en-US" dirty="0"/>
              <a:t>OSHA can use these consensus standards and codes as a basis of a general duty clause citation or support for a PSM citation. </a:t>
            </a:r>
          </a:p>
          <a:p>
            <a:pPr>
              <a:spcBef>
                <a:spcPct val="0"/>
              </a:spcBef>
            </a:pPr>
            <a:r>
              <a:rPr lang="en-US" altLang="en-US" dirty="0"/>
              <a:t>The Boiler and Pressure codes give guidelines for boiler maintenance. </a:t>
            </a:r>
          </a:p>
        </p:txBody>
      </p:sp>
      <p:sp>
        <p:nvSpPr>
          <p:cNvPr id="16388" name="Slide Number Placeholder 3"/>
          <p:cNvSpPr>
            <a:spLocks noGrp="1"/>
          </p:cNvSpPr>
          <p:nvPr>
            <p:ph type="sldNum" sz="quarter" idx="5"/>
          </p:nvPr>
        </p:nvSpPr>
        <p:spPr>
          <a:noFill/>
        </p:spPr>
        <p:txBody>
          <a:bodyPr/>
          <a:lstStyle>
            <a:lvl1pPr defTabSz="928688">
              <a:defRPr>
                <a:solidFill>
                  <a:schemeClr val="tx1"/>
                </a:solidFill>
                <a:latin typeface="Book Antiqua" panose="02040602050305030304" pitchFamily="18" charset="0"/>
              </a:defRPr>
            </a:lvl1pPr>
            <a:lvl2pPr marL="754063" indent="-288925" defTabSz="928688">
              <a:defRPr>
                <a:solidFill>
                  <a:schemeClr val="tx1"/>
                </a:solidFill>
                <a:latin typeface="Book Antiqua" panose="02040602050305030304" pitchFamily="18" charset="0"/>
              </a:defRPr>
            </a:lvl2pPr>
            <a:lvl3pPr marL="1160463" indent="-231775" defTabSz="928688">
              <a:defRPr>
                <a:solidFill>
                  <a:schemeClr val="tx1"/>
                </a:solidFill>
                <a:latin typeface="Book Antiqua" panose="02040602050305030304" pitchFamily="18" charset="0"/>
              </a:defRPr>
            </a:lvl3pPr>
            <a:lvl4pPr marL="1624013" indent="-231775" defTabSz="928688">
              <a:defRPr>
                <a:solidFill>
                  <a:schemeClr val="tx1"/>
                </a:solidFill>
                <a:latin typeface="Book Antiqua" panose="02040602050305030304" pitchFamily="18" charset="0"/>
              </a:defRPr>
            </a:lvl4pPr>
            <a:lvl5pPr marL="2087563" indent="-230188" defTabSz="928688">
              <a:defRPr>
                <a:solidFill>
                  <a:schemeClr val="tx1"/>
                </a:solidFill>
                <a:latin typeface="Book Antiqua" panose="02040602050305030304" pitchFamily="18" charset="0"/>
              </a:defRPr>
            </a:lvl5pPr>
            <a:lvl6pPr marL="2544763" indent="-230188" defTabSz="928688" fontAlgn="base">
              <a:spcBef>
                <a:spcPct val="0"/>
              </a:spcBef>
              <a:spcAft>
                <a:spcPct val="0"/>
              </a:spcAft>
              <a:defRPr>
                <a:solidFill>
                  <a:schemeClr val="tx1"/>
                </a:solidFill>
                <a:latin typeface="Book Antiqua" panose="02040602050305030304" pitchFamily="18" charset="0"/>
              </a:defRPr>
            </a:lvl6pPr>
            <a:lvl7pPr marL="3001963" indent="-230188" defTabSz="928688" fontAlgn="base">
              <a:spcBef>
                <a:spcPct val="0"/>
              </a:spcBef>
              <a:spcAft>
                <a:spcPct val="0"/>
              </a:spcAft>
              <a:defRPr>
                <a:solidFill>
                  <a:schemeClr val="tx1"/>
                </a:solidFill>
                <a:latin typeface="Book Antiqua" panose="02040602050305030304" pitchFamily="18" charset="0"/>
              </a:defRPr>
            </a:lvl7pPr>
            <a:lvl8pPr marL="3459163" indent="-230188" defTabSz="928688" fontAlgn="base">
              <a:spcBef>
                <a:spcPct val="0"/>
              </a:spcBef>
              <a:spcAft>
                <a:spcPct val="0"/>
              </a:spcAft>
              <a:defRPr>
                <a:solidFill>
                  <a:schemeClr val="tx1"/>
                </a:solidFill>
                <a:latin typeface="Book Antiqua" panose="02040602050305030304" pitchFamily="18" charset="0"/>
              </a:defRPr>
            </a:lvl8pPr>
            <a:lvl9pPr marL="3916363" indent="-230188" defTabSz="928688" fontAlgn="base">
              <a:spcBef>
                <a:spcPct val="0"/>
              </a:spcBef>
              <a:spcAft>
                <a:spcPct val="0"/>
              </a:spcAft>
              <a:defRPr>
                <a:solidFill>
                  <a:schemeClr val="tx1"/>
                </a:solidFill>
                <a:latin typeface="Book Antiqua" panose="02040602050305030304" pitchFamily="18" charset="0"/>
              </a:defRPr>
            </a:lvl9pPr>
          </a:lstStyle>
          <a:p>
            <a:fld id="{928C25AC-F2C0-4A35-8289-CB9FF47913C2}" type="slidenum">
              <a:rPr lang="en-US" altLang="en-US">
                <a:latin typeface="Calibri" panose="020F0502020204030204" pitchFamily="34" charset="0"/>
              </a:rPr>
              <a:pPr/>
              <a:t>42</a:t>
            </a:fld>
            <a:endParaRPr lang="en-US" altLang="en-US">
              <a:latin typeface="Calibri" panose="020F0502020204030204" pitchFamily="34" charset="0"/>
            </a:endParaRPr>
          </a:p>
        </p:txBody>
      </p:sp>
    </p:spTree>
    <p:extLst>
      <p:ext uri="{BB962C8B-B14F-4D97-AF65-F5344CB8AC3E}">
        <p14:creationId xmlns:p14="http://schemas.microsoft.com/office/powerpoint/2010/main" val="2894692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p:txBody>
          <a:bodyPr/>
          <a:lstStyle/>
          <a:p>
            <a:pPr>
              <a:spcBef>
                <a:spcPct val="0"/>
              </a:spcBef>
            </a:pPr>
            <a:r>
              <a:rPr lang="en-US" altLang="en-US" dirty="0"/>
              <a:t>Worker is conducting thickness testing per the pressure vessel codes. Both photos. </a:t>
            </a:r>
          </a:p>
        </p:txBody>
      </p:sp>
      <p:sp>
        <p:nvSpPr>
          <p:cNvPr id="32772" name="Slide Number Placeholder 3"/>
          <p:cNvSpPr txBox="1">
            <a:spLocks noGrp="1"/>
          </p:cNvSpPr>
          <p:nvPr/>
        </p:nvSpPr>
        <p:spPr bwMode="auto">
          <a:xfrm>
            <a:off x="3979863" y="8845550"/>
            <a:ext cx="30448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15" tIns="46408" rIns="92815" bIns="46408" anchor="b"/>
          <a:lstStyle>
            <a:lvl1pPr defTabSz="928688">
              <a:defRPr>
                <a:solidFill>
                  <a:schemeClr val="tx1"/>
                </a:solidFill>
                <a:latin typeface="Book Antiqua" panose="02040602050305030304" pitchFamily="18" charset="0"/>
              </a:defRPr>
            </a:lvl1pPr>
            <a:lvl2pPr marL="754063" indent="-288925" defTabSz="928688">
              <a:defRPr>
                <a:solidFill>
                  <a:schemeClr val="tx1"/>
                </a:solidFill>
                <a:latin typeface="Book Antiqua" panose="02040602050305030304" pitchFamily="18" charset="0"/>
              </a:defRPr>
            </a:lvl2pPr>
            <a:lvl3pPr marL="1160463" indent="-231775" defTabSz="928688">
              <a:defRPr>
                <a:solidFill>
                  <a:schemeClr val="tx1"/>
                </a:solidFill>
                <a:latin typeface="Book Antiqua" panose="02040602050305030304" pitchFamily="18" charset="0"/>
              </a:defRPr>
            </a:lvl3pPr>
            <a:lvl4pPr marL="1624013" indent="-231775" defTabSz="928688">
              <a:defRPr>
                <a:solidFill>
                  <a:schemeClr val="tx1"/>
                </a:solidFill>
                <a:latin typeface="Book Antiqua" panose="02040602050305030304" pitchFamily="18" charset="0"/>
              </a:defRPr>
            </a:lvl4pPr>
            <a:lvl5pPr marL="2087563" indent="-230188" defTabSz="928688">
              <a:defRPr>
                <a:solidFill>
                  <a:schemeClr val="tx1"/>
                </a:solidFill>
                <a:latin typeface="Book Antiqua" panose="02040602050305030304" pitchFamily="18" charset="0"/>
              </a:defRPr>
            </a:lvl5pPr>
            <a:lvl6pPr marL="2544763" indent="-230188" defTabSz="928688" fontAlgn="base">
              <a:spcBef>
                <a:spcPct val="0"/>
              </a:spcBef>
              <a:spcAft>
                <a:spcPct val="0"/>
              </a:spcAft>
              <a:defRPr>
                <a:solidFill>
                  <a:schemeClr val="tx1"/>
                </a:solidFill>
                <a:latin typeface="Book Antiqua" panose="02040602050305030304" pitchFamily="18" charset="0"/>
              </a:defRPr>
            </a:lvl6pPr>
            <a:lvl7pPr marL="3001963" indent="-230188" defTabSz="928688" fontAlgn="base">
              <a:spcBef>
                <a:spcPct val="0"/>
              </a:spcBef>
              <a:spcAft>
                <a:spcPct val="0"/>
              </a:spcAft>
              <a:defRPr>
                <a:solidFill>
                  <a:schemeClr val="tx1"/>
                </a:solidFill>
                <a:latin typeface="Book Antiqua" panose="02040602050305030304" pitchFamily="18" charset="0"/>
              </a:defRPr>
            </a:lvl7pPr>
            <a:lvl8pPr marL="3459163" indent="-230188" defTabSz="928688" fontAlgn="base">
              <a:spcBef>
                <a:spcPct val="0"/>
              </a:spcBef>
              <a:spcAft>
                <a:spcPct val="0"/>
              </a:spcAft>
              <a:defRPr>
                <a:solidFill>
                  <a:schemeClr val="tx1"/>
                </a:solidFill>
                <a:latin typeface="Book Antiqua" panose="02040602050305030304" pitchFamily="18" charset="0"/>
              </a:defRPr>
            </a:lvl8pPr>
            <a:lvl9pPr marL="3916363" indent="-230188" defTabSz="928688" fontAlgn="base">
              <a:spcBef>
                <a:spcPct val="0"/>
              </a:spcBef>
              <a:spcAft>
                <a:spcPct val="0"/>
              </a:spcAft>
              <a:defRPr>
                <a:solidFill>
                  <a:schemeClr val="tx1"/>
                </a:solidFill>
                <a:latin typeface="Book Antiqua" panose="02040602050305030304" pitchFamily="18" charset="0"/>
              </a:defRPr>
            </a:lvl9pPr>
          </a:lstStyle>
          <a:p>
            <a:pPr algn="r"/>
            <a:fld id="{88C31EEB-898D-408E-B1E6-7195079367A7}" type="slidenum">
              <a:rPr lang="en-US" altLang="en-US" sz="1200">
                <a:latin typeface="Calibri" panose="020F0502020204030204" pitchFamily="34" charset="0"/>
              </a:rPr>
              <a:pPr algn="r"/>
              <a:t>43</a:t>
            </a:fld>
            <a:endParaRPr lang="en-US" altLang="en-US" sz="1200">
              <a:latin typeface="Calibri" panose="020F0502020204030204" pitchFamily="34" charset="0"/>
            </a:endParaRPr>
          </a:p>
        </p:txBody>
      </p:sp>
    </p:spTree>
    <p:extLst>
      <p:ext uri="{BB962C8B-B14F-4D97-AF65-F5344CB8AC3E}">
        <p14:creationId xmlns:p14="http://schemas.microsoft.com/office/powerpoint/2010/main" val="54495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kiinstruments.com/blog/detector-heads/nitrogen-storage-monitoring/?utm_source=google&amp;utm_medium=cpc&amp;utm_campaign=RKI_DSA_Prospecting&amp;utm_content=all%20web%20pages&amp;utm_term=&amp;gclid=Cj0KCQjw8O-VBhCpARIsACMvVLNiZD76uIW_HVMuY76-s2lst_A5oRrUniPDSoB_pqUbIybkzgwwDtUaAtMwEALw_wcB</a:t>
            </a:r>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45</a:t>
            </a:fld>
            <a:endParaRPr lang="en-US"/>
          </a:p>
        </p:txBody>
      </p:sp>
    </p:spTree>
    <p:extLst>
      <p:ext uri="{BB962C8B-B14F-4D97-AF65-F5344CB8AC3E}">
        <p14:creationId xmlns:p14="http://schemas.microsoft.com/office/powerpoint/2010/main" val="3748297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test question 27 </a:t>
            </a:r>
          </a:p>
          <a:p>
            <a:pPr lvl="0"/>
            <a:r>
              <a:rPr lang="en-US" sz="1200" kern="1200" dirty="0">
                <a:solidFill>
                  <a:schemeClr val="tx1"/>
                </a:solidFill>
                <a:effectLst/>
                <a:latin typeface="Times New Roman" pitchFamily="18" charset="0"/>
                <a:ea typeface="+mn-ea"/>
                <a:cs typeface="+mn-cs"/>
              </a:rPr>
              <a:t>The lower flammable limit of a flammable gas or vapor is the:</a:t>
            </a:r>
            <a:endParaRPr lang="en-US" sz="1600" kern="1200" dirty="0">
              <a:solidFill>
                <a:schemeClr val="tx1"/>
              </a:solidFill>
              <a:effectLst/>
              <a:latin typeface="Times New Roman" pitchFamily="18" charset="0"/>
              <a:ea typeface="+mn-ea"/>
              <a:cs typeface="+mn-cs"/>
            </a:endParaRPr>
          </a:p>
          <a:p>
            <a:pPr lvl="1"/>
            <a:r>
              <a:rPr lang="en-US" sz="1200" b="1" kern="1200" dirty="0">
                <a:solidFill>
                  <a:schemeClr val="tx1"/>
                </a:solidFill>
                <a:effectLst/>
                <a:latin typeface="Times New Roman" pitchFamily="18" charset="0"/>
                <a:ea typeface="+mn-ea"/>
                <a:cs typeface="+mn-cs"/>
              </a:rPr>
              <a:t>Lowest concentration of the gas or vapor in air, expressed as a percentage, that can be ignited</a:t>
            </a:r>
            <a:endParaRPr lang="en-US" sz="1600" kern="1200" dirty="0">
              <a:solidFill>
                <a:schemeClr val="tx1"/>
              </a:solidFill>
              <a:effectLst/>
              <a:latin typeface="Times New Roman" pitchFamily="18" charset="0"/>
              <a:ea typeface="+mn-ea"/>
              <a:cs typeface="+mn-cs"/>
            </a:endParaRPr>
          </a:p>
          <a:p>
            <a:pPr lvl="1"/>
            <a:r>
              <a:rPr lang="en-US" sz="1200" kern="1200" dirty="0">
                <a:solidFill>
                  <a:schemeClr val="tx1"/>
                </a:solidFill>
                <a:effectLst/>
                <a:latin typeface="Times New Roman" pitchFamily="18" charset="0"/>
                <a:ea typeface="+mn-ea"/>
                <a:cs typeface="+mn-cs"/>
              </a:rPr>
              <a:t>Highest concentration of the gas or vapor in air, expressed as a percentage, that can be ignited </a:t>
            </a:r>
            <a:endParaRPr lang="en-US" sz="1600" kern="1200" dirty="0">
              <a:solidFill>
                <a:schemeClr val="tx1"/>
              </a:solidFill>
              <a:effectLst/>
              <a:latin typeface="Times New Roman" pitchFamily="18" charset="0"/>
              <a:ea typeface="+mn-ea"/>
              <a:cs typeface="+mn-cs"/>
            </a:endParaRPr>
          </a:p>
          <a:p>
            <a:pPr lvl="1"/>
            <a:r>
              <a:rPr lang="en-US" sz="1200" kern="1200" dirty="0">
                <a:solidFill>
                  <a:schemeClr val="tx1"/>
                </a:solidFill>
                <a:effectLst/>
                <a:latin typeface="Times New Roman" pitchFamily="18" charset="0"/>
                <a:ea typeface="+mn-ea"/>
                <a:cs typeface="+mn-cs"/>
              </a:rPr>
              <a:t>Amount, in grams or kilograms, that can be ignited</a:t>
            </a:r>
            <a:endParaRPr lang="en-US" sz="1600" kern="1200" dirty="0">
              <a:solidFill>
                <a:schemeClr val="tx1"/>
              </a:solidFill>
              <a:effectLst/>
              <a:latin typeface="Times New Roman" pitchFamily="18" charset="0"/>
              <a:ea typeface="+mn-ea"/>
              <a:cs typeface="+mn-cs"/>
            </a:endParaRPr>
          </a:p>
          <a:p>
            <a:pPr lvl="1"/>
            <a:r>
              <a:rPr lang="en-US" sz="1200" kern="1200" dirty="0">
                <a:solidFill>
                  <a:schemeClr val="tx1"/>
                </a:solidFill>
                <a:effectLst/>
                <a:latin typeface="Times New Roman" pitchFamily="18" charset="0"/>
                <a:ea typeface="+mn-ea"/>
                <a:cs typeface="+mn-cs"/>
              </a:rPr>
              <a:t>Amount that is equivalent to the limiting oxygen percentage that can be ignited</a:t>
            </a:r>
            <a:endParaRPr lang="en-US" sz="1600" kern="1200" dirty="0">
              <a:solidFill>
                <a:schemeClr val="tx1"/>
              </a:solidFill>
              <a:effectLst/>
              <a:latin typeface="Times New Roman" pitchFamily="18" charset="0"/>
              <a:ea typeface="+mn-ea"/>
              <a:cs typeface="+mn-cs"/>
            </a:endParaRPr>
          </a:p>
          <a:p>
            <a:endParaRPr lang="en-US" dirty="0"/>
          </a:p>
          <a:p>
            <a:r>
              <a:rPr lang="en-US" dirty="0"/>
              <a:t>Ether would be category 1 or NFPA 1a</a:t>
            </a:r>
          </a:p>
          <a:p>
            <a:endParaRPr lang="en-US" dirty="0"/>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47</a:t>
            </a:fld>
            <a:endParaRPr lang="en-US"/>
          </a:p>
        </p:txBody>
      </p:sp>
    </p:spTree>
    <p:extLst>
      <p:ext uri="{BB962C8B-B14F-4D97-AF65-F5344CB8AC3E}">
        <p14:creationId xmlns:p14="http://schemas.microsoft.com/office/powerpoint/2010/main" val="11043355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Times New Roman" pitchFamily="18" charset="0"/>
                <a:ea typeface="+mn-ea"/>
                <a:cs typeface="+mn-cs"/>
                <a:hlinkClick r:id="rId3"/>
              </a:rPr>
              <a:t>1910.106(e)(2)(ii)(b)</a:t>
            </a:r>
            <a:r>
              <a:rPr lang="en-US" sz="1200" b="0" i="0" kern="1200" dirty="0">
                <a:solidFill>
                  <a:schemeClr val="tx1"/>
                </a:solidFill>
                <a:effectLst/>
                <a:latin typeface="Times New Roman" pitchFamily="18" charset="0"/>
                <a:ea typeface="+mn-ea"/>
                <a:cs typeface="+mn-cs"/>
              </a:rPr>
              <a:t>The quantity of liquid that may be located outside of an inside storage room or storage cabinet in a building or in any one fire area of a building shall not exceed:</a:t>
            </a:r>
          </a:p>
          <a:p>
            <a:r>
              <a:rPr lang="en-US" sz="1200" b="0" i="0" kern="1200" dirty="0">
                <a:solidFill>
                  <a:schemeClr val="tx1"/>
                </a:solidFill>
                <a:effectLst/>
                <a:latin typeface="Times New Roman" pitchFamily="18" charset="0"/>
                <a:ea typeface="+mn-ea"/>
                <a:cs typeface="+mn-cs"/>
              </a:rPr>
              <a:t>1910.106(e)(2)(ii)(b)(1)25 gallons of Category 1 flammable liquids in containers</a:t>
            </a:r>
          </a:p>
          <a:p>
            <a:r>
              <a:rPr lang="en-US" sz="1200" b="0" i="0" kern="1200" dirty="0">
                <a:solidFill>
                  <a:schemeClr val="tx1"/>
                </a:solidFill>
                <a:effectLst/>
                <a:latin typeface="Times New Roman" pitchFamily="18" charset="0"/>
                <a:ea typeface="+mn-ea"/>
                <a:cs typeface="+mn-cs"/>
              </a:rPr>
              <a:t>1910.106(e)(2)(ii)(b)(2)120 gallons of Category 2, 3, or 4 flammable liquids in containers</a:t>
            </a:r>
          </a:p>
          <a:p>
            <a:r>
              <a:rPr lang="en-US" sz="1200" b="0" i="0" kern="1200" dirty="0">
                <a:solidFill>
                  <a:schemeClr val="tx1"/>
                </a:solidFill>
                <a:effectLst/>
                <a:latin typeface="Times New Roman" pitchFamily="18" charset="0"/>
                <a:ea typeface="+mn-ea"/>
                <a:cs typeface="+mn-cs"/>
              </a:rPr>
              <a:t>1910.106(e)(2)(ii)(b)(3)660 gallons of Category 2, 3, or 4 flammable liquids in a single portable tank.</a:t>
            </a:r>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48</a:t>
            </a:fld>
            <a:endParaRPr lang="en-US"/>
          </a:p>
        </p:txBody>
      </p:sp>
    </p:spTree>
    <p:extLst>
      <p:ext uri="{BB962C8B-B14F-4D97-AF65-F5344CB8AC3E}">
        <p14:creationId xmlns:p14="http://schemas.microsoft.com/office/powerpoint/2010/main" val="28868575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most are Category 2, then 120 gallons could be outside a cabinet. </a:t>
            </a:r>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49</a:t>
            </a:fld>
            <a:endParaRPr lang="en-US"/>
          </a:p>
        </p:txBody>
      </p:sp>
    </p:spTree>
    <p:extLst>
      <p:ext uri="{BB962C8B-B14F-4D97-AF65-F5344CB8AC3E}">
        <p14:creationId xmlns:p14="http://schemas.microsoft.com/office/powerpoint/2010/main" val="1410924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room has no ventilation. </a:t>
            </a:r>
          </a:p>
          <a:p>
            <a:r>
              <a:rPr lang="en-US" dirty="0"/>
              <a:t>The electrical is not Class 1. </a:t>
            </a:r>
          </a:p>
          <a:p>
            <a:r>
              <a:rPr lang="en-US" dirty="0"/>
              <a:t>The windows means no </a:t>
            </a:r>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50</a:t>
            </a:fld>
            <a:endParaRPr lang="en-US"/>
          </a:p>
        </p:txBody>
      </p:sp>
    </p:spTree>
    <p:extLst>
      <p:ext uri="{BB962C8B-B14F-4D97-AF65-F5344CB8AC3E}">
        <p14:creationId xmlns:p14="http://schemas.microsoft.com/office/powerpoint/2010/main" val="17512992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 I Locations</a:t>
            </a:r>
          </a:p>
          <a:p>
            <a:r>
              <a:rPr lang="en-US" dirty="0"/>
              <a:t>A “Class I Location” is created by the presence of flammable gases or vapors in the air in</a:t>
            </a:r>
          </a:p>
          <a:p>
            <a:r>
              <a:rPr lang="en-US" dirty="0"/>
              <a:t>sufficient quantities to be explosive or ignitable. When these materials are found in the</a:t>
            </a:r>
          </a:p>
          <a:p>
            <a:r>
              <a:rPr lang="en-US" dirty="0"/>
              <a:t>atmosphere, a potential for explosion exists if an electrical or other source of ignition is</a:t>
            </a:r>
          </a:p>
          <a:p>
            <a:r>
              <a:rPr lang="en-US" dirty="0"/>
              <a:t>present. Some typical Class I locations are:</a:t>
            </a:r>
          </a:p>
          <a:p>
            <a:r>
              <a:rPr lang="en-US" dirty="0"/>
              <a:t> Petroleum refineries, and gasoline storage and dispensing areas;</a:t>
            </a:r>
          </a:p>
          <a:p>
            <a:r>
              <a:rPr lang="en-US" dirty="0"/>
              <a:t> Dry cleaning plants where vapors from cleaning fluids can be present;</a:t>
            </a:r>
          </a:p>
          <a:p>
            <a:r>
              <a:rPr lang="en-US" dirty="0"/>
              <a:t> Spray finishing areas;</a:t>
            </a:r>
          </a:p>
          <a:p>
            <a:r>
              <a:rPr lang="en-US" dirty="0"/>
              <a:t> Aircraft hangars and fuel servicing areas; and</a:t>
            </a:r>
          </a:p>
          <a:p>
            <a:r>
              <a:rPr lang="en-US" dirty="0"/>
              <a:t> Utility gas plants, and operations involving storage and handling of liquified petroleum</a:t>
            </a:r>
          </a:p>
          <a:p>
            <a:r>
              <a:rPr lang="en-US" dirty="0"/>
              <a:t>gas or natural gas.</a:t>
            </a:r>
          </a:p>
          <a:p>
            <a:r>
              <a:rPr lang="en-US" dirty="0"/>
              <a:t>Class II Locations</a:t>
            </a:r>
          </a:p>
          <a:p>
            <a:r>
              <a:rPr lang="en-US" dirty="0"/>
              <a:t>The second type of hazardous location is called a “Class II Location”. This classification is</a:t>
            </a:r>
          </a:p>
          <a:p>
            <a:r>
              <a:rPr lang="en-US" dirty="0"/>
              <a:t>created by the presence of combustible dust in the air in sufficient quantities to be explosive</a:t>
            </a:r>
          </a:p>
          <a:p>
            <a:r>
              <a:rPr lang="en-US" dirty="0"/>
              <a:t>or ignitable. Some typical Class II locations are:</a:t>
            </a:r>
          </a:p>
          <a:p>
            <a:r>
              <a:rPr lang="en-US" dirty="0"/>
              <a:t> Grain elevators;</a:t>
            </a:r>
          </a:p>
          <a:p>
            <a:r>
              <a:rPr lang="en-US" dirty="0"/>
              <a:t> Flour and feed mills;</a:t>
            </a:r>
          </a:p>
          <a:p>
            <a:r>
              <a:rPr lang="en-US" dirty="0"/>
              <a:t> Plants that manufacture, use or store magnesium or aluminum powders;</a:t>
            </a:r>
          </a:p>
          <a:p>
            <a:r>
              <a:rPr lang="en-US" dirty="0"/>
              <a:t> Producers of plastics, medicines and fireworks;</a:t>
            </a:r>
          </a:p>
          <a:p>
            <a:r>
              <a:rPr lang="en-US" dirty="0"/>
              <a:t> Producers of starch or candies; </a:t>
            </a:r>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53</a:t>
            </a:fld>
            <a:endParaRPr lang="en-US"/>
          </a:p>
        </p:txBody>
      </p:sp>
    </p:spTree>
    <p:extLst>
      <p:ext uri="{BB962C8B-B14F-4D97-AF65-F5344CB8AC3E}">
        <p14:creationId xmlns:p14="http://schemas.microsoft.com/office/powerpoint/2010/main" val="12860936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Times New Roman" pitchFamily="18" charset="0"/>
                <a:ea typeface="+mn-ea"/>
                <a:cs typeface="+mn-cs"/>
              </a:rPr>
              <a:t>Measure the length, width and height of your room in feet. Multiply these three figures together to get an approximate figure for the number of cubic feet in your room. For example, if the room is 10 feet by 10 feet by 12 feet, there are about 1200 cubic feet of air to move in the room.</a:t>
            </a:r>
          </a:p>
          <a:p>
            <a:pPr fontAlgn="base"/>
            <a:r>
              <a:rPr lang="en-US" sz="1200" b="0" i="0" kern="1200" dirty="0">
                <a:solidFill>
                  <a:schemeClr val="tx1"/>
                </a:solidFill>
                <a:effectLst/>
                <a:latin typeface="Times New Roman" pitchFamily="18" charset="0"/>
                <a:ea typeface="+mn-ea"/>
                <a:cs typeface="+mn-cs"/>
              </a:rPr>
              <a:t>Check your owner's manual to determine the capacity of the fan in cubic feet per minute.</a:t>
            </a:r>
          </a:p>
          <a:p>
            <a:pPr fontAlgn="base"/>
            <a:r>
              <a:rPr lang="en-US" sz="1200" b="0" i="0" kern="1200" dirty="0">
                <a:solidFill>
                  <a:schemeClr val="tx1"/>
                </a:solidFill>
                <a:effectLst/>
                <a:latin typeface="Times New Roman" pitchFamily="18" charset="0"/>
                <a:ea typeface="+mn-ea"/>
                <a:cs typeface="+mn-cs"/>
              </a:rPr>
              <a:t>Multiply the capacity of your fan in cubic feet per minute by 60 to convert it to cubic feet per hour. For example, if your fan were capable of 200 cubic feet per minute, you multiply it by 60 to get 12,000 cubic feet per hour.</a:t>
            </a:r>
          </a:p>
          <a:p>
            <a:pPr fontAlgn="base"/>
            <a:r>
              <a:rPr lang="en-US" sz="1200" b="0" i="0" kern="1200" dirty="0">
                <a:solidFill>
                  <a:schemeClr val="tx1"/>
                </a:solidFill>
                <a:effectLst/>
                <a:latin typeface="Times New Roman" pitchFamily="18" charset="0"/>
                <a:ea typeface="+mn-ea"/>
                <a:cs typeface="+mn-cs"/>
              </a:rPr>
              <a:t>Divide this figure by the volume of the room to calculate the number of air changes per hour. Finishing the example, divide 12,000 cubic feet per hour by 1,200 cubic feet to find that you get 10 air changes per hour.</a:t>
            </a:r>
          </a:p>
          <a:p>
            <a:endParaRPr lang="en-US" dirty="0"/>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54</a:t>
            </a:fld>
            <a:endParaRPr lang="en-US"/>
          </a:p>
        </p:txBody>
      </p:sp>
    </p:spTree>
    <p:extLst>
      <p:ext uri="{BB962C8B-B14F-4D97-AF65-F5344CB8AC3E}">
        <p14:creationId xmlns:p14="http://schemas.microsoft.com/office/powerpoint/2010/main" val="2973300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Times New Roman" pitchFamily="18" charset="0"/>
                <a:ea typeface="+mn-ea"/>
                <a:cs typeface="+mn-cs"/>
              </a:rPr>
              <a:t>In buildings not frequented by the public</a:t>
            </a:r>
            <a:r>
              <a:rPr lang="en-US" sz="1200" b="0" i="0" kern="1200" dirty="0">
                <a:solidFill>
                  <a:schemeClr val="tx1"/>
                </a:solidFill>
                <a:effectLst/>
                <a:latin typeface="Times New Roman" pitchFamily="18" charset="0"/>
                <a:ea typeface="+mn-ea"/>
                <a:cs typeface="+mn-cs"/>
              </a:rPr>
              <a:t> (</a:t>
            </a:r>
            <a:r>
              <a:rPr lang="en-US" sz="1200" b="1" i="0" kern="1200" dirty="0">
                <a:solidFill>
                  <a:schemeClr val="tx1"/>
                </a:solidFill>
                <a:effectLst/>
                <a:latin typeface="Times New Roman" pitchFamily="18" charset="0"/>
                <a:ea typeface="+mn-ea"/>
                <a:cs typeface="+mn-cs"/>
              </a:rPr>
              <a:t>such as industrial</a:t>
            </a:r>
            <a:r>
              <a:rPr lang="en-US" sz="1200" b="0" i="0" kern="1200" dirty="0">
                <a:solidFill>
                  <a:schemeClr val="tx1"/>
                </a:solidFill>
                <a:effectLst/>
                <a:latin typeface="Times New Roman" pitchFamily="18" charset="0"/>
                <a:ea typeface="+mn-ea"/>
                <a:cs typeface="+mn-cs"/>
              </a:rPr>
              <a:t> facilities), </a:t>
            </a:r>
            <a:r>
              <a:rPr lang="en-US" sz="1200" b="1" i="0" kern="1200" dirty="0">
                <a:solidFill>
                  <a:schemeClr val="tx1"/>
                </a:solidFill>
                <a:effectLst/>
                <a:latin typeface="Times New Roman" pitchFamily="18" charset="0"/>
                <a:ea typeface="+mn-ea"/>
                <a:cs typeface="+mn-cs"/>
              </a:rPr>
              <a:t>not more than 300</a:t>
            </a:r>
            <a:r>
              <a:rPr lang="en-US" sz="1200" b="0" i="0" kern="1200" dirty="0">
                <a:solidFill>
                  <a:schemeClr val="tx1"/>
                </a:solidFill>
                <a:effectLst/>
                <a:latin typeface="Times New Roman" pitchFamily="18" charset="0"/>
                <a:ea typeface="+mn-ea"/>
                <a:cs typeface="+mn-cs"/>
              </a:rPr>
              <a:t>-</a:t>
            </a:r>
            <a:r>
              <a:rPr lang="en-US" sz="1200" b="1" i="0" kern="1200" dirty="0">
                <a:solidFill>
                  <a:schemeClr val="tx1"/>
                </a:solidFill>
                <a:effectLst/>
                <a:latin typeface="Times New Roman" pitchFamily="18" charset="0"/>
                <a:ea typeface="+mn-ea"/>
                <a:cs typeface="+mn-cs"/>
              </a:rPr>
              <a:t>pounds</a:t>
            </a:r>
            <a:r>
              <a:rPr lang="en-US" sz="1200" b="0" i="0" kern="1200" dirty="0">
                <a:solidFill>
                  <a:schemeClr val="tx1"/>
                </a:solidFill>
                <a:effectLst/>
                <a:latin typeface="Times New Roman" pitchFamily="18" charset="0"/>
                <a:ea typeface="+mn-ea"/>
                <a:cs typeface="+mn-cs"/>
              </a:rPr>
              <a:t> of </a:t>
            </a:r>
            <a:r>
              <a:rPr lang="en-US" sz="1200" b="1" i="0" kern="1200" dirty="0">
                <a:solidFill>
                  <a:schemeClr val="tx1"/>
                </a:solidFill>
                <a:effectLst/>
                <a:latin typeface="Times New Roman" pitchFamily="18" charset="0"/>
                <a:ea typeface="+mn-ea"/>
                <a:cs typeface="+mn-cs"/>
              </a:rPr>
              <a:t>LP gas in</a:t>
            </a:r>
            <a:r>
              <a:rPr lang="en-US" sz="1200" b="0" i="0" kern="1200" dirty="0">
                <a:solidFill>
                  <a:schemeClr val="tx1"/>
                </a:solidFill>
                <a:effectLst/>
                <a:latin typeface="Times New Roman" pitchFamily="18" charset="0"/>
                <a:ea typeface="+mn-ea"/>
                <a:cs typeface="+mn-cs"/>
              </a:rPr>
              <a:t> cylinders </a:t>
            </a:r>
            <a:r>
              <a:rPr lang="en-US" sz="1200" b="1" i="0" kern="1200" dirty="0">
                <a:solidFill>
                  <a:schemeClr val="tx1"/>
                </a:solidFill>
                <a:effectLst/>
                <a:latin typeface="Times New Roman" pitchFamily="18" charset="0"/>
                <a:ea typeface="+mn-ea"/>
                <a:cs typeface="+mn-cs"/>
              </a:rPr>
              <a:t>can</a:t>
            </a:r>
            <a:r>
              <a:rPr lang="en-US" sz="1200" b="0" i="0" kern="1200" dirty="0">
                <a:solidFill>
                  <a:schemeClr val="tx1"/>
                </a:solidFill>
                <a:effectLst/>
                <a:latin typeface="Times New Roman" pitchFamily="18" charset="0"/>
                <a:ea typeface="+mn-ea"/>
                <a:cs typeface="+mn-cs"/>
              </a:rPr>
              <a:t> be </a:t>
            </a:r>
            <a:r>
              <a:rPr lang="en-US" sz="1200" b="1" i="0" kern="1200" dirty="0">
                <a:solidFill>
                  <a:schemeClr val="tx1"/>
                </a:solidFill>
                <a:effectLst/>
                <a:latin typeface="Times New Roman" pitchFamily="18" charset="0"/>
                <a:ea typeface="+mn-ea"/>
                <a:cs typeface="+mn-cs"/>
              </a:rPr>
              <a:t>stored in</a:t>
            </a:r>
            <a:r>
              <a:rPr lang="en-US" sz="1200" b="0" i="0" kern="1200" dirty="0">
                <a:solidFill>
                  <a:schemeClr val="tx1"/>
                </a:solidFill>
                <a:effectLst/>
                <a:latin typeface="Times New Roman" pitchFamily="18" charset="0"/>
                <a:ea typeface="+mn-ea"/>
                <a:cs typeface="+mn-cs"/>
              </a:rPr>
              <a:t> one location. The </a:t>
            </a:r>
            <a:r>
              <a:rPr lang="en-US" sz="1200" b="1" i="0" kern="1200" dirty="0">
                <a:solidFill>
                  <a:schemeClr val="tx1"/>
                </a:solidFill>
                <a:effectLst/>
                <a:latin typeface="Times New Roman" pitchFamily="18" charset="0"/>
                <a:ea typeface="+mn-ea"/>
                <a:cs typeface="+mn-cs"/>
              </a:rPr>
              <a:t>quantity of LP gas stored in</a:t>
            </a:r>
            <a:r>
              <a:rPr lang="en-US" sz="1200" b="0" i="0" kern="1200" dirty="0">
                <a:solidFill>
                  <a:schemeClr val="tx1"/>
                </a:solidFill>
                <a:effectLst/>
                <a:latin typeface="Times New Roman" pitchFamily="18" charset="0"/>
                <a:ea typeface="+mn-ea"/>
                <a:cs typeface="+mn-cs"/>
              </a:rPr>
              <a:t> special </a:t>
            </a:r>
            <a:r>
              <a:rPr lang="en-US" sz="1200" b="1" i="0" kern="1200" dirty="0">
                <a:solidFill>
                  <a:schemeClr val="tx1"/>
                </a:solidFill>
                <a:effectLst/>
                <a:latin typeface="Times New Roman" pitchFamily="18" charset="0"/>
                <a:ea typeface="+mn-ea"/>
                <a:cs typeface="+mn-cs"/>
              </a:rPr>
              <a:t>buildings</a:t>
            </a:r>
            <a:r>
              <a:rPr lang="en-US" sz="1200" b="0" i="0" kern="1200" dirty="0">
                <a:solidFill>
                  <a:schemeClr val="tx1"/>
                </a:solidFill>
                <a:effectLst/>
                <a:latin typeface="Times New Roman" pitchFamily="18" charset="0"/>
                <a:ea typeface="+mn-ea"/>
                <a:cs typeface="+mn-cs"/>
              </a:rPr>
              <a:t> or rooms </a:t>
            </a:r>
            <a:r>
              <a:rPr lang="en-US" sz="1200" b="1" i="0" kern="1200" dirty="0">
                <a:solidFill>
                  <a:schemeClr val="tx1"/>
                </a:solidFill>
                <a:effectLst/>
                <a:latin typeface="Times New Roman" pitchFamily="18" charset="0"/>
                <a:ea typeface="+mn-ea"/>
                <a:cs typeface="+mn-cs"/>
              </a:rPr>
              <a:t>must not exceed</a:t>
            </a:r>
            <a:r>
              <a:rPr lang="en-US" sz="1200" b="0" i="0" kern="1200" dirty="0">
                <a:solidFill>
                  <a:schemeClr val="tx1"/>
                </a:solidFill>
                <a:effectLst/>
                <a:latin typeface="Times New Roman" pitchFamily="18" charset="0"/>
                <a:ea typeface="+mn-ea"/>
                <a:cs typeface="+mn-cs"/>
              </a:rPr>
              <a:t> 10,000-</a:t>
            </a:r>
            <a:r>
              <a:rPr lang="en-US" sz="1200" b="1" i="0" kern="1200" dirty="0">
                <a:solidFill>
                  <a:schemeClr val="tx1"/>
                </a:solidFill>
                <a:effectLst/>
                <a:latin typeface="Times New Roman" pitchFamily="18" charset="0"/>
                <a:ea typeface="+mn-ea"/>
                <a:cs typeface="+mn-cs"/>
              </a:rPr>
              <a:t>pounds</a:t>
            </a:r>
            <a:r>
              <a:rPr lang="en-US" sz="1200" b="0" i="0" kern="1200" dirty="0">
                <a:solidFill>
                  <a:schemeClr val="tx1"/>
                </a:solidFill>
                <a:effectLst/>
                <a:latin typeface="Times New Roman" pitchFamily="18" charset="0"/>
                <a:ea typeface="+mn-ea"/>
                <a:cs typeface="+mn-cs"/>
              </a:rPr>
              <a:t>.</a:t>
            </a:r>
          </a:p>
          <a:p>
            <a:r>
              <a:rPr lang="en-US" sz="1200" b="0" i="0" kern="1200" dirty="0">
                <a:solidFill>
                  <a:schemeClr val="tx1"/>
                </a:solidFill>
                <a:effectLst/>
                <a:latin typeface="Times New Roman" pitchFamily="18" charset="0"/>
                <a:ea typeface="+mn-ea"/>
                <a:cs typeface="+mn-cs"/>
              </a:rPr>
              <a:t>NFPA 58</a:t>
            </a:r>
          </a:p>
          <a:p>
            <a:endParaRPr lang="en-US" dirty="0"/>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55</a:t>
            </a:fld>
            <a:endParaRPr lang="en-US"/>
          </a:p>
        </p:txBody>
      </p:sp>
    </p:spTree>
    <p:extLst>
      <p:ext uri="{BB962C8B-B14F-4D97-AF65-F5344CB8AC3E}">
        <p14:creationId xmlns:p14="http://schemas.microsoft.com/office/powerpoint/2010/main" val="2900082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pitchFamily="18" charset="0"/>
                <a:ea typeface="+mn-ea"/>
                <a:cs typeface="+mn-cs"/>
              </a:rPr>
              <a:t>At approximately 8:55 a.m. on January 8, 2007, an employee, a truck driver arrived at the American Electric Power (AEP) Muskingum River plant located in Waterford, Ohio. The truck driver was delivering hydrogen gas to fill two 6500 cubic feet storage cylinders at the plant. The hydrogen gas was used to cool the generator at the power plant. At approximately 9:22 a.m., the employer, who was working alone at the time, was in the final stages of filling the cylinders. At this time witnesses heard a loud noise, like high pressure gas venting through a relief valve, and within 15 to 20 seconds, the hydrogen gas exploded, killing the employee and injuring eight AEP coworkers. The investigation revealed that the hydrogen gas over pressurized a rupture disk attached to one of the hydrogen cylinders. As the set pressure of the rupture disk was between 3500 and 4000 psi, and the maximum pressure that could have be put on the system during filling was 2600 psi, the rupture disk failed well below its designed pressure. The release of hydrogen through the relief vent piping, which terminated outside above the roof, also caused the copper vent tubing to fail and burst apart at a 45 degree elbow below the roof, therefore releasing hydrogen gas under the roof. This allowed the gas to accumulate into a large cloud that subsequently ignited and exploded. The force of the explosion killed the employee and injured nine AEP workers in an adjacent building.</a:t>
            </a:r>
          </a:p>
          <a:p>
            <a:r>
              <a:rPr lang="en-US" dirty="0">
                <a:hlinkClick r:id="rId3"/>
              </a:rPr>
              <a:t>https://www.osha.gov/pls/imis/accidentsearch.accident_detail?id=200758365</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5</a:t>
            </a:fld>
            <a:endParaRPr lang="en-US"/>
          </a:p>
        </p:txBody>
      </p:sp>
    </p:spTree>
    <p:extLst>
      <p:ext uri="{BB962C8B-B14F-4D97-AF65-F5344CB8AC3E}">
        <p14:creationId xmlns:p14="http://schemas.microsoft.com/office/powerpoint/2010/main" val="28109928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http://www.nfpa.org/Assets/files/AboutTheCodes/58/58_FAQs.pdf</a:t>
            </a:r>
          </a:p>
        </p:txBody>
      </p:sp>
      <p:sp>
        <p:nvSpPr>
          <p:cNvPr id="4" name="Slide Number Placeholder 3"/>
          <p:cNvSpPr>
            <a:spLocks noGrp="1"/>
          </p:cNvSpPr>
          <p:nvPr>
            <p:ph type="sldNum" sz="quarter" idx="10"/>
          </p:nvPr>
        </p:nvSpPr>
        <p:spPr/>
        <p:txBody>
          <a:bodyPr/>
          <a:lstStyle/>
          <a:p>
            <a:pPr>
              <a:defRPr/>
            </a:pPr>
            <a:fld id="{A6D18935-3F9B-45F7-84C6-7476A456D357}" type="slidenum">
              <a:rPr lang="en-US" smtClean="0"/>
              <a:pPr>
                <a:defRPr/>
              </a:pPr>
              <a:t>56</a:t>
            </a:fld>
            <a:endParaRPr lang="en-US"/>
          </a:p>
        </p:txBody>
      </p:sp>
    </p:spTree>
    <p:extLst>
      <p:ext uri="{BB962C8B-B14F-4D97-AF65-F5344CB8AC3E}">
        <p14:creationId xmlns:p14="http://schemas.microsoft.com/office/powerpoint/2010/main" val="29041732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NFPA 33 has guidelines on open spraying. </a:t>
            </a:r>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57</a:t>
            </a:fld>
            <a:endParaRPr lang="en-US"/>
          </a:p>
        </p:txBody>
      </p:sp>
    </p:spTree>
    <p:extLst>
      <p:ext uri="{BB962C8B-B14F-4D97-AF65-F5344CB8AC3E}">
        <p14:creationId xmlns:p14="http://schemas.microsoft.com/office/powerpoint/2010/main" val="5328390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A dust collector is on fire. </a:t>
            </a:r>
            <a:endParaRPr dirty="0"/>
          </a:p>
        </p:txBody>
      </p:sp>
      <p:sp>
        <p:nvSpPr>
          <p:cNvPr id="101" name="Shape 101"/>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3175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t>
            </a:r>
          </a:p>
          <a:p>
            <a:r>
              <a:rPr lang="en-US" sz="1200" b="1" i="0" kern="1200" dirty="0">
                <a:solidFill>
                  <a:schemeClr val="tx1"/>
                </a:solidFill>
                <a:effectLst/>
                <a:latin typeface="Times New Roman" pitchFamily="18" charset="0"/>
                <a:ea typeface="+mn-ea"/>
                <a:cs typeface="+mn-cs"/>
              </a:rPr>
              <a:t>1924-</a:t>
            </a:r>
            <a:r>
              <a:rPr lang="en-US" sz="1200" b="0" i="0" kern="1200" dirty="0">
                <a:solidFill>
                  <a:schemeClr val="tx1"/>
                </a:solidFill>
                <a:effectLst/>
                <a:latin typeface="Times New Roman" pitchFamily="18" charset="0"/>
                <a:ea typeface="+mn-ea"/>
                <a:cs typeface="+mn-cs"/>
              </a:rPr>
              <a:t> Corn dust exploded in Pekin, Illinois, this caused 42 people to die.</a:t>
            </a:r>
          </a:p>
          <a:p>
            <a:r>
              <a:rPr lang="en-US" sz="1200" b="0" i="0" kern="1200" dirty="0">
                <a:solidFill>
                  <a:schemeClr val="tx1"/>
                </a:solidFill>
                <a:effectLst/>
                <a:latin typeface="Times New Roman" pitchFamily="18" charset="0"/>
                <a:ea typeface="+mn-ea"/>
                <a:cs typeface="+mn-cs"/>
              </a:rPr>
              <a:t> </a:t>
            </a:r>
          </a:p>
          <a:p>
            <a:r>
              <a:rPr lang="en-US" sz="1200" b="1" i="0" kern="1200" dirty="0">
                <a:solidFill>
                  <a:schemeClr val="tx1"/>
                </a:solidFill>
                <a:effectLst/>
                <a:latin typeface="Times New Roman" pitchFamily="18" charset="0"/>
                <a:ea typeface="+mn-ea"/>
                <a:cs typeface="+mn-cs"/>
              </a:rPr>
              <a:t>1948-</a:t>
            </a:r>
            <a:r>
              <a:rPr lang="en-US" sz="1200" b="0" i="0" kern="1200" dirty="0">
                <a:solidFill>
                  <a:schemeClr val="tx1"/>
                </a:solidFill>
                <a:effectLst/>
                <a:latin typeface="Times New Roman" pitchFamily="18" charset="0"/>
                <a:ea typeface="+mn-ea"/>
                <a:cs typeface="+mn-cs"/>
              </a:rPr>
              <a:t> A Brach’s Candy factory in Chicago, Illinois exploded from a cloud of cornstarch, resulting in 18 deaths.</a:t>
            </a:r>
          </a:p>
          <a:p>
            <a:r>
              <a:rPr lang="en-US" sz="1200" b="0" i="0" kern="1200" dirty="0">
                <a:solidFill>
                  <a:schemeClr val="tx1"/>
                </a:solidFill>
                <a:effectLst/>
                <a:latin typeface="Times New Roman" pitchFamily="18" charset="0"/>
                <a:ea typeface="+mn-ea"/>
                <a:cs typeface="+mn-cs"/>
              </a:rPr>
              <a:t> </a:t>
            </a:r>
          </a:p>
          <a:p>
            <a:r>
              <a:rPr lang="en-US" sz="1200" b="1" i="0" kern="1200" dirty="0">
                <a:solidFill>
                  <a:schemeClr val="tx1"/>
                </a:solidFill>
                <a:effectLst/>
                <a:latin typeface="Times New Roman" pitchFamily="18" charset="0"/>
                <a:ea typeface="+mn-ea"/>
                <a:cs typeface="+mn-cs"/>
              </a:rPr>
              <a:t>1975-</a:t>
            </a:r>
            <a:r>
              <a:rPr lang="en-US" sz="1200" b="0" i="0" kern="1200" dirty="0">
                <a:solidFill>
                  <a:schemeClr val="tx1"/>
                </a:solidFill>
                <a:effectLst/>
                <a:latin typeface="Times New Roman" pitchFamily="18" charset="0"/>
                <a:ea typeface="+mn-ea"/>
                <a:cs typeface="+mn-cs"/>
              </a:rPr>
              <a:t> A cloud of grain powder explodes at the Davenport river flour mill in Iowa. The explosion was powerful enough to shatter windows 20 blocks away, and killed 2 workers. This explosion led to changes in safety systems, including the use of confinement systems and no smoking policies.</a:t>
            </a:r>
          </a:p>
          <a:p>
            <a:r>
              <a:rPr lang="en-US" sz="1200" b="0" i="0" kern="1200" dirty="0">
                <a:solidFill>
                  <a:schemeClr val="tx1"/>
                </a:solidFill>
                <a:effectLst/>
                <a:latin typeface="Times New Roman" pitchFamily="18" charset="0"/>
                <a:ea typeface="+mn-ea"/>
                <a:cs typeface="+mn-cs"/>
              </a:rPr>
              <a:t> </a:t>
            </a:r>
          </a:p>
          <a:p>
            <a:r>
              <a:rPr lang="en-US" sz="1200" b="1" i="0" kern="1200" dirty="0">
                <a:solidFill>
                  <a:schemeClr val="tx1"/>
                </a:solidFill>
                <a:effectLst/>
                <a:latin typeface="Times New Roman" pitchFamily="18" charset="0"/>
                <a:ea typeface="+mn-ea"/>
                <a:cs typeface="+mn-cs"/>
              </a:rPr>
              <a:t>1977-</a:t>
            </a:r>
            <a:r>
              <a:rPr lang="en-US" sz="1200" b="0" i="0" kern="1200" dirty="0">
                <a:solidFill>
                  <a:schemeClr val="tx1"/>
                </a:solidFill>
                <a:effectLst/>
                <a:latin typeface="Times New Roman" pitchFamily="18" charset="0"/>
                <a:ea typeface="+mn-ea"/>
                <a:cs typeface="+mn-cs"/>
              </a:rPr>
              <a:t> Explosion at a </a:t>
            </a:r>
            <a:r>
              <a:rPr lang="en-US" sz="1200" b="0" i="0" u="none" strike="noStrike" kern="1200" dirty="0">
                <a:solidFill>
                  <a:schemeClr val="tx1"/>
                </a:solidFill>
                <a:effectLst/>
                <a:latin typeface="Times New Roman" pitchFamily="18" charset="0"/>
                <a:ea typeface="+mn-ea"/>
                <a:cs typeface="+mn-cs"/>
                <a:hlinkClick r:id="rId3"/>
              </a:rPr>
              <a:t>Galveston, Texas</a:t>
            </a:r>
            <a:r>
              <a:rPr lang="en-US" sz="1200" b="0" i="0" kern="1200" dirty="0">
                <a:solidFill>
                  <a:schemeClr val="tx1"/>
                </a:solidFill>
                <a:effectLst/>
                <a:latin typeface="Times New Roman" pitchFamily="18" charset="0"/>
                <a:ea typeface="+mn-ea"/>
                <a:cs typeface="+mn-cs"/>
              </a:rPr>
              <a:t> grain elevator was caused when low winter humidity made the grain dust dryer and more explosive than usual. 20 workers were killed in this accident.</a:t>
            </a:r>
          </a:p>
          <a:p>
            <a:r>
              <a:rPr lang="en-US" sz="1200" b="0" i="0" kern="1200" dirty="0">
                <a:solidFill>
                  <a:schemeClr val="tx1"/>
                </a:solidFill>
                <a:effectLst/>
                <a:latin typeface="Times New Roman" pitchFamily="18" charset="0"/>
                <a:ea typeface="+mn-ea"/>
                <a:cs typeface="+mn-cs"/>
              </a:rPr>
              <a:t> </a:t>
            </a:r>
          </a:p>
          <a:p>
            <a:r>
              <a:rPr lang="en-US" sz="1200" b="1" i="0" kern="1200" dirty="0">
                <a:solidFill>
                  <a:schemeClr val="tx1"/>
                </a:solidFill>
                <a:effectLst/>
                <a:latin typeface="Times New Roman" pitchFamily="18" charset="0"/>
                <a:ea typeface="+mn-ea"/>
                <a:cs typeface="+mn-cs"/>
              </a:rPr>
              <a:t>1977-</a:t>
            </a:r>
            <a:r>
              <a:rPr lang="en-US" sz="1200" b="0" i="0" kern="1200" dirty="0">
                <a:solidFill>
                  <a:schemeClr val="tx1"/>
                </a:solidFill>
                <a:effectLst/>
                <a:latin typeface="Times New Roman" pitchFamily="18" charset="0"/>
                <a:ea typeface="+mn-ea"/>
                <a:cs typeface="+mn-cs"/>
              </a:rPr>
              <a:t> The worst flour mill explosion on record occurred in Westwego, Louisiana when a buildup of grain dust came in contact with static electricity. The explosion blew the top off the silo, and caused another 48 silos to catch fire. 36 workers were killed in this disaster, many from being crushed by the collapsing silos. Building code reforms for grain silos were based off this event.</a:t>
            </a:r>
          </a:p>
          <a:p>
            <a:r>
              <a:rPr lang="en-US" sz="1200" b="0" i="0" kern="1200" dirty="0">
                <a:solidFill>
                  <a:schemeClr val="tx1"/>
                </a:solidFill>
                <a:effectLst/>
                <a:latin typeface="Times New Roman" pitchFamily="18" charset="0"/>
                <a:ea typeface="+mn-ea"/>
                <a:cs typeface="+mn-cs"/>
              </a:rPr>
              <a:t> </a:t>
            </a:r>
          </a:p>
          <a:p>
            <a:r>
              <a:rPr lang="en-US" sz="1200" b="1" i="0" kern="1200" dirty="0">
                <a:solidFill>
                  <a:schemeClr val="tx1"/>
                </a:solidFill>
                <a:effectLst/>
                <a:latin typeface="Times New Roman" pitchFamily="18" charset="0"/>
                <a:ea typeface="+mn-ea"/>
                <a:cs typeface="+mn-cs"/>
              </a:rPr>
              <a:t>1979-</a:t>
            </a:r>
            <a:r>
              <a:rPr lang="en-US" sz="1200" b="0" i="0" kern="1200" dirty="0">
                <a:solidFill>
                  <a:schemeClr val="tx1"/>
                </a:solidFill>
                <a:effectLst/>
                <a:latin typeface="Times New Roman" pitchFamily="18" charset="0"/>
                <a:ea typeface="+mn-ea"/>
                <a:cs typeface="+mn-cs"/>
              </a:rPr>
              <a:t> The Roland Mill in Bremen, Germany, was destroyed by a flour dust explosion, killing 14 and injuring 17.</a:t>
            </a:r>
          </a:p>
          <a:p>
            <a:r>
              <a:rPr lang="en-US" sz="1200" b="0" i="0" kern="1200" dirty="0">
                <a:solidFill>
                  <a:schemeClr val="tx1"/>
                </a:solidFill>
                <a:effectLst/>
                <a:latin typeface="Times New Roman" pitchFamily="18" charset="0"/>
                <a:ea typeface="+mn-ea"/>
                <a:cs typeface="+mn-cs"/>
              </a:rPr>
              <a:t> </a:t>
            </a:r>
          </a:p>
          <a:p>
            <a:r>
              <a:rPr lang="en-US" sz="1200" b="1" i="0" kern="1200" dirty="0">
                <a:solidFill>
                  <a:schemeClr val="tx1"/>
                </a:solidFill>
                <a:effectLst/>
                <a:latin typeface="Times New Roman" pitchFamily="18" charset="0"/>
                <a:ea typeface="+mn-ea"/>
                <a:cs typeface="+mn-cs"/>
              </a:rPr>
              <a:t>1981-</a:t>
            </a:r>
            <a:r>
              <a:rPr lang="en-US" sz="1200" b="0" i="0" kern="1200" dirty="0">
                <a:solidFill>
                  <a:schemeClr val="tx1"/>
                </a:solidFill>
                <a:effectLst/>
                <a:latin typeface="Times New Roman" pitchFamily="18" charset="0"/>
                <a:ea typeface="+mn-ea"/>
                <a:cs typeface="+mn-cs"/>
              </a:rPr>
              <a:t> Custard dust that had accumulated in the factory ceiling and rafters blew down to create a dust cloud, which then exploded at a Bird’s Custard factory in Banbury, England. The explosion blew the roof off the building. As a humorous side note, custard is created when heat and water are added to the custard powder; the water from firefighters and the heat from the explosion caused gallons of custard to suddenly be created inside the building, which then came pouring out.</a:t>
            </a:r>
          </a:p>
          <a:p>
            <a:r>
              <a:rPr lang="en-US" sz="1200" b="0" i="0" kern="1200" dirty="0">
                <a:solidFill>
                  <a:schemeClr val="tx1"/>
                </a:solidFill>
                <a:effectLst/>
                <a:latin typeface="Times New Roman" pitchFamily="18" charset="0"/>
                <a:ea typeface="+mn-ea"/>
                <a:cs typeface="+mn-cs"/>
              </a:rPr>
              <a:t> </a:t>
            </a:r>
          </a:p>
          <a:p>
            <a:r>
              <a:rPr lang="en-US" sz="1200" b="1" i="0" kern="1200" dirty="0">
                <a:solidFill>
                  <a:schemeClr val="tx1"/>
                </a:solidFill>
                <a:effectLst/>
                <a:latin typeface="Times New Roman" pitchFamily="18" charset="0"/>
                <a:ea typeface="+mn-ea"/>
                <a:cs typeface="+mn-cs"/>
              </a:rPr>
              <a:t>1998-</a:t>
            </a:r>
            <a:r>
              <a:rPr lang="en-US" sz="1200" b="0" i="0" kern="1200" dirty="0">
                <a:solidFill>
                  <a:schemeClr val="tx1"/>
                </a:solidFill>
                <a:effectLst/>
                <a:latin typeface="Times New Roman" pitchFamily="18" charset="0"/>
                <a:ea typeface="+mn-ea"/>
                <a:cs typeface="+mn-cs"/>
              </a:rPr>
              <a:t> A series of grain dust explosions began in a grain elevator before travelling throughout the grain storage facility in Haysville, Kansas. These explosions resulted in 7 people losing their lives.</a:t>
            </a:r>
          </a:p>
          <a:p>
            <a:r>
              <a:rPr lang="en-US" sz="1200" b="0" i="0" kern="1200" dirty="0">
                <a:solidFill>
                  <a:schemeClr val="tx1"/>
                </a:solidFill>
                <a:effectLst/>
                <a:latin typeface="Times New Roman" pitchFamily="18" charset="0"/>
                <a:ea typeface="+mn-ea"/>
                <a:cs typeface="+mn-cs"/>
              </a:rPr>
              <a:t> </a:t>
            </a:r>
          </a:p>
          <a:p>
            <a:r>
              <a:rPr lang="en-US" sz="1200" b="1" i="0" kern="1200" dirty="0">
                <a:solidFill>
                  <a:schemeClr val="tx1"/>
                </a:solidFill>
                <a:effectLst/>
                <a:latin typeface="Times New Roman" pitchFamily="18" charset="0"/>
                <a:ea typeface="+mn-ea"/>
                <a:cs typeface="+mn-cs"/>
              </a:rPr>
              <a:t>1999-</a:t>
            </a:r>
            <a:r>
              <a:rPr lang="en-US" sz="1200" b="0" i="0" kern="1200" dirty="0">
                <a:solidFill>
                  <a:schemeClr val="tx1"/>
                </a:solidFill>
                <a:effectLst/>
                <a:latin typeface="Times New Roman" pitchFamily="18" charset="0"/>
                <a:ea typeface="+mn-ea"/>
                <a:cs typeface="+mn-cs"/>
              </a:rPr>
              <a:t> A natural gas boiler exploded at the Ford River Rouge Power Plant in Dearborn, Michigan, which caused a buildup of coal dust to create a secondary explosion, killing 6.</a:t>
            </a:r>
          </a:p>
          <a:p>
            <a:r>
              <a:rPr lang="en-US" sz="1200" b="0" i="0" kern="1200" dirty="0">
                <a:solidFill>
                  <a:schemeClr val="tx1"/>
                </a:solidFill>
                <a:effectLst/>
                <a:latin typeface="Times New Roman" pitchFamily="18" charset="0"/>
                <a:ea typeface="+mn-ea"/>
                <a:cs typeface="+mn-cs"/>
              </a:rPr>
              <a:t> </a:t>
            </a:r>
          </a:p>
          <a:p>
            <a:r>
              <a:rPr lang="en-US" sz="1200" b="1" i="0" kern="1200" dirty="0">
                <a:solidFill>
                  <a:schemeClr val="tx1"/>
                </a:solidFill>
                <a:effectLst/>
                <a:latin typeface="Times New Roman" pitchFamily="18" charset="0"/>
                <a:ea typeface="+mn-ea"/>
                <a:cs typeface="+mn-cs"/>
              </a:rPr>
              <a:t>1999</a:t>
            </a:r>
            <a:r>
              <a:rPr lang="en-US" sz="1200" b="0" i="0" kern="1200" dirty="0">
                <a:solidFill>
                  <a:schemeClr val="tx1"/>
                </a:solidFill>
                <a:effectLst/>
                <a:latin typeface="Times New Roman" pitchFamily="18" charset="0"/>
                <a:ea typeface="+mn-ea"/>
                <a:cs typeface="+mn-cs"/>
              </a:rPr>
              <a:t>– Buildups of phenol formaldehyde resin had accumulated heavily in the ductwork and on high surfaces throughout the </a:t>
            </a:r>
            <a:r>
              <a:rPr lang="en-US" sz="1200" b="0" i="0" u="none" strike="noStrike" kern="1200" dirty="0">
                <a:solidFill>
                  <a:schemeClr val="tx1"/>
                </a:solidFill>
                <a:effectLst/>
                <a:latin typeface="Times New Roman" pitchFamily="18" charset="0"/>
                <a:ea typeface="+mn-ea"/>
                <a:cs typeface="+mn-cs"/>
                <a:hlinkClick r:id="rId4"/>
              </a:rPr>
              <a:t>Jahn Foundry</a:t>
            </a:r>
            <a:r>
              <a:rPr lang="en-US" sz="1200" b="0" i="0" kern="1200" dirty="0">
                <a:solidFill>
                  <a:schemeClr val="tx1"/>
                </a:solidFill>
                <a:effectLst/>
                <a:latin typeface="Times New Roman" pitchFamily="18" charset="0"/>
                <a:ea typeface="+mn-ea"/>
                <a:cs typeface="+mn-cs"/>
              </a:rPr>
              <a:t> building in Springfield Massachusetts. The dust inside the ductwork ignited, causing an explosion to travel through the ducts to different areas of the factory, where high surface dust was shaken down and ignited. The explosion was able to lift the building’s roof and blow out its walls. 3 workers died later from burns they received during the explosion.</a:t>
            </a:r>
          </a:p>
          <a:p>
            <a:r>
              <a:rPr lang="en-US" sz="1200" b="0" i="0" kern="1200" dirty="0">
                <a:solidFill>
                  <a:schemeClr val="tx1"/>
                </a:solidFill>
                <a:effectLst/>
                <a:latin typeface="Times New Roman" pitchFamily="18" charset="0"/>
                <a:ea typeface="+mn-ea"/>
                <a:cs typeface="+mn-cs"/>
              </a:rPr>
              <a:t> </a:t>
            </a:r>
          </a:p>
          <a:p>
            <a:r>
              <a:rPr lang="en-US" sz="1200" b="1" i="0" kern="1200" dirty="0">
                <a:solidFill>
                  <a:schemeClr val="tx1"/>
                </a:solidFill>
                <a:effectLst/>
                <a:latin typeface="Times New Roman" pitchFamily="18" charset="0"/>
                <a:ea typeface="+mn-ea"/>
                <a:cs typeface="+mn-cs"/>
              </a:rPr>
              <a:t>2002-</a:t>
            </a:r>
            <a:r>
              <a:rPr lang="en-US" sz="1200" b="0" i="0" kern="1200" dirty="0">
                <a:solidFill>
                  <a:schemeClr val="tx1"/>
                </a:solidFill>
                <a:effectLst/>
                <a:latin typeface="Times New Roman" pitchFamily="18" charset="0"/>
                <a:ea typeface="+mn-ea"/>
                <a:cs typeface="+mn-cs"/>
              </a:rPr>
              <a:t> Buildups of rubber dust at </a:t>
            </a:r>
            <a:r>
              <a:rPr lang="en-US" sz="1200" b="0" i="0" u="none" strike="noStrike" kern="1200" dirty="0">
                <a:solidFill>
                  <a:schemeClr val="tx1"/>
                </a:solidFill>
                <a:effectLst/>
                <a:latin typeface="Times New Roman" pitchFamily="18" charset="0"/>
                <a:ea typeface="+mn-ea"/>
                <a:cs typeface="+mn-cs"/>
                <a:hlinkClick r:id="rId5"/>
              </a:rPr>
              <a:t>Rouse Polymerics</a:t>
            </a:r>
            <a:r>
              <a:rPr lang="en-US" sz="1200" b="0" i="0" kern="1200" dirty="0">
                <a:solidFill>
                  <a:schemeClr val="tx1"/>
                </a:solidFill>
                <a:effectLst/>
                <a:latin typeface="Times New Roman" pitchFamily="18" charset="0"/>
                <a:ea typeface="+mn-ea"/>
                <a:cs typeface="+mn-cs"/>
              </a:rPr>
              <a:t> in Vicksburg, Mississippi created an explosion that left 5 workers dead.</a:t>
            </a:r>
          </a:p>
          <a:p>
            <a:r>
              <a:rPr lang="en-US" sz="1200" b="0" i="0" kern="1200" dirty="0">
                <a:solidFill>
                  <a:schemeClr val="tx1"/>
                </a:solidFill>
                <a:effectLst/>
                <a:latin typeface="Times New Roman" pitchFamily="18" charset="0"/>
                <a:ea typeface="+mn-ea"/>
                <a:cs typeface="+mn-cs"/>
              </a:rPr>
              <a:t> </a:t>
            </a:r>
          </a:p>
          <a:p>
            <a:r>
              <a:rPr lang="en-US" sz="1200" b="1" i="0" kern="1200" dirty="0">
                <a:solidFill>
                  <a:schemeClr val="tx1"/>
                </a:solidFill>
                <a:effectLst/>
                <a:latin typeface="Times New Roman" pitchFamily="18" charset="0"/>
                <a:ea typeface="+mn-ea"/>
                <a:cs typeface="+mn-cs"/>
              </a:rPr>
              <a:t>2003</a:t>
            </a:r>
            <a:r>
              <a:rPr lang="en-US" sz="1200" b="0" i="0" kern="1200" dirty="0">
                <a:solidFill>
                  <a:schemeClr val="tx1"/>
                </a:solidFill>
                <a:effectLst/>
                <a:latin typeface="Times New Roman" pitchFamily="18" charset="0"/>
                <a:ea typeface="+mn-ea"/>
                <a:cs typeface="+mn-cs"/>
              </a:rPr>
              <a:t>– Plastic dust explosion occurred at the </a:t>
            </a:r>
            <a:r>
              <a:rPr lang="en-US" sz="1200" b="0" i="0" u="none" strike="noStrike" kern="1200" dirty="0">
                <a:solidFill>
                  <a:schemeClr val="tx1"/>
                </a:solidFill>
                <a:effectLst/>
                <a:latin typeface="Times New Roman" pitchFamily="18" charset="0"/>
                <a:ea typeface="+mn-ea"/>
                <a:cs typeface="+mn-cs"/>
                <a:hlinkClick r:id="rId6"/>
              </a:rPr>
              <a:t>West Pharmaceutical Services</a:t>
            </a:r>
            <a:r>
              <a:rPr lang="en-US" sz="1200" b="0" i="0" kern="1200" dirty="0">
                <a:solidFill>
                  <a:schemeClr val="tx1"/>
                </a:solidFill>
                <a:effectLst/>
                <a:latin typeface="Times New Roman" pitchFamily="18" charset="0"/>
                <a:ea typeface="+mn-ea"/>
                <a:cs typeface="+mn-cs"/>
              </a:rPr>
              <a:t> facility in Kinston, North Carolina after it had accumulated above tiles in a dropped ceiling. 6 workers were killed and dozens were injured when the building was completely destroyed.</a:t>
            </a:r>
          </a:p>
          <a:p>
            <a:r>
              <a:rPr lang="en-US" sz="1200" b="0" i="0" kern="1200" dirty="0">
                <a:solidFill>
                  <a:schemeClr val="tx1"/>
                </a:solidFill>
                <a:effectLst/>
                <a:latin typeface="Times New Roman" pitchFamily="18" charset="0"/>
                <a:ea typeface="+mn-ea"/>
                <a:cs typeface="+mn-cs"/>
              </a:rPr>
              <a:t> </a:t>
            </a:r>
          </a:p>
          <a:p>
            <a:r>
              <a:rPr lang="en-US" sz="1200" b="1" i="0" kern="1200" dirty="0">
                <a:solidFill>
                  <a:schemeClr val="tx1"/>
                </a:solidFill>
                <a:effectLst/>
                <a:latin typeface="Times New Roman" pitchFamily="18" charset="0"/>
                <a:ea typeface="+mn-ea"/>
                <a:cs typeface="+mn-cs"/>
              </a:rPr>
              <a:t>2007- Combustible Dust NEP begins</a:t>
            </a:r>
            <a:endParaRPr lang="en-US" sz="1200" b="0" i="0" kern="1200" dirty="0">
              <a:solidFill>
                <a:schemeClr val="tx1"/>
              </a:solidFill>
              <a:effectLst/>
              <a:latin typeface="Times New Roman" pitchFamily="18" charset="0"/>
              <a:ea typeface="+mn-ea"/>
              <a:cs typeface="+mn-cs"/>
            </a:endParaRPr>
          </a:p>
          <a:p>
            <a:r>
              <a:rPr lang="en-US" dirty="0"/>
              <a:t>al dust explosions have occurred over history. </a:t>
            </a:r>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59</a:t>
            </a:fld>
            <a:endParaRPr lang="en-US"/>
          </a:p>
        </p:txBody>
      </p:sp>
    </p:spTree>
    <p:extLst>
      <p:ext uri="{BB962C8B-B14F-4D97-AF65-F5344CB8AC3E}">
        <p14:creationId xmlns:p14="http://schemas.microsoft.com/office/powerpoint/2010/main" val="23338953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Times New Roman" pitchFamily="18" charset="0"/>
                <a:ea typeface="+mn-ea"/>
                <a:cs typeface="+mn-cs"/>
              </a:rPr>
              <a:t>At least one person was killed and more than a dozen were injured in an </a:t>
            </a:r>
            <a:r>
              <a:rPr lang="en-US" sz="1200" b="1" i="0" kern="1200" dirty="0">
                <a:solidFill>
                  <a:schemeClr val="tx1"/>
                </a:solidFill>
                <a:effectLst/>
                <a:latin typeface="Times New Roman" pitchFamily="18" charset="0"/>
                <a:ea typeface="+mn-ea"/>
                <a:cs typeface="+mn-cs"/>
              </a:rPr>
              <a:t>explosion</a:t>
            </a:r>
            <a:r>
              <a:rPr lang="en-US" sz="1200" b="0" i="0" kern="1200" dirty="0">
                <a:solidFill>
                  <a:schemeClr val="tx1"/>
                </a:solidFill>
                <a:effectLst/>
                <a:latin typeface="Times New Roman" pitchFamily="18" charset="0"/>
                <a:ea typeface="+mn-ea"/>
                <a:cs typeface="+mn-cs"/>
              </a:rPr>
              <a:t> and </a:t>
            </a:r>
            <a:r>
              <a:rPr lang="en-US" sz="1200" b="1" i="0" kern="1200" dirty="0">
                <a:solidFill>
                  <a:schemeClr val="tx1"/>
                </a:solidFill>
                <a:effectLst/>
                <a:latin typeface="Times New Roman" pitchFamily="18" charset="0"/>
                <a:ea typeface="+mn-ea"/>
                <a:cs typeface="+mn-cs"/>
              </a:rPr>
              <a:t>fire</a:t>
            </a:r>
            <a:r>
              <a:rPr lang="en-US" sz="1200" b="0" i="0" kern="1200" dirty="0">
                <a:solidFill>
                  <a:schemeClr val="tx1"/>
                </a:solidFill>
                <a:effectLst/>
                <a:latin typeface="Times New Roman" pitchFamily="18" charset="0"/>
                <a:ea typeface="+mn-ea"/>
                <a:cs typeface="+mn-cs"/>
              </a:rPr>
              <a:t> at Didion </a:t>
            </a:r>
            <a:r>
              <a:rPr lang="en-US" sz="1200" b="1" i="0" kern="1200" dirty="0">
                <a:solidFill>
                  <a:schemeClr val="tx1"/>
                </a:solidFill>
                <a:effectLst/>
                <a:latin typeface="Times New Roman" pitchFamily="18" charset="0"/>
                <a:ea typeface="+mn-ea"/>
                <a:cs typeface="+mn-cs"/>
              </a:rPr>
              <a:t>Milling</a:t>
            </a:r>
            <a:r>
              <a:rPr lang="en-US" sz="1200" b="0" i="0" kern="1200" dirty="0">
                <a:solidFill>
                  <a:schemeClr val="tx1"/>
                </a:solidFill>
                <a:effectLst/>
                <a:latin typeface="Times New Roman" pitchFamily="18" charset="0"/>
                <a:ea typeface="+mn-ea"/>
                <a:cs typeface="+mn-cs"/>
              </a:rPr>
              <a:t> in </a:t>
            </a:r>
            <a:r>
              <a:rPr lang="en-US" sz="1200" b="1" i="0" kern="1200" dirty="0">
                <a:solidFill>
                  <a:schemeClr val="tx1"/>
                </a:solidFill>
                <a:effectLst/>
                <a:latin typeface="Times New Roman" pitchFamily="18" charset="0"/>
                <a:ea typeface="+mn-ea"/>
                <a:cs typeface="+mn-cs"/>
              </a:rPr>
              <a:t>Cambria</a:t>
            </a:r>
            <a:r>
              <a:rPr lang="en-US" sz="1200" b="0" i="0" kern="1200" dirty="0">
                <a:solidFill>
                  <a:schemeClr val="tx1"/>
                </a:solidFill>
                <a:effectLst/>
                <a:latin typeface="Times New Roman" pitchFamily="18" charset="0"/>
                <a:ea typeface="+mn-ea"/>
                <a:cs typeface="+mn-cs"/>
              </a:rPr>
              <a:t> May 31, authorities reported. The sheriff in Columbia County said that the </a:t>
            </a:r>
            <a:r>
              <a:rPr lang="en-US" sz="1200" b="1" i="0" kern="1200" dirty="0">
                <a:solidFill>
                  <a:schemeClr val="tx1"/>
                </a:solidFill>
                <a:effectLst/>
                <a:latin typeface="Times New Roman" pitchFamily="18" charset="0"/>
                <a:ea typeface="+mn-ea"/>
                <a:cs typeface="+mn-cs"/>
              </a:rPr>
              <a:t>blast</a:t>
            </a:r>
            <a:r>
              <a:rPr lang="en-US" sz="1200" b="0" i="0" kern="1200" dirty="0">
                <a:solidFill>
                  <a:schemeClr val="tx1"/>
                </a:solidFill>
                <a:effectLst/>
                <a:latin typeface="Times New Roman" pitchFamily="18" charset="0"/>
                <a:ea typeface="+mn-ea"/>
                <a:cs typeface="+mn-cs"/>
              </a:rPr>
              <a:t> was reported around 11 p.m. Wednesday at the Didion </a:t>
            </a:r>
            <a:r>
              <a:rPr lang="en-US" sz="1200" b="1" i="0" kern="1200" dirty="0">
                <a:solidFill>
                  <a:schemeClr val="tx1"/>
                </a:solidFill>
                <a:effectLst/>
                <a:latin typeface="Times New Roman" pitchFamily="18" charset="0"/>
                <a:ea typeface="+mn-ea"/>
                <a:cs typeface="+mn-cs"/>
              </a:rPr>
              <a:t>Milling</a:t>
            </a:r>
            <a:r>
              <a:rPr lang="en-US" sz="1200" b="0" i="0" kern="1200" dirty="0">
                <a:solidFill>
                  <a:schemeClr val="tx1"/>
                </a:solidFill>
                <a:effectLst/>
                <a:latin typeface="Times New Roman" pitchFamily="18" charset="0"/>
                <a:ea typeface="+mn-ea"/>
                <a:cs typeface="+mn-cs"/>
              </a:rPr>
              <a:t> Plant in </a:t>
            </a:r>
            <a:r>
              <a:rPr lang="en-US" sz="1200" b="1" i="0" kern="1200" dirty="0">
                <a:solidFill>
                  <a:schemeClr val="tx1"/>
                </a:solidFill>
                <a:effectLst/>
                <a:latin typeface="Times New Roman" pitchFamily="18" charset="0"/>
                <a:ea typeface="+mn-ea"/>
                <a:cs typeface="+mn-cs"/>
              </a:rPr>
              <a:t>Cambria</a:t>
            </a:r>
          </a:p>
          <a:p>
            <a:r>
              <a:rPr lang="en-US" dirty="0">
                <a:hlinkClick r:id="rId3"/>
              </a:rPr>
              <a:t>https://madison.com/wsj/news/local/cambria-mill-that-exploded-had-been-reprimanded-on-safety-was-site-of-recent-fire/article_b3a87387-2616-5eb6-825f-a6147777f225.html#:~:text=At%20least%20one%20person%20was%20killed%20and%20more%20than%20a,Cambria%20May%2031%2C%20authorities%20reported.&amp;text=The%20sheriff%20in%20Columbia%20County,Didion%20Milling%20Plant%20in%20Cambria.</a:t>
            </a:r>
            <a:endParaRPr lang="en-US" dirty="0"/>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60</a:t>
            </a:fld>
            <a:endParaRPr lang="en-US"/>
          </a:p>
        </p:txBody>
      </p:sp>
    </p:spTree>
    <p:extLst>
      <p:ext uri="{BB962C8B-B14F-4D97-AF65-F5344CB8AC3E}">
        <p14:creationId xmlns:p14="http://schemas.microsoft.com/office/powerpoint/2010/main" val="1706366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NFPA 484 give guidance for metal dust and explosion prevention. </a:t>
            </a:r>
          </a:p>
          <a:p>
            <a:endParaRPr lang="en-US" dirty="0"/>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61</a:t>
            </a:fld>
            <a:endParaRPr lang="en-US"/>
          </a:p>
        </p:txBody>
      </p:sp>
    </p:spTree>
    <p:extLst>
      <p:ext uri="{BB962C8B-B14F-4D97-AF65-F5344CB8AC3E}">
        <p14:creationId xmlns:p14="http://schemas.microsoft.com/office/powerpoint/2010/main" val="11400976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too much dust. It is a fire and a dust explosion hazard. </a:t>
            </a:r>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62</a:t>
            </a:fld>
            <a:endParaRPr lang="en-US"/>
          </a:p>
        </p:txBody>
      </p:sp>
    </p:spTree>
    <p:extLst>
      <p:ext uri="{BB962C8B-B14F-4D97-AF65-F5344CB8AC3E}">
        <p14:creationId xmlns:p14="http://schemas.microsoft.com/office/powerpoint/2010/main" val="31598526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highlight>
                  <a:srgbClr val="FFFF00"/>
                </a:highlight>
                <a:latin typeface="Times New Roman" pitchFamily="18" charset="0"/>
                <a:ea typeface="+mn-ea"/>
                <a:cs typeface="+mn-cs"/>
              </a:rPr>
              <a:t>The installation of an explosion isolation device on all suction side ducting that transports combustible dust is an NFPA requirement. Installing a SAFETY SMART </a:t>
            </a:r>
            <a:r>
              <a:rPr lang="en-US" sz="1200" b="0" i="0" kern="1200" dirty="0" err="1">
                <a:solidFill>
                  <a:schemeClr val="tx1"/>
                </a:solidFill>
                <a:effectLst/>
                <a:highlight>
                  <a:srgbClr val="FFFF00"/>
                </a:highlight>
                <a:latin typeface="Times New Roman" pitchFamily="18" charset="0"/>
                <a:ea typeface="+mn-ea"/>
                <a:cs typeface="+mn-cs"/>
              </a:rPr>
              <a:t>EcoMAXX</a:t>
            </a:r>
            <a:r>
              <a:rPr lang="en-US" sz="1200" b="0" i="0" kern="1200" baseline="30000" dirty="0">
                <a:solidFill>
                  <a:schemeClr val="tx1"/>
                </a:solidFill>
                <a:effectLst/>
                <a:highlight>
                  <a:srgbClr val="FFFF00"/>
                </a:highlight>
                <a:latin typeface="Times New Roman" pitchFamily="18" charset="0"/>
                <a:ea typeface="+mn-ea"/>
                <a:cs typeface="+mn-cs"/>
              </a:rPr>
              <a:t>®</a:t>
            </a:r>
            <a:r>
              <a:rPr lang="en-US" sz="1200" b="0" i="0" kern="1200" dirty="0">
                <a:solidFill>
                  <a:schemeClr val="tx1"/>
                </a:solidFill>
                <a:effectLst/>
                <a:highlight>
                  <a:srgbClr val="FFFF00"/>
                </a:highlight>
                <a:latin typeface="Times New Roman" pitchFamily="18" charset="0"/>
                <a:ea typeface="+mn-ea"/>
                <a:cs typeface="+mn-cs"/>
              </a:rPr>
              <a:t> No </a:t>
            </a:r>
            <a:r>
              <a:rPr lang="en-US" sz="1200" b="0" i="0" kern="1200" dirty="0">
                <a:solidFill>
                  <a:schemeClr val="tx1"/>
                </a:solidFill>
                <a:effectLst/>
                <a:latin typeface="Times New Roman" pitchFamily="18" charset="0"/>
                <a:ea typeface="+mn-ea"/>
                <a:cs typeface="+mn-cs"/>
              </a:rPr>
              <a:t>Return Explosion Isolation Valve will protect workers and facilities from the damaging effect of a baghouse or filter explosion.</a:t>
            </a:r>
            <a:endParaRPr lang="en-US" dirty="0"/>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63</a:t>
            </a:fld>
            <a:endParaRPr lang="en-US"/>
          </a:p>
        </p:txBody>
      </p:sp>
    </p:spTree>
    <p:extLst>
      <p:ext uri="{BB962C8B-B14F-4D97-AF65-F5344CB8AC3E}">
        <p14:creationId xmlns:p14="http://schemas.microsoft.com/office/powerpoint/2010/main" val="17085883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sz="1200" b="0" i="0" kern="1200" dirty="0">
                <a:solidFill>
                  <a:schemeClr val="tx1"/>
                </a:solidFill>
                <a:effectLst/>
                <a:latin typeface="Times New Roman" pitchFamily="18" charset="0"/>
                <a:ea typeface="+mn-ea"/>
                <a:cs typeface="+mn-cs"/>
              </a:rPr>
              <a:t>On February 7, 2008, a huge explosion and fire occurred at the Imperial Sugar refinery northwest of Savannah, Georgia, causing 14 deaths and injuring 38 others, including 14 with serious and life-threatening burns. The explosion was fueled by massive accumulations of combustible sugar dust throughout the packaging building.</a:t>
            </a:r>
          </a:p>
          <a:p>
            <a:pPr lvl="0">
              <a:spcBef>
                <a:spcPts val="0"/>
              </a:spcBef>
              <a:buNone/>
            </a:pPr>
            <a:r>
              <a:rPr lang="en-US" dirty="0">
                <a:hlinkClick r:id="rId3"/>
              </a:rPr>
              <a:t>https://www.csb.gov/imperial-sugar-company-dust-explosion-and-fire/</a:t>
            </a:r>
            <a:endParaRPr lang="en-US" dirty="0"/>
          </a:p>
          <a:p>
            <a:pPr lvl="0">
              <a:spcBef>
                <a:spcPts val="0"/>
              </a:spcBef>
              <a:buNone/>
            </a:pPr>
            <a:endParaRPr dirty="0"/>
          </a:p>
        </p:txBody>
      </p:sp>
      <p:sp>
        <p:nvSpPr>
          <p:cNvPr id="263" name="Shape 263"/>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89574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sz="1200" b="0" i="1" kern="1200" dirty="0">
                <a:solidFill>
                  <a:schemeClr val="tx1"/>
                </a:solidFill>
                <a:effectLst/>
                <a:latin typeface="Times New Roman" pitchFamily="18" charset="0"/>
                <a:ea typeface="+mn-ea"/>
                <a:cs typeface="+mn-cs"/>
              </a:rPr>
              <a:t>For any fire to occur, there must be fuel, ignition and</a:t>
            </a:r>
            <a:br>
              <a:rPr lang="en-US" sz="1200" b="0" i="1" kern="1200" dirty="0">
                <a:solidFill>
                  <a:schemeClr val="tx1"/>
                </a:solidFill>
                <a:effectLst/>
                <a:latin typeface="Times New Roman" pitchFamily="18" charset="0"/>
                <a:ea typeface="+mn-ea"/>
                <a:cs typeface="+mn-cs"/>
              </a:rPr>
            </a:br>
            <a:r>
              <a:rPr lang="en-US" sz="1200" b="0" i="1" kern="1200" dirty="0">
                <a:solidFill>
                  <a:schemeClr val="tx1"/>
                </a:solidFill>
                <a:effectLst/>
                <a:latin typeface="Times New Roman" pitchFamily="18" charset="0"/>
                <a:ea typeface="+mn-ea"/>
                <a:cs typeface="+mn-cs"/>
              </a:rPr>
              <a:t>oxygen (Classic Fire Triangle). However, for a</a:t>
            </a:r>
            <a:br>
              <a:rPr lang="en-US" sz="1200" b="0" i="1" kern="1200" dirty="0">
                <a:solidFill>
                  <a:schemeClr val="tx1"/>
                </a:solidFill>
                <a:effectLst/>
                <a:latin typeface="Times New Roman" pitchFamily="18" charset="0"/>
                <a:ea typeface="+mn-ea"/>
                <a:cs typeface="+mn-cs"/>
              </a:rPr>
            </a:br>
            <a:r>
              <a:rPr lang="en-US" sz="1200" b="0" i="1" kern="1200" dirty="0">
                <a:solidFill>
                  <a:schemeClr val="tx1"/>
                </a:solidFill>
                <a:effectLst/>
                <a:latin typeface="Times New Roman" pitchFamily="18" charset="0"/>
                <a:ea typeface="+mn-ea"/>
                <a:cs typeface="+mn-cs"/>
              </a:rPr>
              <a:t>combustible dust explosion, you must also add</a:t>
            </a:r>
            <a:br>
              <a:rPr lang="en-US" sz="1200" b="0" i="1" kern="1200" dirty="0">
                <a:solidFill>
                  <a:schemeClr val="tx1"/>
                </a:solidFill>
                <a:effectLst/>
                <a:latin typeface="Times New Roman" pitchFamily="18" charset="0"/>
                <a:ea typeface="+mn-ea"/>
                <a:cs typeface="+mn-cs"/>
              </a:rPr>
            </a:br>
            <a:r>
              <a:rPr lang="en-US" sz="1200" b="0" i="1" kern="1200" dirty="0">
                <a:solidFill>
                  <a:schemeClr val="tx1"/>
                </a:solidFill>
                <a:effectLst/>
                <a:latin typeface="Times New Roman" pitchFamily="18" charset="0"/>
                <a:ea typeface="+mn-ea"/>
                <a:cs typeface="+mn-cs"/>
              </a:rPr>
              <a:t>dispersion and confinement — the “Dust Explosion</a:t>
            </a:r>
            <a:br>
              <a:rPr lang="en-US" sz="1200" b="0" i="1" kern="1200" dirty="0">
                <a:solidFill>
                  <a:schemeClr val="tx1"/>
                </a:solidFill>
                <a:effectLst/>
                <a:latin typeface="Times New Roman" pitchFamily="18" charset="0"/>
                <a:ea typeface="+mn-ea"/>
                <a:cs typeface="+mn-cs"/>
              </a:rPr>
            </a:br>
            <a:r>
              <a:rPr lang="en-US" sz="1200" b="0" i="1" kern="1200" dirty="0">
                <a:solidFill>
                  <a:schemeClr val="tx1"/>
                </a:solidFill>
                <a:effectLst/>
                <a:latin typeface="Times New Roman" pitchFamily="18" charset="0"/>
                <a:ea typeface="+mn-ea"/>
                <a:cs typeface="+mn-cs"/>
              </a:rPr>
              <a:t>Pentagon.” Removal of any one element prevents an</a:t>
            </a:r>
            <a:br>
              <a:rPr lang="en-US" sz="1200" b="0" i="1" kern="1200" dirty="0">
                <a:solidFill>
                  <a:schemeClr val="tx1"/>
                </a:solidFill>
                <a:effectLst/>
                <a:latin typeface="Times New Roman" pitchFamily="18" charset="0"/>
                <a:ea typeface="+mn-ea"/>
                <a:cs typeface="+mn-cs"/>
              </a:rPr>
            </a:br>
            <a:r>
              <a:rPr lang="en-US" sz="1200" b="0" i="1" kern="1200" dirty="0">
                <a:solidFill>
                  <a:schemeClr val="tx1"/>
                </a:solidFill>
                <a:effectLst/>
                <a:latin typeface="Times New Roman" pitchFamily="18" charset="0"/>
                <a:ea typeface="+mn-ea"/>
                <a:cs typeface="+mn-cs"/>
              </a:rPr>
              <a:t>explosion, though not necessarily a fire.</a:t>
            </a:r>
            <a:endParaRPr dirty="0"/>
          </a:p>
        </p:txBody>
      </p:sp>
      <p:sp>
        <p:nvSpPr>
          <p:cNvPr id="115" name="Shape 115"/>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65</a:t>
            </a:fld>
            <a:endParaRPr lang="en-US"/>
          </a:p>
        </p:txBody>
      </p:sp>
    </p:spTree>
    <p:extLst>
      <p:ext uri="{BB962C8B-B14F-4D97-AF65-F5344CB8AC3E}">
        <p14:creationId xmlns:p14="http://schemas.microsoft.com/office/powerpoint/2010/main" val="4153494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general duty clause violation</a:t>
            </a:r>
          </a:p>
          <a:p>
            <a:r>
              <a:rPr lang="en-US" dirty="0">
                <a:hlinkClick r:id="rId3"/>
              </a:rPr>
              <a:t>https://www.osha.gov/pls/imis/establishment.violation_detail?id=309178523&amp;citation_id=01001</a:t>
            </a:r>
            <a:endParaRPr lang="en-US" dirty="0"/>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6</a:t>
            </a:fld>
            <a:endParaRPr lang="en-US"/>
          </a:p>
        </p:txBody>
      </p:sp>
    </p:spTree>
    <p:extLst>
      <p:ext uri="{BB962C8B-B14F-4D97-AF65-F5344CB8AC3E}">
        <p14:creationId xmlns:p14="http://schemas.microsoft.com/office/powerpoint/2010/main" val="17978467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hlinkClick r:id="rId3"/>
              </a:rPr>
              <a:t>https://ohsonline.com/Articles/2018/09/01/Combustible-Dust-Explosions.aspx</a:t>
            </a:r>
            <a:endParaRPr lang="en-US" dirty="0"/>
          </a:p>
          <a:p>
            <a:pPr lvl="0">
              <a:spcBef>
                <a:spcPts val="0"/>
              </a:spcBef>
              <a:buNone/>
            </a:pPr>
            <a:r>
              <a:rPr lang="en-US" sz="1200" b="0" i="0" kern="1200" dirty="0">
                <a:solidFill>
                  <a:schemeClr val="tx1"/>
                </a:solidFill>
                <a:effectLst/>
                <a:latin typeface="Times New Roman" pitchFamily="18" charset="0"/>
                <a:ea typeface="+mn-ea"/>
                <a:cs typeface="+mn-cs"/>
              </a:rPr>
              <a:t>In a 2014 </a:t>
            </a:r>
            <a:r>
              <a:rPr lang="en-US" sz="1200" b="0" i="1" kern="1200" dirty="0">
                <a:solidFill>
                  <a:schemeClr val="tx1"/>
                </a:solidFill>
                <a:effectLst/>
                <a:latin typeface="Times New Roman" pitchFamily="18" charset="0"/>
                <a:ea typeface="+mn-ea"/>
                <a:cs typeface="+mn-cs"/>
              </a:rPr>
              <a:t>New York Times</a:t>
            </a:r>
            <a:r>
              <a:rPr lang="en-US" sz="1200" b="0" i="0" kern="1200" dirty="0">
                <a:solidFill>
                  <a:schemeClr val="tx1"/>
                </a:solidFill>
                <a:effectLst/>
                <a:latin typeface="Times New Roman" pitchFamily="18" charset="0"/>
                <a:ea typeface="+mn-ea"/>
                <a:cs typeface="+mn-cs"/>
              </a:rPr>
              <a:t> article,</a:t>
            </a:r>
            <a:r>
              <a:rPr lang="en-US" sz="1200" b="0" i="0" kern="1200" baseline="30000" dirty="0">
                <a:solidFill>
                  <a:schemeClr val="tx1"/>
                </a:solidFill>
                <a:effectLst/>
                <a:latin typeface="Times New Roman" pitchFamily="18" charset="0"/>
                <a:ea typeface="+mn-ea"/>
                <a:cs typeface="+mn-cs"/>
              </a:rPr>
              <a:t>1</a:t>
            </a:r>
            <a:r>
              <a:rPr lang="en-US" sz="1200" b="0" i="0" kern="1200" dirty="0">
                <a:solidFill>
                  <a:schemeClr val="tx1"/>
                </a:solidFill>
                <a:effectLst/>
                <a:latin typeface="Times New Roman" pitchFamily="18" charset="0"/>
                <a:ea typeface="+mn-ea"/>
                <a:cs typeface="+mn-cs"/>
              </a:rPr>
              <a:t> the chairman of the U.S. Chemical Safety Board (CSB) stated that, "From 2008 to 2012, our board documented 50 combustible dust accidents [that] led to 29 fatalities and 161 injuries." This documentation was published in the aftermath of a horrific metal dust explosion in Jiangsu Province, China, that killed 75 people and injured another 185. It also followed an earlier 2006 CSB report that cited "281 combustible dust incidents between 1980 and 2005 that killed 119 workers, injured 718, and extensively damaged industrial facilities." Figure 1 shows global dust explosion statistics and specifically for the United States and China over an 80-year period; it is interesting that the same report</a:t>
            </a:r>
            <a:r>
              <a:rPr lang="en-US" sz="1200" b="0" i="0" kern="1200" baseline="30000" dirty="0">
                <a:solidFill>
                  <a:schemeClr val="tx1"/>
                </a:solidFill>
                <a:effectLst/>
                <a:latin typeface="Times New Roman" pitchFamily="18" charset="0"/>
                <a:ea typeface="+mn-ea"/>
                <a:cs typeface="+mn-cs"/>
              </a:rPr>
              <a:t>2</a:t>
            </a:r>
            <a:r>
              <a:rPr lang="en-US" sz="1200" b="0" i="0" kern="1200" dirty="0">
                <a:solidFill>
                  <a:schemeClr val="tx1"/>
                </a:solidFill>
                <a:effectLst/>
                <a:latin typeface="Times New Roman" pitchFamily="18" charset="0"/>
                <a:ea typeface="+mn-ea"/>
                <a:cs typeface="+mn-cs"/>
              </a:rPr>
              <a:t> shows that the issue in China is consistent with increased industrial output</a:t>
            </a:r>
            <a:endParaRPr dirty="0"/>
          </a:p>
        </p:txBody>
      </p:sp>
      <p:sp>
        <p:nvSpPr>
          <p:cNvPr id="187" name="Shape 187"/>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23849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67</a:t>
            </a:fld>
            <a:endParaRPr lang="en-US" sz="1200">
              <a:solidFill>
                <a:schemeClr val="dk1"/>
              </a:solidFill>
              <a:latin typeface="Calibri"/>
              <a:ea typeface="Calibri"/>
              <a:cs typeface="Calibri"/>
              <a:sym typeface="Calibri"/>
            </a:endParaRPr>
          </a:p>
        </p:txBody>
      </p:sp>
      <p:sp>
        <p:nvSpPr>
          <p:cNvPr id="369" name="Shape 369"/>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70" name="Shape 37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Calibri"/>
                <a:ea typeface="Calibri"/>
                <a:cs typeface="Calibri"/>
                <a:sym typeface="Calibri"/>
              </a:rPr>
              <a:t>Section 5(a)(1) of the Occupational Safety and Health Act of 1970: The employer did not furnish employment and a place of employment which were free from recognized hazards that were causing or likely to cause death or serious physical harm to employees in that employees were exposed to an explosion hazard from inadequate deflagration venting and lack of backflash dampers between milling and collection systams: (a)Milling Area The deflagration vents on all the Newman &amp; Esser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collection systems, model number CAR60 252/170, used to collect powder coating dust, were not vented to the outside of the building, on or about September 24, 2008. (b)Milling Area The ventilation duct from all the milling machines to the NEA Group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collection systems did not have backflash dampers to prevent an explosion from traveling back to the work area, on or about September 24, 2008. (c)Outside Area The Dustex 2000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collection system located outside, modnumber CJUP 5000, did not have a backflash damper to prevent an explosion from traveling back to the work area, on or about September 24, 2008. ABATEMENT NOTE: Among other methods, one feasible and acceptable abatement method to correct the hazard is to comply with the National Fire Protection Association (NFPA 654), "Standard to Prevention of Fire and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Explosions for the Manufacturing, Processing and Handling of Combustible Particulate Solids"-2006 as it applies to your operations and equipment including but not limited to: (a)Install vent ducts for the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collection system to the outside of the building in accordance to NFPA 68, Venting of Deflagrations. (b)Install an isolation device to prevent deflagration propagation from air material separators upstream to the work areas. VERIFICATION REQUIRED </a:t>
            </a:r>
          </a:p>
        </p:txBody>
      </p:sp>
    </p:spTree>
    <p:extLst>
      <p:ext uri="{BB962C8B-B14F-4D97-AF65-F5344CB8AC3E}">
        <p14:creationId xmlns:p14="http://schemas.microsoft.com/office/powerpoint/2010/main" val="9007243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Shape 37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68</a:t>
            </a:fld>
            <a:endParaRPr lang="en-US" sz="1200">
              <a:solidFill>
                <a:schemeClr val="dk1"/>
              </a:solidFill>
              <a:latin typeface="Calibri"/>
              <a:ea typeface="Calibri"/>
              <a:cs typeface="Calibri"/>
              <a:sym typeface="Calibri"/>
            </a:endParaRPr>
          </a:p>
        </p:txBody>
      </p:sp>
      <p:sp>
        <p:nvSpPr>
          <p:cNvPr id="378" name="Shape 378"/>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79" name="Shape 3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02/20/2003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Corbin , KY </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7 fatalities, 37 injured</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4 serious including 1910.307b, 28k</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Fiberglass fibers and excess phenolic resin powder probably went to the oven while workers were using compressed air and lance to break up a cogged bag house filter.</a:t>
            </a:r>
          </a:p>
        </p:txBody>
      </p:sp>
    </p:spTree>
    <p:extLst>
      <p:ext uri="{BB962C8B-B14F-4D97-AF65-F5344CB8AC3E}">
        <p14:creationId xmlns:p14="http://schemas.microsoft.com/office/powerpoint/2010/main" val="39285599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69</a:t>
            </a:fld>
            <a:endParaRPr lang="en-US" sz="1200">
              <a:solidFill>
                <a:schemeClr val="dk1"/>
              </a:solidFill>
              <a:latin typeface="Calibri"/>
              <a:ea typeface="Calibri"/>
              <a:cs typeface="Calibri"/>
              <a:sym typeface="Calibri"/>
            </a:endParaRPr>
          </a:p>
        </p:txBody>
      </p:sp>
      <p:sp>
        <p:nvSpPr>
          <p:cNvPr id="387" name="Shape 387"/>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88" name="Shape 3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300" b="0" i="0" u="none" strike="noStrike" cap="none">
                <a:solidFill>
                  <a:srgbClr val="FFFF00"/>
                </a:solidFill>
                <a:latin typeface="Calibri"/>
                <a:ea typeface="Calibri"/>
                <a:cs typeface="Calibri"/>
                <a:sym typeface="Calibri"/>
              </a:rPr>
              <a:t>Deflagration isolation systems were not provided to prevent deflagration propagation from dust collectors to other parts of the plant.</a:t>
            </a:r>
            <a:br>
              <a:rPr lang="en-US" sz="1300" b="0" i="0" u="none" strike="noStrike" cap="none">
                <a:solidFill>
                  <a:srgbClr val="FFFF00"/>
                </a:solidFill>
                <a:latin typeface="Calibri"/>
                <a:ea typeface="Calibri"/>
                <a:cs typeface="Calibri"/>
                <a:sym typeface="Calibri"/>
              </a:rPr>
            </a:br>
            <a:endParaRPr lang="en-US" sz="1300" b="0" i="0" u="none" strike="noStrike" cap="none">
              <a:solidFill>
                <a:srgbClr val="FFFF00"/>
              </a:solidFill>
              <a:latin typeface="Calibri"/>
              <a:ea typeface="Calibri"/>
              <a:cs typeface="Calibri"/>
              <a:sym typeface="Calibri"/>
            </a:endParaRPr>
          </a:p>
        </p:txBody>
      </p:sp>
    </p:spTree>
    <p:extLst>
      <p:ext uri="{BB962C8B-B14F-4D97-AF65-F5344CB8AC3E}">
        <p14:creationId xmlns:p14="http://schemas.microsoft.com/office/powerpoint/2010/main" val="13602560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70</a:t>
            </a:fld>
            <a:endParaRPr lang="en-US" sz="1200">
              <a:solidFill>
                <a:schemeClr val="dk1"/>
              </a:solidFill>
              <a:latin typeface="Calibri"/>
              <a:ea typeface="Calibri"/>
              <a:cs typeface="Calibri"/>
              <a:sym typeface="Calibri"/>
            </a:endParaRPr>
          </a:p>
        </p:txBody>
      </p:sp>
      <p:sp>
        <p:nvSpPr>
          <p:cNvPr id="396" name="Shape 396"/>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397" name="Shape 3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Calibri"/>
                <a:ea typeface="Calibri"/>
                <a:cs typeface="Calibri"/>
                <a:sym typeface="Calibri"/>
              </a:rPr>
              <a:t>Section 5(a)(1) of the Occupational Safety and Health Act of 1970: The employer did not furnish employment and a place of employment which were free from recognized hazards that were causing or likely to cause death or serious physical harm to employees in that employees were exposed to severe burns from the potential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explosion, deflagration and fire hazards caused by the improper design, and maintenance of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collection system. a.A section of duct located over the ship lap machine was covered with combustible duct tape material. b.A duct end in use was covered with a wood cap held in place with combustible duct tape. c.The ducts did not have deflagration venting, fire protection or explosion suppression systems. d.The fans and blowers were located on the dirty side of the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collecting systee.The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collection systems in both the old and new buildings were never balanced. f.None of the ducts were grounded. g.None of the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collectors had deflagration venting. ABATEMENT NOTE-Among other methods, one feasible and acceptable abatement method to correct these hazards is to have a qualified engineer inspect the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collection system to ensure that it is designed and installed in accordance with National Fire Protection Association (NFPA) 664-2007, Standard for the Prevention of Fires and Explosions in Wood Processing and Woodworking Facilities. Abatement measures include: *Repair the gap in the section of duct with non-combustible material; *Design, construct, and install ducts with metal sufficient to withstand the maximum unvented deflagration pressure, explosion suppression systems, or deflagratirelief venting; *Relocate the fan to the clean side of the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collector; *Balance and re-balance, as necessary, the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collection system; *Bond and ground the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collection system ductwork with such methods as listed in NFPA 664-2007, paragraph 7.6.2; </a:t>
            </a:r>
          </a:p>
        </p:txBody>
      </p:sp>
    </p:spTree>
    <p:extLst>
      <p:ext uri="{BB962C8B-B14F-4D97-AF65-F5344CB8AC3E}">
        <p14:creationId xmlns:p14="http://schemas.microsoft.com/office/powerpoint/2010/main" val="37782224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DUST COLLECTION AND DISPOSAL Either dry-type or wet-type dust collectors may be used and the following recommendations apply to both. The hoods, enclosures, duct work and collectors should be constructed of rustproof and non-sparking metal. To ensure the ductwork is as short as possible, each dust producing machine area should have a separate pick up hood or enclosure connected to its own dust collector located outside the building. Dust collection systems handling aluminum or aluminum alloy dusts should be dedicated for that use only. If the collection system is to be used for the collection of dusts of other metals, the system should be disassembled and thoroughly cleaned prior to and after use for dusts of other metals. Metallic dusts from grinding, sawing or cutting should be picked up by one collection system, while dusts from buffing and polishing should be picked up by a different system. This will prevent the mixing of explosive and flammable dusts. To prevent a build up of static electrical charges, the entire system should be thoroughly grounded, including the machine generating the dust, the conveying ductwork and the collector. Detailed guidelines are given in National Fire Protection Association Standard No. 77, “Recommended Practice on Static Electricity.” It is important that both the coarser and finer particles be moved efficiently to the dust collector and therefore a minimum velocity of 4500 </a:t>
            </a:r>
            <a:r>
              <a:rPr lang="en-US" dirty="0" err="1"/>
              <a:t>f.p.m</a:t>
            </a:r>
            <a:r>
              <a:rPr lang="en-US" dirty="0"/>
              <a:t>. should be maintained in the conveying ductwork. The concentration of aluminum fines in the air in the ductwork should be safety below the lower explosive limit. This is reported by the former U.S. Bureau of Mines to be 0.040 oz. per cu. ft. (Report of Investigation RI-6516, Explosibility of Metal Powders). The environmental aspects of plant disposal are beyond the scope of this brochure. However, aluminum fines may be recycled through companies that process aluminum scrap and/or aluminum dross. Contact The Aluminum Association for names and addresses of these firms.</a:t>
            </a:r>
          </a:p>
          <a:p>
            <a:r>
              <a:rPr lang="en-US" dirty="0">
                <a:hlinkClick r:id="rId3"/>
              </a:rPr>
              <a:t>https://www.aluminum.org/sites/default/files/Safe%20Handling%20of%20Aluminum%20Fine%20Particles.pdf</a:t>
            </a:r>
            <a:endParaRPr lang="en-US" dirty="0"/>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71</a:t>
            </a:fld>
            <a:endParaRPr lang="en-US"/>
          </a:p>
        </p:txBody>
      </p:sp>
    </p:spTree>
    <p:extLst>
      <p:ext uri="{BB962C8B-B14F-4D97-AF65-F5344CB8AC3E}">
        <p14:creationId xmlns:p14="http://schemas.microsoft.com/office/powerpoint/2010/main" val="20894598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72</a:t>
            </a:fld>
            <a:endParaRPr lang="en-US" sz="1200">
              <a:solidFill>
                <a:schemeClr val="dk1"/>
              </a:solidFill>
              <a:latin typeface="Calibri"/>
              <a:ea typeface="Calibri"/>
              <a:cs typeface="Calibri"/>
              <a:sym typeface="Calibri"/>
            </a:endParaRPr>
          </a:p>
        </p:txBody>
      </p:sp>
      <p:sp>
        <p:nvSpPr>
          <p:cNvPr id="404" name="Shape 404"/>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05" name="Shape 40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SzPct val="25000"/>
              <a:buNone/>
            </a:pPr>
            <a:r>
              <a:rPr lang="en-US" sz="1000" b="0" i="0" u="none" strike="noStrike" cap="none">
                <a:solidFill>
                  <a:schemeClr val="dk1"/>
                </a:solidFill>
                <a:latin typeface="Calibri"/>
                <a:ea typeface="Calibri"/>
                <a:cs typeface="Calibri"/>
                <a:sym typeface="Calibri"/>
              </a:rPr>
              <a:t>Section 5(a)(1) of the Occupational Safety and Health Act of 1970: The employer did not furnish employment and a place of employment which were free from recognized hazards that were causing or likely to cause death or serious physical harm to employees in that employees were exposed to the hazards of fire and explosion due to the unsafe methods of collecting aluminum dust. Acme Alliance LLC did not ensure that where aluminum and aluminum alloys are subjected to processing or finishing operations, the material discharged from dry-type collectors is discharged into metal containers that are promptly and tightly covered to avoid the creation of airborne fugitive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at each of the following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collectors: a) Green Value Stream Blast-It-All M2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collector, Serial Number 050714206 (installed in July, 2005). Metal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containing aluminum collected from the 5 gallon plastic discharge pail was analyzed for explosibility and found to be a Class ST1 explosive material. b) Blue Value Stream George Fischer Goff Model 1850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collector used with Goff shot blaster, Serial Number 94051-50-4446 (installed in early 2000). Settled metal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containing aluminum collected from the outside surfaces of this machine was tested and found to be a Class ST1 explosive material. The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was collected into a metal container which was not kept covered at the base of the equipment. c) White Value Stream Blast-It-All M4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collector, Serial Number N031125501SG (installed in November, 2003). Metal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containing aluminum collected from the 5 discharge pail was analyzed for explosibility and found to be a Class ST1 explosive material. General methods of abatement, among others is to discharge material from dry-type collectors into metal containers that are promptly and tightly covered as prescribed by National Fire Protection Association (NFPA) 484, Standard for Combustible Metals, 2006, relating to minimization of the occurrence of and resulting damage from fire and explosion in areas where combustible metal dusts are produced. Section 6.3.5.5.2: "The material shall be discharged into metal containers that shall be promptly and tightly covered to avoid the creation of airborne fugitive dust." In accordance with 29 CFR 1903.19(d), abatement certification is required for this violation (using the CERTIFICATION OF CORRECTIVE ACTION WORKSHEET), and in addition, documentation demonstrating that abatement is complete must be included with your certification. This documentation may include, but is not limited to, evidence of the purchase or repair of the equipment, photographic or video evidence of abatement, or other written records. </a:t>
            </a:r>
          </a:p>
        </p:txBody>
      </p:sp>
    </p:spTree>
    <p:extLst>
      <p:ext uri="{BB962C8B-B14F-4D97-AF65-F5344CB8AC3E}">
        <p14:creationId xmlns:p14="http://schemas.microsoft.com/office/powerpoint/2010/main" val="17946014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73</a:t>
            </a:fld>
            <a:endParaRPr lang="en-US" sz="1200">
              <a:solidFill>
                <a:schemeClr val="dk1"/>
              </a:solidFill>
              <a:latin typeface="Calibri"/>
              <a:ea typeface="Calibri"/>
              <a:cs typeface="Calibri"/>
              <a:sym typeface="Calibri"/>
            </a:endParaRPr>
          </a:p>
        </p:txBody>
      </p:sp>
      <p:sp>
        <p:nvSpPr>
          <p:cNvPr id="412" name="Shape 412"/>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13" name="Shape 41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SzPct val="25000"/>
              <a:buNone/>
            </a:pPr>
            <a:r>
              <a:rPr lang="en-US" sz="800" b="0" i="0" u="none" strike="noStrike" cap="none">
                <a:solidFill>
                  <a:schemeClr val="dk1"/>
                </a:solidFill>
                <a:latin typeface="Calibri"/>
                <a:ea typeface="Calibri"/>
                <a:cs typeface="Calibri"/>
                <a:sym typeface="Calibri"/>
              </a:rPr>
              <a:t>Section 5(a)(1) of the Occupational Safety and Health Act of 1970: The employer did not furnish employment and a place of employment which were free from recognized hazards that were causing or likely to cause death or serious physical harm to employees in that employees were exposed to serious burns from potential </a:t>
            </a:r>
            <a:r>
              <a:rPr lang="en-US" sz="800" b="1" i="0" u="none" strike="noStrike" cap="none">
                <a:solidFill>
                  <a:schemeClr val="dk1"/>
                </a:solidFill>
                <a:latin typeface="Calibri"/>
                <a:ea typeface="Calibri"/>
                <a:cs typeface="Calibri"/>
                <a:sym typeface="Calibri"/>
              </a:rPr>
              <a:t>dust</a:t>
            </a:r>
            <a:r>
              <a:rPr lang="en-US" sz="800" b="0" i="0" u="none" strike="noStrike" cap="none">
                <a:solidFill>
                  <a:schemeClr val="dk1"/>
                </a:solidFill>
                <a:latin typeface="Calibri"/>
                <a:ea typeface="Calibri"/>
                <a:cs typeface="Calibri"/>
                <a:sym typeface="Calibri"/>
              </a:rPr>
              <a:t> deflagration, explosion, or other fire hazards as the result of the improper design and maintenance of </a:t>
            </a:r>
            <a:r>
              <a:rPr lang="en-US" sz="800" b="1" i="0" u="none" strike="noStrike" cap="none">
                <a:solidFill>
                  <a:schemeClr val="dk1"/>
                </a:solidFill>
                <a:latin typeface="Calibri"/>
                <a:ea typeface="Calibri"/>
                <a:cs typeface="Calibri"/>
                <a:sym typeface="Calibri"/>
              </a:rPr>
              <a:t>dust</a:t>
            </a:r>
            <a:r>
              <a:rPr lang="en-US" sz="800" b="0" i="0" u="none" strike="noStrike" cap="none">
                <a:solidFill>
                  <a:schemeClr val="dk1"/>
                </a:solidFill>
                <a:latin typeface="Calibri"/>
                <a:ea typeface="Calibri"/>
                <a:cs typeface="Calibri"/>
                <a:sym typeface="Calibri"/>
              </a:rPr>
              <a:t> collection systems: (a)SourceCut Industries, Inc. in Osseo, WI: The following deficiencies were found with the Torit #'s 3,4,and 5 combination cyclone and enclosureless </a:t>
            </a:r>
            <a:r>
              <a:rPr lang="en-US" sz="800" b="1" i="0" u="none" strike="noStrike" cap="none">
                <a:solidFill>
                  <a:schemeClr val="dk1"/>
                </a:solidFill>
                <a:latin typeface="Calibri"/>
                <a:ea typeface="Calibri"/>
                <a:cs typeface="Calibri"/>
                <a:sym typeface="Calibri"/>
              </a:rPr>
              <a:t>dust</a:t>
            </a:r>
            <a:r>
              <a:rPr lang="en-US" sz="800" b="0" i="0" u="none" strike="noStrike" cap="none">
                <a:solidFill>
                  <a:schemeClr val="dk1"/>
                </a:solidFill>
                <a:latin typeface="Calibri"/>
                <a:ea typeface="Calibri"/>
                <a:cs typeface="Calibri"/>
                <a:sym typeface="Calibri"/>
              </a:rPr>
              <a:t> collection systems for hardwoods and medium density fiberboard: (1)A means of tramp metal protection was not provided to keep any unwanted metal fragments out of the air-material separators. (2)A means of static charge dissipation, such as bonding or grounding, was not provided for the process of removing the </a:t>
            </a:r>
            <a:r>
              <a:rPr lang="en-US" sz="800" b="1" i="0" u="none" strike="noStrike" cap="none">
                <a:solidFill>
                  <a:schemeClr val="dk1"/>
                </a:solidFill>
                <a:latin typeface="Calibri"/>
                <a:ea typeface="Calibri"/>
                <a:cs typeface="Calibri"/>
                <a:sym typeface="Calibri"/>
              </a:rPr>
              <a:t>dust</a:t>
            </a:r>
            <a:r>
              <a:rPr lang="en-US" sz="800" b="0" i="0" u="none" strike="noStrike" cap="none">
                <a:solidFill>
                  <a:schemeClr val="dk1"/>
                </a:solidFill>
                <a:latin typeface="Calibri"/>
                <a:ea typeface="Calibri"/>
                <a:cs typeface="Calibri"/>
                <a:sym typeface="Calibri"/>
              </a:rPr>
              <a:t> collection drums beneath the cyclo(3)A means of static charge dissipation, such as bonding or grounding, was not provided between the air material separators and the pieces of equipment which were connected by flexible non-metallic duct work. (4)Use of flexible non-metallic duct work exceeded the minimum required for machinery operation. (5)Systems were located indoors without a spark detection system with high speed abort gate or extinguishment and without a deflagration control system. (6)Systems were located within 20 feet of each other, operator positions, and exit routes. (b)SourceCut Industries, Inc. in Osseo, WI: The following deficiencies were found with the main Torit bag house </a:t>
            </a:r>
            <a:r>
              <a:rPr lang="en-US" sz="800" b="1" i="0" u="none" strike="noStrike" cap="none">
                <a:solidFill>
                  <a:schemeClr val="dk1"/>
                </a:solidFill>
                <a:latin typeface="Calibri"/>
                <a:ea typeface="Calibri"/>
                <a:cs typeface="Calibri"/>
                <a:sym typeface="Calibri"/>
              </a:rPr>
              <a:t>dust</a:t>
            </a:r>
            <a:r>
              <a:rPr lang="en-US" sz="800" b="0" i="0" u="none" strike="noStrike" cap="none">
                <a:solidFill>
                  <a:schemeClr val="dk1"/>
                </a:solidFill>
                <a:latin typeface="Calibri"/>
                <a:ea typeface="Calibri"/>
                <a:cs typeface="Calibri"/>
                <a:sym typeface="Calibri"/>
              </a:rPr>
              <a:t> collector and the main facility </a:t>
            </a:r>
            <a:r>
              <a:rPr lang="en-US" sz="800" b="1" i="0" u="none" strike="noStrike" cap="none">
                <a:solidFill>
                  <a:schemeClr val="dk1"/>
                </a:solidFill>
                <a:latin typeface="Calibri"/>
                <a:ea typeface="Calibri"/>
                <a:cs typeface="Calibri"/>
                <a:sym typeface="Calibri"/>
              </a:rPr>
              <a:t>dust</a:t>
            </a:r>
            <a:r>
              <a:rPr lang="en-US" sz="800" b="0" i="0" u="none" strike="noStrike" cap="none">
                <a:solidFill>
                  <a:schemeClr val="dk1"/>
                </a:solidFill>
                <a:latin typeface="Calibri"/>
                <a:ea typeface="Calibri"/>
                <a:cs typeface="Calibri"/>
                <a:sym typeface="Calibri"/>
              </a:rPr>
              <a:t> collection system used for wood dusts: (1)A means of tramp metal protection was not provided to keep anyunwanted metal fragments out of the air-material separator or the hammermill associated with the dust/scrap wood conveying process. (2)A means of static charge dissipation, such as bonding or grounding, was not provided between the air-material separator and pieces of equipment which were connected by flexible non-metallic duct work. (3)Use of flexible non-metallic duct work exceeding the minimum required for machinery operation on equipment, such as but not limited to, the W3 OPTI (Paul), W2 MULTIRIP (Johnson), HOUNCHER (US Concepts),W8 SANDER PLANER (Lemco), and W52 ABRASIVE PLANER (Timesaver). (4)A deflagration venting panel on the air-material separator was oriented directly toward the SW corner of the facility. (5)A spark detection system with a high-speed abort gate or extinguishment was not installed downstream of the last material entry point and upstream of the air-material separator where machinery having a history of producing frequent sparks, including CNC routers, large belt sanders and planers having automatic feed systems, and hammermills were used. (6)A deflagration isolation or suppression system was not provided between the hammermill associated with the dust/scrap wood conveying process and main </a:t>
            </a:r>
            <a:r>
              <a:rPr lang="en-US" sz="800" b="1" i="0" u="none" strike="noStrike" cap="none">
                <a:solidFill>
                  <a:schemeClr val="dk1"/>
                </a:solidFill>
                <a:latin typeface="Calibri"/>
                <a:ea typeface="Calibri"/>
                <a:cs typeface="Calibri"/>
                <a:sym typeface="Calibri"/>
              </a:rPr>
              <a:t>dust</a:t>
            </a:r>
            <a:r>
              <a:rPr lang="en-US" sz="800" b="0" i="0" u="none" strike="noStrike" cap="none">
                <a:solidFill>
                  <a:schemeClr val="dk1"/>
                </a:solidFill>
                <a:latin typeface="Calibri"/>
                <a:ea typeface="Calibri"/>
                <a:cs typeface="Calibri"/>
                <a:sym typeface="Calibri"/>
              </a:rPr>
              <a:t> collection system duct work. (7)A deflagration isolation or suppression system was not provided for the inlet (dirty air) side of the air-material separator. (8)Addition of equipment, duct work size reduction modifications, and dynamic changes via the frequent use of dampers were made to the system without ensuring that the other remaining portions had sufficient capture and air conveying velocities. (9)The capacity of the system was calculated by the employer on the basis of all hoods and other openings connected to the system being open and showed the fan to be undersized by approximately 10,800 CFM. (10)Multiple dampers, gates, and cardboard orifice plates provided for the purpose of attempting to balance airflow in the system were not fastened in place to prevent inadvertent movement. (11)A documented housekeeping program was not developed. (12)Dust collection capture was not sufficient to capture wood </a:t>
            </a:r>
            <a:r>
              <a:rPr lang="en-US" sz="800" b="1" i="0" u="none" strike="noStrike" cap="none">
                <a:solidFill>
                  <a:schemeClr val="dk1"/>
                </a:solidFill>
                <a:latin typeface="Calibri"/>
                <a:ea typeface="Calibri"/>
                <a:cs typeface="Calibri"/>
                <a:sym typeface="Calibri"/>
              </a:rPr>
              <a:t>dust</a:t>
            </a:r>
            <a:r>
              <a:rPr lang="en-US" sz="800" b="0" i="0" u="none" strike="noStrike" cap="none">
                <a:solidFill>
                  <a:schemeClr val="dk1"/>
                </a:solidFill>
                <a:latin typeface="Calibri"/>
                <a:ea typeface="Calibri"/>
                <a:cs typeface="Calibri"/>
                <a:sym typeface="Calibri"/>
              </a:rPr>
              <a:t> for W4 CNC ROUTER (Northwood) and W46 CNC ROUTER (Shoda).(13)A 'blow down' safety program was not implemented where employees were allowed to use compressed air to clean off equipment and floor surfaces. AMONG OTHER METHODS, ONE FEASIBLE AND ACCEPTABLE MEANS OF ABATEMENT WOULD BE TO COMPLY WITH THE GUIDELINES OUTLINED IN NATIONAL FIRE PROTECTION ASSOCIATION (NFPA) 664 "STANDARD FOR THE PREVENTION OF FIRES AND EXPLOSIONS INWOOD PROCESSING AND WOODWORKING FACILITIES (2007) EDITION". Abatement certification and documentation are required for this item. </a:t>
            </a:r>
          </a:p>
        </p:txBody>
      </p:sp>
    </p:spTree>
    <p:extLst>
      <p:ext uri="{BB962C8B-B14F-4D97-AF65-F5344CB8AC3E}">
        <p14:creationId xmlns:p14="http://schemas.microsoft.com/office/powerpoint/2010/main" val="4832329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74</a:t>
            </a:fld>
            <a:endParaRPr lang="en-US" sz="1200">
              <a:solidFill>
                <a:schemeClr val="dk1"/>
              </a:solidFill>
              <a:latin typeface="Calibri"/>
              <a:ea typeface="Calibri"/>
              <a:cs typeface="Calibri"/>
              <a:sym typeface="Calibri"/>
            </a:endParaRPr>
          </a:p>
        </p:txBody>
      </p:sp>
      <p:sp>
        <p:nvSpPr>
          <p:cNvPr id="421" name="Shape 421"/>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22" name="Shape 42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North Carolina General Statute 95-129(1) of the Occupational Safety and Health Act of North Carolina: The employer did not furnish each of his employees conditions of employment and a place of employment free from recognized hazards that were causing or likely to cause death or serious physical harm to employees in that employees were exposed to the hazard of potential fire and explosion because methods were not utilized to contain combustible wood dusts created by manufacturing, handling, and processing operations from becoming airborne and combining with an ignition source: a)facility where combustible </a:t>
            </a:r>
            <a:r>
              <a:rPr lang="en-US" sz="1200" b="1" i="0" u="none" strike="noStrike" cap="none">
                <a:solidFill>
                  <a:schemeClr val="dk1"/>
                </a:solidFill>
                <a:latin typeface="Calibri"/>
                <a:ea typeface="Calibri"/>
                <a:cs typeface="Calibri"/>
                <a:sym typeface="Calibri"/>
              </a:rPr>
              <a:t>dust</a:t>
            </a:r>
            <a:r>
              <a:rPr lang="en-US" sz="1200" b="0" i="0" u="none" strike="noStrike" cap="none">
                <a:solidFill>
                  <a:schemeClr val="dk1"/>
                </a:solidFill>
                <a:latin typeface="Calibri"/>
                <a:ea typeface="Calibri"/>
                <a:cs typeface="Calibri"/>
                <a:sym typeface="Calibri"/>
              </a:rPr>
              <a:t> had accumulated on surfaces of machinery, floors and high places such as ceiling joists, structural members, to a measured depth of greater than 1/32 inch. Abatement Note: One feasible and acceptable abatement method among others, to correct this hazard is to establish regular cleaning frequencies for walls, floors, and horizontal surfaces, such as equipment, ducts, pipes, hoods, ledges, beams, and other concealed surfaces, to minimize </a:t>
            </a:r>
            <a:r>
              <a:rPr lang="en-US" sz="1200" b="1" i="0" u="none" strike="noStrike" cap="none">
                <a:solidFill>
                  <a:schemeClr val="dk1"/>
                </a:solidFill>
                <a:latin typeface="Calibri"/>
                <a:ea typeface="Calibri"/>
                <a:cs typeface="Calibri"/>
                <a:sym typeface="Calibri"/>
              </a:rPr>
              <a:t>dust</a:t>
            </a:r>
            <a:r>
              <a:rPr lang="en-US" sz="1200" b="0" i="0" u="none" strike="noStrike" cap="none">
                <a:solidFill>
                  <a:schemeClr val="dk1"/>
                </a:solidFill>
                <a:latin typeface="Calibri"/>
                <a:ea typeface="Calibri"/>
                <a:cs typeface="Calibri"/>
                <a:sym typeface="Calibri"/>
              </a:rPr>
              <a:t> accumulation within operating areas of the facility. Reference: National Fire Protection Agency (NFPA) 664 Standard for the Prevention of Fires and Explosions in Wood Processing and Woodworking Facilities (2007), paragraph 8.2.1.2.h </a:t>
            </a:r>
          </a:p>
        </p:txBody>
      </p:sp>
    </p:spTree>
    <p:extLst>
      <p:ext uri="{BB962C8B-B14F-4D97-AF65-F5344CB8AC3E}">
        <p14:creationId xmlns:p14="http://schemas.microsoft.com/office/powerpoint/2010/main" val="5508857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75</a:t>
            </a:fld>
            <a:endParaRPr lang="en-US" sz="1200">
              <a:solidFill>
                <a:schemeClr val="dk1"/>
              </a:solidFill>
              <a:latin typeface="Calibri"/>
              <a:ea typeface="Calibri"/>
              <a:cs typeface="Calibri"/>
              <a:sym typeface="Calibri"/>
            </a:endParaRPr>
          </a:p>
        </p:txBody>
      </p:sp>
      <p:sp>
        <p:nvSpPr>
          <p:cNvPr id="429" name="Shape 429"/>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30" name="Shape 4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North Carolina General Statute 95-129(1) of the Occupational Safety and Health Act of North Carolina: The employer did not furnish each of his employees conditions of employment and a place of employment free from recognized hazards that were causing or likely to cause death or serious physical harm to employees in that employees were exposed to the hazard of potential fire and explosion because methods were not utilized to contain combustible wood dusts created by manufacturing, handling, and processing operations from becoming airborne and combining with an ignition source: a)facility, production where the employer did not ensure the minimization of </a:t>
            </a:r>
            <a:r>
              <a:rPr lang="en-US" sz="1200" b="1" i="0" u="none" strike="noStrike" cap="none">
                <a:solidFill>
                  <a:schemeClr val="dk1"/>
                </a:solidFill>
                <a:latin typeface="Calibri"/>
                <a:ea typeface="Calibri"/>
                <a:cs typeface="Calibri"/>
                <a:sym typeface="Calibri"/>
              </a:rPr>
              <a:t>dust</a:t>
            </a:r>
            <a:r>
              <a:rPr lang="en-US" sz="1200" b="0" i="0" u="none" strike="noStrike" cap="none">
                <a:solidFill>
                  <a:schemeClr val="dk1"/>
                </a:solidFill>
                <a:latin typeface="Calibri"/>
                <a:ea typeface="Calibri"/>
                <a:cs typeface="Calibri"/>
                <a:sym typeface="Calibri"/>
              </a:rPr>
              <a:t> clouds by allowing employees to use compressed air rated at 105 p.s.i. to clean flat surfaces and equipment. ABATEMENT NOTE: The use of compressed air shall be permitted only where the following requirements are met: 1)Area and equipment shall be vacuumed prior to blow down. 2)Electrical equipment not suitable for Class II locations and other sources of ignition shall be shut down or removed from the area. 3)Only low-pressure steam or compressed air, not exceeding a gauge pressure of 15 p.s.i. shall be used. 4)No hot surfaces or flames capable of igniting a </a:t>
            </a:r>
            <a:r>
              <a:rPr lang="en-US" sz="1200" b="1" i="0" u="none" strike="noStrike" cap="none">
                <a:solidFill>
                  <a:schemeClr val="dk1"/>
                </a:solidFill>
                <a:latin typeface="Calibri"/>
                <a:ea typeface="Calibri"/>
                <a:cs typeface="Calibri"/>
                <a:sym typeface="Calibri"/>
              </a:rPr>
              <a:t>dust</a:t>
            </a:r>
            <a:r>
              <a:rPr lang="en-US" sz="1200" b="0" i="0" u="none" strike="noStrike" cap="none">
                <a:solidFill>
                  <a:schemeClr val="dk1"/>
                </a:solidFill>
                <a:latin typeface="Calibri"/>
                <a:ea typeface="Calibri"/>
                <a:cs typeface="Calibri"/>
                <a:sym typeface="Calibri"/>
              </a:rPr>
              <a:t> cloud or layer shall exist in the area. Reference: National Fire Protection Agency (NFPA) 664 Standard for the Prevention of Fires and Explosions in Wood Processing and Woodworking Facilities (2007), paragraph 8.2.2.2.h </a:t>
            </a:r>
          </a:p>
        </p:txBody>
      </p:sp>
    </p:spTree>
    <p:extLst>
      <p:ext uri="{BB962C8B-B14F-4D97-AF65-F5344CB8AC3E}">
        <p14:creationId xmlns:p14="http://schemas.microsoft.com/office/powerpoint/2010/main" val="1482460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Lawsuits do not have the 6 month statue that OSHA has. </a:t>
            </a:r>
          </a:p>
          <a:p>
            <a:r>
              <a:rPr lang="en-US" sz="1200" b="0" i="0" kern="1200" dirty="0">
                <a:solidFill>
                  <a:schemeClr val="tx1"/>
                </a:solidFill>
                <a:effectLst/>
                <a:latin typeface="Times New Roman" pitchFamily="18" charset="0"/>
                <a:ea typeface="+mn-ea"/>
                <a:cs typeface="+mn-cs"/>
              </a:rPr>
              <a:t>A West Virginia jury has awarded $7 million in damages to the family of a worker killed in a 2007 explosion at an American Electric Power plant in Ohio.</a:t>
            </a:r>
          </a:p>
          <a:p>
            <a:r>
              <a:rPr lang="en-US" sz="1200" b="0" i="0" kern="1200" dirty="0">
                <a:solidFill>
                  <a:schemeClr val="tx1"/>
                </a:solidFill>
                <a:effectLst/>
                <a:latin typeface="Times New Roman" pitchFamily="18" charset="0"/>
                <a:ea typeface="+mn-ea"/>
                <a:cs typeface="+mn-cs"/>
              </a:rPr>
              <a:t>A Marshall County jury found AEP and subsidiary Ohio Power Co. negligent in the death of Lewis Timmons of New Martinsville, The Intelligencer reported.</a:t>
            </a:r>
          </a:p>
          <a:p>
            <a:endParaRPr lang="en-US" dirty="0">
              <a:hlinkClick r:id="rId3"/>
            </a:endParaRPr>
          </a:p>
          <a:p>
            <a:r>
              <a:rPr lang="en-US" dirty="0">
                <a:hlinkClick r:id="rId3"/>
              </a:rPr>
              <a:t>https://www.insurancejournal.com/news/southeast/2011/08/30/212861.htm</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7</a:t>
            </a:fld>
            <a:endParaRPr lang="en-US"/>
          </a:p>
        </p:txBody>
      </p:sp>
    </p:spTree>
    <p:extLst>
      <p:ext uri="{BB962C8B-B14F-4D97-AF65-F5344CB8AC3E}">
        <p14:creationId xmlns:p14="http://schemas.microsoft.com/office/powerpoint/2010/main" val="13902574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Shape 4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76</a:t>
            </a:fld>
            <a:endParaRPr lang="en-US" sz="1200">
              <a:solidFill>
                <a:schemeClr val="dk1"/>
              </a:solidFill>
              <a:latin typeface="Calibri"/>
              <a:ea typeface="Calibri"/>
              <a:cs typeface="Calibri"/>
              <a:sym typeface="Calibri"/>
            </a:endParaRPr>
          </a:p>
        </p:txBody>
      </p:sp>
      <p:sp>
        <p:nvSpPr>
          <p:cNvPr id="438" name="Shape 438"/>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39" name="Shape 43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5(a)(1) of the Occupational Safety and Health Act of 1970: "The employer did not furnish employment and a place of employment which were free from recognized hazards that were causing or likely to cause death or serious physical harm in that the employees were exposed to fire hazards. Beet Pulp Pelletizing Area: a) On or about October 12, 2008, and at times prior thereto, the company was drawing </a:t>
            </a:r>
            <a:r>
              <a:rPr lang="en-US" sz="1200" b="1" i="0" u="none" strike="noStrike" cap="none">
                <a:solidFill>
                  <a:schemeClr val="dk1"/>
                </a:solidFill>
                <a:latin typeface="Calibri"/>
                <a:ea typeface="Calibri"/>
                <a:cs typeface="Calibri"/>
                <a:sym typeface="Calibri"/>
              </a:rPr>
              <a:t>dust</a:t>
            </a:r>
            <a:r>
              <a:rPr lang="en-US" sz="1200" b="0" i="0" u="none" strike="noStrike" cap="none">
                <a:solidFill>
                  <a:schemeClr val="dk1"/>
                </a:solidFill>
                <a:latin typeface="Calibri"/>
                <a:ea typeface="Calibri"/>
                <a:cs typeface="Calibri"/>
                <a:sym typeface="Calibri"/>
              </a:rPr>
              <a:t> through a </a:t>
            </a:r>
            <a:r>
              <a:rPr lang="en-US" sz="1200" b="1" i="0" u="none" strike="noStrike" cap="none">
                <a:solidFill>
                  <a:schemeClr val="dk1"/>
                </a:solidFill>
                <a:latin typeface="Calibri"/>
                <a:ea typeface="Calibri"/>
                <a:cs typeface="Calibri"/>
                <a:sym typeface="Calibri"/>
              </a:rPr>
              <a:t>dust</a:t>
            </a:r>
            <a:r>
              <a:rPr lang="en-US" sz="1200" b="0" i="0" u="none" strike="noStrike" cap="none">
                <a:solidFill>
                  <a:schemeClr val="dk1"/>
                </a:solidFill>
                <a:latin typeface="Calibri"/>
                <a:ea typeface="Calibri"/>
                <a:cs typeface="Calibri"/>
                <a:sym typeface="Calibri"/>
              </a:rPr>
              <a:t> collection system where some component materials of construction of that intake duct work was PVC piping, a combustible material. b) On or about October 12, 2008, and at times prior thereto, the company was conveying </a:t>
            </a:r>
            <a:r>
              <a:rPr lang="en-US" sz="1200" b="1" i="0" u="none" strike="noStrike" cap="none">
                <a:solidFill>
                  <a:schemeClr val="dk1"/>
                </a:solidFill>
                <a:latin typeface="Calibri"/>
                <a:ea typeface="Calibri"/>
                <a:cs typeface="Calibri"/>
                <a:sym typeface="Calibri"/>
              </a:rPr>
              <a:t>dust</a:t>
            </a:r>
            <a:r>
              <a:rPr lang="en-US" sz="1200" b="0" i="0" u="none" strike="noStrike" cap="none">
                <a:solidFill>
                  <a:schemeClr val="dk1"/>
                </a:solidFill>
                <a:latin typeface="Calibri"/>
                <a:ea typeface="Calibri"/>
                <a:cs typeface="Calibri"/>
                <a:sym typeface="Calibri"/>
              </a:rPr>
              <a:t> through conductive duct work (PVC) in the </a:t>
            </a:r>
            <a:r>
              <a:rPr lang="en-US" sz="1200" b="1" i="0" u="none" strike="noStrike" cap="none">
                <a:solidFill>
                  <a:schemeClr val="dk1"/>
                </a:solidFill>
                <a:latin typeface="Calibri"/>
                <a:ea typeface="Calibri"/>
                <a:cs typeface="Calibri"/>
                <a:sym typeface="Calibri"/>
              </a:rPr>
              <a:t>dust</a:t>
            </a:r>
            <a:r>
              <a:rPr lang="en-US" sz="1200" b="0" i="0" u="none" strike="noStrike" cap="none">
                <a:solidFill>
                  <a:schemeClr val="dk1"/>
                </a:solidFill>
                <a:latin typeface="Calibri"/>
                <a:ea typeface="Calibri"/>
                <a:cs typeface="Calibri"/>
                <a:sym typeface="Calibri"/>
              </a:rPr>
              <a:t> collection system. </a:t>
            </a:r>
          </a:p>
        </p:txBody>
      </p:sp>
    </p:spTree>
    <p:extLst>
      <p:ext uri="{BB962C8B-B14F-4D97-AF65-F5344CB8AC3E}">
        <p14:creationId xmlns:p14="http://schemas.microsoft.com/office/powerpoint/2010/main" val="18741107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77</a:t>
            </a:fld>
            <a:endParaRPr lang="en-US" sz="1200">
              <a:solidFill>
                <a:schemeClr val="dk1"/>
              </a:solidFill>
              <a:latin typeface="Calibri"/>
              <a:ea typeface="Calibri"/>
              <a:cs typeface="Calibri"/>
              <a:sym typeface="Calibri"/>
            </a:endParaRPr>
          </a:p>
        </p:txBody>
      </p:sp>
      <p:sp>
        <p:nvSpPr>
          <p:cNvPr id="446" name="Shape 446"/>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47" name="Shape 44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000" b="0" i="0" u="none" strike="noStrike" cap="none">
                <a:solidFill>
                  <a:schemeClr val="dk1"/>
                </a:solidFill>
                <a:latin typeface="Calibri"/>
                <a:ea typeface="Calibri"/>
                <a:cs typeface="Calibri"/>
                <a:sym typeface="Calibri"/>
              </a:rPr>
              <a:t>Section 5(a)(1) of the Occupational Safety and Health Act of 1970: The employer did not furnish employment and a place of employment which were free from recognized hazards that were causing or likely to cause death or serious physical harm to employees: Commercial Alloys Corporation 1831 East Highland Road, Twinsburg, OH: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containing aluminum collected near the large shredder on August 20, 2008, was a Class St1 explosive dust, indicating the potential for explosion if ignited. The following conditions found at the facility increase the potential for an explosion and/or severity of an explosion: a.The large shredding machine produces fine particles of aluminum dust; however the ductwork for the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collection system did not maintain a velocity of at least 1364 m/min (4500 ft/min) to ensure the transport of both coarse and fine particles and to ensure re-entrainment. b.A time delay or equivalent device was not provided on the large shredding machine to present thestarting of its motor drive until the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collector is in complete operation. c.Super sacks were used to collect fines discharged from the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collector. d.Fire extinguishers rated for Class ABC fires were mounted in an area where dry combustible aluminum </a:t>
            </a:r>
            <a:r>
              <a:rPr lang="en-US" sz="1000" b="1" i="0" u="none" strike="noStrike" cap="none">
                <a:solidFill>
                  <a:schemeClr val="dk1"/>
                </a:solidFill>
                <a:latin typeface="Calibri"/>
                <a:ea typeface="Calibri"/>
                <a:cs typeface="Calibri"/>
                <a:sym typeface="Calibri"/>
              </a:rPr>
              <a:t>dust</a:t>
            </a:r>
            <a:r>
              <a:rPr lang="en-US" sz="1000" b="0" i="0" u="none" strike="noStrike" cap="none">
                <a:solidFill>
                  <a:schemeClr val="dk1"/>
                </a:solidFill>
                <a:latin typeface="Calibri"/>
                <a:ea typeface="Calibri"/>
                <a:cs typeface="Calibri"/>
                <a:sym typeface="Calibri"/>
              </a:rPr>
              <a:t> was present. e.Brooms used for cleaning had synthetic fibers. f.Shovels used for collecting sweepings were made of plastic and steel. g.There were no procedures established for handling clothing fires. Among other methods, one feasible and acceptable abatement method to correct this hazard is to conduct a process hazard analysis by an individual knowledgeable about explosive metal dusts and comply with applicable standards issued by the National Fire Protection Association (NFPA) 484 Standard for Combustible Metals, Chapter 6, "Aluminum" and Chapter 13, "Fire Prevention, Fire Protectioand Emergency Response," and to follow-up on any provided recommendations. </a:t>
            </a:r>
          </a:p>
        </p:txBody>
      </p:sp>
    </p:spTree>
    <p:extLst>
      <p:ext uri="{BB962C8B-B14F-4D97-AF65-F5344CB8AC3E}">
        <p14:creationId xmlns:p14="http://schemas.microsoft.com/office/powerpoint/2010/main" val="3880927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Shape 48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sz="1200" b="0" i="0" kern="1200" dirty="0">
                <a:solidFill>
                  <a:schemeClr val="tx1"/>
                </a:solidFill>
                <a:effectLst/>
                <a:latin typeface="Times New Roman" pitchFamily="18" charset="0"/>
                <a:ea typeface="+mn-ea"/>
                <a:cs typeface="+mn-cs"/>
              </a:rPr>
              <a:t>However, in accordance with the National Fire Protection Association, OSHA developed its </a:t>
            </a:r>
            <a:r>
              <a:rPr lang="en-US" sz="1200" b="1" i="0" kern="1200" dirty="0">
                <a:solidFill>
                  <a:schemeClr val="tx1"/>
                </a:solidFill>
                <a:effectLst/>
                <a:latin typeface="Times New Roman" pitchFamily="18" charset="0"/>
                <a:ea typeface="+mn-ea"/>
                <a:cs typeface="+mn-cs"/>
              </a:rPr>
              <a:t>Combustible Dust</a:t>
            </a:r>
            <a:r>
              <a:rPr lang="en-US" sz="1200" b="0" i="0" kern="1200" dirty="0">
                <a:solidFill>
                  <a:schemeClr val="tx1"/>
                </a:solidFill>
                <a:effectLst/>
                <a:latin typeface="Times New Roman" pitchFamily="18" charset="0"/>
                <a:ea typeface="+mn-ea"/>
                <a:cs typeface="+mn-cs"/>
              </a:rPr>
              <a:t> National Emphasis Program, which recommends not letting </a:t>
            </a:r>
            <a:r>
              <a:rPr lang="en-US" sz="1200" b="1" i="0" kern="1200" dirty="0">
                <a:solidFill>
                  <a:schemeClr val="tx1"/>
                </a:solidFill>
                <a:effectLst/>
                <a:latin typeface="Times New Roman" pitchFamily="18" charset="0"/>
                <a:ea typeface="+mn-ea"/>
                <a:cs typeface="+mn-cs"/>
              </a:rPr>
              <a:t>dust</a:t>
            </a:r>
            <a:r>
              <a:rPr lang="en-US" sz="1200" b="0" i="0" kern="1200" dirty="0">
                <a:solidFill>
                  <a:schemeClr val="tx1"/>
                </a:solidFill>
                <a:effectLst/>
                <a:latin typeface="Times New Roman" pitchFamily="18" charset="0"/>
                <a:ea typeface="+mn-ea"/>
                <a:cs typeface="+mn-cs"/>
              </a:rPr>
              <a:t> accumulate to more than 1/32 of an inch (about the thickness of a dime or paper clip) over more than five percent of a work area.</a:t>
            </a:r>
          </a:p>
          <a:p>
            <a:r>
              <a:rPr lang="en-US" sz="1200" b="0" kern="1200" dirty="0">
                <a:solidFill>
                  <a:schemeClr val="tx1"/>
                </a:solidFill>
                <a:effectLst/>
                <a:latin typeface="Times New Roman" pitchFamily="18" charset="0"/>
                <a:ea typeface="+mn-ea"/>
                <a:cs typeface="+mn-cs"/>
              </a:rPr>
              <a:t>These observations help to explain the advice given by experienced industrial practitioners on the matter of acceptable combustible dust layer thicknesses. Their comments, although anecdotal, have a firm foundation in the physics and chemistry of dust explosions. Scientific underpinning by the aforementioned difficulties in physically dispersing and chemically reacting excessively thick dust deposits is intrinsic to the following expressions:</a:t>
            </a:r>
          </a:p>
          <a:p>
            <a:r>
              <a:rPr lang="en-US" sz="1200" b="0" i="0" kern="1200" dirty="0">
                <a:solidFill>
                  <a:schemeClr val="tx1"/>
                </a:solidFill>
                <a:effectLst/>
                <a:latin typeface="Times New Roman" pitchFamily="18" charset="0"/>
                <a:ea typeface="+mn-ea"/>
                <a:cs typeface="+mn-cs"/>
              </a:rPr>
              <a:t>There's too much layered dust if you can see your initials written in the dust.</a:t>
            </a:r>
          </a:p>
          <a:p>
            <a:r>
              <a:rPr lang="en-US" sz="1200" b="0" i="0" kern="1200" dirty="0">
                <a:solidFill>
                  <a:schemeClr val="tx1"/>
                </a:solidFill>
                <a:effectLst/>
                <a:latin typeface="Times New Roman" pitchFamily="18" charset="0"/>
                <a:ea typeface="+mn-ea"/>
                <a:cs typeface="+mn-cs"/>
              </a:rPr>
              <a:t>There's too much layered dust if you can see your footprints in the dust (Anonymous, 1996. Personal communication, with permission).</a:t>
            </a:r>
          </a:p>
          <a:p>
            <a:r>
              <a:rPr lang="en-US" sz="1200" b="0" i="0" kern="1200" dirty="0">
                <a:solidFill>
                  <a:schemeClr val="tx1"/>
                </a:solidFill>
                <a:effectLst/>
                <a:latin typeface="Times New Roman" pitchFamily="18" charset="0"/>
                <a:ea typeface="+mn-ea"/>
                <a:cs typeface="+mn-cs"/>
              </a:rPr>
              <a:t>There's too much dust if you can’t tell the color of the surface beneath the layer (Freeman, R., 2010. Personal communication, with permission).</a:t>
            </a:r>
          </a:p>
          <a:p>
            <a:r>
              <a:rPr lang="en-US" sz="1200" b="0" i="0" kern="1200" dirty="0">
                <a:solidFill>
                  <a:schemeClr val="tx1"/>
                </a:solidFill>
                <a:effectLst/>
                <a:latin typeface="Times New Roman" pitchFamily="18" charset="0"/>
                <a:ea typeface="+mn-ea"/>
                <a:cs typeface="+mn-cs"/>
              </a:rPr>
              <a:t>I tell my plant manager to write their name on their business card. It's time to clean up when they can’t read their name because of layered dust. (Anonymous, 2012. Personal communication, with permission).</a:t>
            </a:r>
          </a:p>
          <a:p>
            <a:pPr lvl="0">
              <a:spcBef>
                <a:spcPts val="0"/>
              </a:spcBef>
              <a:buNone/>
            </a:pPr>
            <a:r>
              <a:rPr lang="en-US" dirty="0">
                <a:hlinkClick r:id="rId3"/>
              </a:rPr>
              <a:t>https://ohsonline.com/Articles/2014/05/01/Combustible-Dust-Basics.aspx</a:t>
            </a:r>
            <a:endParaRPr dirty="0"/>
          </a:p>
        </p:txBody>
      </p:sp>
      <p:sp>
        <p:nvSpPr>
          <p:cNvPr id="481" name="Shape 481"/>
          <p:cNvSpPr>
            <a:spLocks noGrp="1" noRot="1" noChangeAspect="1"/>
          </p:cNvSpPr>
          <p:nvPr>
            <p:ph type="sldImg" idx="2"/>
          </p:nvPr>
        </p:nvSpPr>
        <p:spPr>
          <a:xfrm>
            <a:off x="1209675" y="685800"/>
            <a:ext cx="443865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48217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Calibri"/>
                <a:ea typeface="Calibri"/>
                <a:cs typeface="Calibri"/>
                <a:sym typeface="Calibri"/>
              </a:rPr>
              <a:t>79</a:t>
            </a:fld>
            <a:endParaRPr lang="en-US" sz="1200">
              <a:solidFill>
                <a:schemeClr val="dk1"/>
              </a:solidFill>
              <a:latin typeface="Calibri"/>
              <a:ea typeface="Calibri"/>
              <a:cs typeface="Calibri"/>
              <a:sym typeface="Calibri"/>
            </a:endParaRPr>
          </a:p>
        </p:txBody>
      </p:sp>
      <p:sp>
        <p:nvSpPr>
          <p:cNvPr id="461" name="Shape 461"/>
          <p:cNvSpPr>
            <a:spLocks noGrp="1" noRot="1" noChangeAspect="1"/>
          </p:cNvSpPr>
          <p:nvPr>
            <p:ph type="sldImg" idx="2"/>
          </p:nvPr>
        </p:nvSpPr>
        <p:spPr>
          <a:xfrm>
            <a:off x="1209675" y="684213"/>
            <a:ext cx="4440238" cy="3430587"/>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62" name="Shape 462"/>
          <p:cNvSpPr txBox="1">
            <a:spLocks noGrp="1"/>
          </p:cNvSpPr>
          <p:nvPr>
            <p:ph type="body" idx="1"/>
          </p:nvPr>
        </p:nvSpPr>
        <p:spPr>
          <a:xfrm>
            <a:off x="685800" y="4343400"/>
            <a:ext cx="5486399" cy="41163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CSB advocated specifically for NFPA 654 &amp; 484</a:t>
            </a:r>
          </a:p>
          <a:p>
            <a:pPr marL="0" marR="0" lvl="0" indent="0" algn="l" rtl="0">
              <a:spcBef>
                <a:spcPts val="0"/>
              </a:spcBef>
              <a:spcAft>
                <a:spcPts val="0"/>
              </a:spcAft>
              <a:buSzPct val="25000"/>
              <a:buNone/>
            </a:pPr>
            <a:r>
              <a:rPr lang="en-US" sz="1200" b="0" i="0" u="none" strike="noStrike" cap="none">
                <a:solidFill>
                  <a:schemeClr val="dk1"/>
                </a:solidFill>
                <a:latin typeface="Calibri"/>
                <a:ea typeface="Calibri"/>
                <a:cs typeface="Calibri"/>
                <a:sym typeface="Calibri"/>
              </a:rPr>
              <a:t>General Duty Clause</a:t>
            </a:r>
          </a:p>
        </p:txBody>
      </p:sp>
    </p:spTree>
    <p:extLst>
      <p:ext uri="{BB962C8B-B14F-4D97-AF65-F5344CB8AC3E}">
        <p14:creationId xmlns:p14="http://schemas.microsoft.com/office/powerpoint/2010/main" val="2353542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NFPA 2 is the industry standard for hydrogen. </a:t>
            </a:r>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8</a:t>
            </a:fld>
            <a:endParaRPr lang="en-US"/>
          </a:p>
        </p:txBody>
      </p:sp>
    </p:spTree>
    <p:extLst>
      <p:ext uri="{BB962C8B-B14F-4D97-AF65-F5344CB8AC3E}">
        <p14:creationId xmlns:p14="http://schemas.microsoft.com/office/powerpoint/2010/main" val="800909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Buffalo rock was a gunpowder explosion in 1988 north of LaSalle IL. </a:t>
            </a:r>
          </a:p>
          <a:p>
            <a:r>
              <a:rPr lang="en-US" dirty="0"/>
              <a:t>A primer loading machine for bullets jammed triggering a dust explosion that killed 4 workers. </a:t>
            </a:r>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11</a:t>
            </a:fld>
            <a:endParaRPr lang="en-US"/>
          </a:p>
        </p:txBody>
      </p:sp>
    </p:spTree>
    <p:extLst>
      <p:ext uri="{BB962C8B-B14F-4D97-AF65-F5344CB8AC3E}">
        <p14:creationId xmlns:p14="http://schemas.microsoft.com/office/powerpoint/2010/main" val="3719150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citated items should be discussed in general. </a:t>
            </a:r>
          </a:p>
        </p:txBody>
      </p:sp>
      <p:sp>
        <p:nvSpPr>
          <p:cNvPr id="4" name="Slide Number Placeholder 3"/>
          <p:cNvSpPr>
            <a:spLocks noGrp="1"/>
          </p:cNvSpPr>
          <p:nvPr>
            <p:ph type="sldNum" sz="quarter" idx="5"/>
          </p:nvPr>
        </p:nvSpPr>
        <p:spPr/>
        <p:txBody>
          <a:bodyPr/>
          <a:lstStyle/>
          <a:p>
            <a:pPr>
              <a:defRPr/>
            </a:pPr>
            <a:fld id="{A6D18935-3F9B-45F7-84C6-7476A456D357}" type="slidenum">
              <a:rPr lang="en-US" smtClean="0"/>
              <a:pPr>
                <a:defRPr/>
              </a:pPr>
              <a:t>12</a:t>
            </a:fld>
            <a:endParaRPr lang="en-US"/>
          </a:p>
        </p:txBody>
      </p:sp>
    </p:spTree>
    <p:extLst>
      <p:ext uri="{BB962C8B-B14F-4D97-AF65-F5344CB8AC3E}">
        <p14:creationId xmlns:p14="http://schemas.microsoft.com/office/powerpoint/2010/main" val="173786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3" y="2414588"/>
            <a:ext cx="8550275" cy="1665287"/>
          </a:xfrm>
        </p:spPr>
        <p:txBody>
          <a:bodyPr/>
          <a:lstStyle/>
          <a:p>
            <a:r>
              <a:rPr lang="en-US"/>
              <a:t>Click to edit Master title style</a:t>
            </a:r>
          </a:p>
        </p:txBody>
      </p:sp>
      <p:sp>
        <p:nvSpPr>
          <p:cNvPr id="3" name="Subtitle 2"/>
          <p:cNvSpPr>
            <a:spLocks noGrp="1"/>
          </p:cNvSpPr>
          <p:nvPr>
            <p:ph type="subTitle" idx="1"/>
          </p:nvPr>
        </p:nvSpPr>
        <p:spPr>
          <a:xfrm>
            <a:off x="1508125" y="4403725"/>
            <a:ext cx="7042150" cy="19875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761A21-ED4A-4D9D-8403-30B4F2F23123}" type="slidenum">
              <a:rPr lang="en-US"/>
              <a:pPr>
                <a:defRPr/>
              </a:pPr>
              <a:t>‹#›</a:t>
            </a:fld>
            <a:endParaRPr lang="en-US"/>
          </a:p>
        </p:txBody>
      </p:sp>
    </p:spTree>
    <p:extLst>
      <p:ext uri="{BB962C8B-B14F-4D97-AF65-F5344CB8AC3E}">
        <p14:creationId xmlns:p14="http://schemas.microsoft.com/office/powerpoint/2010/main" val="3141696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1868CE-D9AF-4013-B413-A470E09F0627}" type="slidenum">
              <a:rPr lang="en-US"/>
              <a:pPr>
                <a:defRPr/>
              </a:pPr>
              <a:t>‹#›</a:t>
            </a:fld>
            <a:endParaRPr lang="en-US"/>
          </a:p>
        </p:txBody>
      </p:sp>
    </p:spTree>
    <p:extLst>
      <p:ext uri="{BB962C8B-B14F-4D97-AF65-F5344CB8AC3E}">
        <p14:creationId xmlns:p14="http://schemas.microsoft.com/office/powerpoint/2010/main" val="2724130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67525" y="473075"/>
            <a:ext cx="2130425" cy="61579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3075" y="473075"/>
            <a:ext cx="6242050" cy="6157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CB3CAB-A02B-49B5-A3A9-DFF6AF36C089}" type="slidenum">
              <a:rPr lang="en-US"/>
              <a:pPr>
                <a:defRPr/>
              </a:pPr>
              <a:t>‹#›</a:t>
            </a:fld>
            <a:endParaRPr lang="en-US"/>
          </a:p>
        </p:txBody>
      </p:sp>
    </p:spTree>
    <p:extLst>
      <p:ext uri="{BB962C8B-B14F-4D97-AF65-F5344CB8AC3E}">
        <p14:creationId xmlns:p14="http://schemas.microsoft.com/office/powerpoint/2010/main" val="3523946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73075" y="473075"/>
            <a:ext cx="8524875" cy="1420813"/>
          </a:xfrm>
        </p:spPr>
        <p:txBody>
          <a:bodyPr/>
          <a:lstStyle/>
          <a:p>
            <a:r>
              <a:rPr lang="en-US"/>
              <a:t>Click to edit Master title style</a:t>
            </a:r>
          </a:p>
        </p:txBody>
      </p:sp>
      <p:sp>
        <p:nvSpPr>
          <p:cNvPr id="3" name="Text Placeholder 2"/>
          <p:cNvSpPr>
            <a:spLocks noGrp="1"/>
          </p:cNvSpPr>
          <p:nvPr>
            <p:ph type="body" sz="half" idx="1"/>
          </p:nvPr>
        </p:nvSpPr>
        <p:spPr>
          <a:xfrm>
            <a:off x="473075" y="2105025"/>
            <a:ext cx="418623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11713" y="2105025"/>
            <a:ext cx="4186237"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E5DF7E-80CB-4653-9AB1-281E6A1FD12A}" type="slidenum">
              <a:rPr lang="en-US"/>
              <a:pPr>
                <a:defRPr/>
              </a:pPr>
              <a:t>‹#›</a:t>
            </a:fld>
            <a:endParaRPr lang="en-US"/>
          </a:p>
        </p:txBody>
      </p:sp>
    </p:spTree>
    <p:extLst>
      <p:ext uri="{BB962C8B-B14F-4D97-AF65-F5344CB8AC3E}">
        <p14:creationId xmlns:p14="http://schemas.microsoft.com/office/powerpoint/2010/main" val="3836472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73075" y="473075"/>
            <a:ext cx="8524875" cy="1420813"/>
          </a:xfrm>
        </p:spPr>
        <p:txBody>
          <a:bodyPr/>
          <a:lstStyle/>
          <a:p>
            <a:r>
              <a:rPr lang="en-US"/>
              <a:t>Click to edit Master title style</a:t>
            </a:r>
          </a:p>
        </p:txBody>
      </p:sp>
      <p:sp>
        <p:nvSpPr>
          <p:cNvPr id="3" name="Text Placeholder 2"/>
          <p:cNvSpPr>
            <a:spLocks noGrp="1"/>
          </p:cNvSpPr>
          <p:nvPr>
            <p:ph type="body" sz="half" idx="1"/>
          </p:nvPr>
        </p:nvSpPr>
        <p:spPr>
          <a:xfrm>
            <a:off x="473075" y="2105025"/>
            <a:ext cx="418623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11713" y="2105025"/>
            <a:ext cx="4186237"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11713" y="4443413"/>
            <a:ext cx="4186237"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A356BCF-BDD8-40CE-8986-D3DD89B934D9}" type="slidenum">
              <a:rPr lang="en-US"/>
              <a:pPr>
                <a:defRPr/>
              </a:pPr>
              <a:t>‹#›</a:t>
            </a:fld>
            <a:endParaRPr lang="en-US"/>
          </a:p>
        </p:txBody>
      </p:sp>
    </p:spTree>
    <p:extLst>
      <p:ext uri="{BB962C8B-B14F-4D97-AF65-F5344CB8AC3E}">
        <p14:creationId xmlns:p14="http://schemas.microsoft.com/office/powerpoint/2010/main" val="3579328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2920" y="311257"/>
            <a:ext cx="9052560" cy="6838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502920" y="7272232"/>
            <a:ext cx="2346960" cy="413808"/>
          </a:xfrm>
        </p:spPr>
        <p:txBody>
          <a:bodyPr/>
          <a:lstStyle>
            <a:lvl1pPr>
              <a:defRPr/>
            </a:lvl1pPr>
          </a:lstStyle>
          <a:p>
            <a:pPr>
              <a:defRPr/>
            </a:pPr>
            <a:fld id="{47A1DE04-1770-4590-A78B-52E6998A978C}" type="datetimeFigureOut">
              <a:rPr lang="en-US"/>
              <a:pPr>
                <a:defRPr/>
              </a:pPr>
              <a:t>11/1/23</a:t>
            </a:fld>
            <a:endParaRPr lang="en-US"/>
          </a:p>
        </p:txBody>
      </p:sp>
      <p:sp>
        <p:nvSpPr>
          <p:cNvPr id="4" name="Footer Placeholder 3"/>
          <p:cNvSpPr>
            <a:spLocks noGrp="1"/>
          </p:cNvSpPr>
          <p:nvPr>
            <p:ph type="ftr" sz="quarter" idx="11"/>
          </p:nvPr>
        </p:nvSpPr>
        <p:spPr>
          <a:xfrm>
            <a:off x="3436620" y="7272232"/>
            <a:ext cx="3185160" cy="413808"/>
          </a:xfr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8717280" y="7272232"/>
            <a:ext cx="838200" cy="413808"/>
          </a:xfrm>
        </p:spPr>
        <p:txBody>
          <a:bodyPr/>
          <a:lstStyle>
            <a:lvl1pPr>
              <a:defRPr/>
            </a:lvl1pPr>
          </a:lstStyle>
          <a:p>
            <a:fld id="{41CE9063-0299-43F2-8E88-575DE98AA9DE}" type="slidenum">
              <a:rPr lang="en-US" altLang="en-US"/>
              <a:pPr/>
              <a:t>‹#›</a:t>
            </a:fld>
            <a:endParaRPr lang="en-US" altLang="en-US"/>
          </a:p>
        </p:txBody>
      </p:sp>
    </p:spTree>
    <p:extLst>
      <p:ext uri="{BB962C8B-B14F-4D97-AF65-F5344CB8AC3E}">
        <p14:creationId xmlns:p14="http://schemas.microsoft.com/office/powerpoint/2010/main" val="4111788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DD0FB7-47A3-41F6-B64E-0BD35E8DC56B}" type="slidenum">
              <a:rPr lang="en-US"/>
              <a:pPr>
                <a:defRPr/>
              </a:pPr>
              <a:t>‹#›</a:t>
            </a:fld>
            <a:endParaRPr lang="en-US"/>
          </a:p>
        </p:txBody>
      </p:sp>
    </p:spTree>
    <p:extLst>
      <p:ext uri="{BB962C8B-B14F-4D97-AF65-F5344CB8AC3E}">
        <p14:creationId xmlns:p14="http://schemas.microsoft.com/office/powerpoint/2010/main" val="473211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4994275"/>
            <a:ext cx="8548687" cy="1544638"/>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95338" y="3294063"/>
            <a:ext cx="8548687" cy="170021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CB4E4F-DCC1-402F-B170-36BBE8C8AA84}" type="slidenum">
              <a:rPr lang="en-US"/>
              <a:pPr>
                <a:defRPr/>
              </a:pPr>
              <a:t>‹#›</a:t>
            </a:fld>
            <a:endParaRPr lang="en-US"/>
          </a:p>
        </p:txBody>
      </p:sp>
    </p:spTree>
    <p:extLst>
      <p:ext uri="{BB962C8B-B14F-4D97-AF65-F5344CB8AC3E}">
        <p14:creationId xmlns:p14="http://schemas.microsoft.com/office/powerpoint/2010/main" val="783690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3075" y="2105025"/>
            <a:ext cx="41862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11713" y="2105025"/>
            <a:ext cx="418623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60950A-AEA3-4748-BA02-0747D3011BC8}" type="slidenum">
              <a:rPr lang="en-US"/>
              <a:pPr>
                <a:defRPr/>
              </a:pPr>
              <a:t>‹#›</a:t>
            </a:fld>
            <a:endParaRPr lang="en-US"/>
          </a:p>
        </p:txBody>
      </p:sp>
    </p:spTree>
    <p:extLst>
      <p:ext uri="{BB962C8B-B14F-4D97-AF65-F5344CB8AC3E}">
        <p14:creationId xmlns:p14="http://schemas.microsoft.com/office/powerpoint/2010/main" val="1575924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38" y="311150"/>
            <a:ext cx="9051925"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3238" y="1739900"/>
            <a:ext cx="4443412"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3238" y="2465388"/>
            <a:ext cx="4443412"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10163" y="1739900"/>
            <a:ext cx="4445000" cy="7254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0163" y="2465388"/>
            <a:ext cx="4445000" cy="4478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928F12F-FB04-4827-AADE-F7FA21AB1F45}" type="slidenum">
              <a:rPr lang="en-US"/>
              <a:pPr>
                <a:defRPr/>
              </a:pPr>
              <a:t>‹#›</a:t>
            </a:fld>
            <a:endParaRPr lang="en-US"/>
          </a:p>
        </p:txBody>
      </p:sp>
    </p:spTree>
    <p:extLst>
      <p:ext uri="{BB962C8B-B14F-4D97-AF65-F5344CB8AC3E}">
        <p14:creationId xmlns:p14="http://schemas.microsoft.com/office/powerpoint/2010/main" val="1521451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494C142-0C97-487F-BD1E-7FBCA921F2E7}" type="slidenum">
              <a:rPr lang="en-US"/>
              <a:pPr>
                <a:defRPr/>
              </a:pPr>
              <a:t>‹#›</a:t>
            </a:fld>
            <a:endParaRPr lang="en-US"/>
          </a:p>
        </p:txBody>
      </p:sp>
    </p:spTree>
    <p:extLst>
      <p:ext uri="{BB962C8B-B14F-4D97-AF65-F5344CB8AC3E}">
        <p14:creationId xmlns:p14="http://schemas.microsoft.com/office/powerpoint/2010/main" val="1577005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903DA22-2DB2-42F5-9657-0F4C0D71FB92}" type="slidenum">
              <a:rPr lang="en-US"/>
              <a:pPr>
                <a:defRPr/>
              </a:pPr>
              <a:t>‹#›</a:t>
            </a:fld>
            <a:endParaRPr lang="en-US"/>
          </a:p>
        </p:txBody>
      </p:sp>
    </p:spTree>
    <p:extLst>
      <p:ext uri="{BB962C8B-B14F-4D97-AF65-F5344CB8AC3E}">
        <p14:creationId xmlns:p14="http://schemas.microsoft.com/office/powerpoint/2010/main" val="3964622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38" y="309563"/>
            <a:ext cx="3308350" cy="13176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3238" y="1627188"/>
            <a:ext cx="3308350" cy="531653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9BB5DA2-5377-40E9-8A53-8AF1F100B8BC}" type="slidenum">
              <a:rPr lang="en-US"/>
              <a:pPr>
                <a:defRPr/>
              </a:pPr>
              <a:t>‹#›</a:t>
            </a:fld>
            <a:endParaRPr lang="en-US"/>
          </a:p>
        </p:txBody>
      </p:sp>
    </p:spTree>
    <p:extLst>
      <p:ext uri="{BB962C8B-B14F-4D97-AF65-F5344CB8AC3E}">
        <p14:creationId xmlns:p14="http://schemas.microsoft.com/office/powerpoint/2010/main" val="1110411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675" y="5440363"/>
            <a:ext cx="6035675" cy="642937"/>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71675" y="693738"/>
            <a:ext cx="6035675" cy="4664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71675" y="6083300"/>
            <a:ext cx="6035675" cy="911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4034D0-81CB-46D6-867B-D03CCC961427}" type="slidenum">
              <a:rPr lang="en-US"/>
              <a:pPr>
                <a:defRPr/>
              </a:pPr>
              <a:t>‹#›</a:t>
            </a:fld>
            <a:endParaRPr lang="en-US"/>
          </a:p>
        </p:txBody>
      </p:sp>
    </p:spTree>
    <p:extLst>
      <p:ext uri="{BB962C8B-B14F-4D97-AF65-F5344CB8AC3E}">
        <p14:creationId xmlns:p14="http://schemas.microsoft.com/office/powerpoint/2010/main" val="564769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73075" y="473075"/>
            <a:ext cx="8524875"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73075" y="2105025"/>
            <a:ext cx="852487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762000" y="7086600"/>
            <a:ext cx="2057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429000" y="7086600"/>
            <a:ext cx="320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7239000" y="7086600"/>
            <a:ext cx="2057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DAC03D8C-BDCD-44EF-B7F4-41A0B2EA4F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6"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7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B7FEA0-5278-4D82-9D6A-88CA2A5EA40D}"/>
              </a:ext>
            </a:extLst>
          </p:cNvPr>
          <p:cNvSpPr/>
          <p:nvPr/>
        </p:nvSpPr>
        <p:spPr>
          <a:xfrm>
            <a:off x="1066800" y="1295400"/>
            <a:ext cx="7924800" cy="4154984"/>
          </a:xfrm>
          <a:prstGeom prst="rect">
            <a:avLst/>
          </a:prstGeom>
        </p:spPr>
        <p:txBody>
          <a:bodyPr wrap="square">
            <a:spAutoFit/>
          </a:bodyPr>
          <a:lstStyle/>
          <a:p>
            <a:r>
              <a:rPr lang="en-US" dirty="0"/>
              <a:t>TO 12: Describe requirements in 29 CFR 1910 Subpart H standards to protect workers from common hazards associated with hazardous materials. </a:t>
            </a:r>
          </a:p>
          <a:p>
            <a:r>
              <a:rPr lang="en-US" dirty="0"/>
              <a:t>EO 12.1: Describe common hazards associated with hazardous materials. </a:t>
            </a:r>
          </a:p>
          <a:p>
            <a:r>
              <a:rPr lang="en-US" dirty="0"/>
              <a:t>EO 12.2: Describe the requirements for compressed gas cylinders. </a:t>
            </a:r>
          </a:p>
          <a:p>
            <a:r>
              <a:rPr lang="en-US" dirty="0"/>
              <a:t>EO 12.3: Describe requirements for flammable and combustible liquid hazards. </a:t>
            </a:r>
          </a:p>
          <a:p>
            <a:r>
              <a:rPr lang="en-US" dirty="0"/>
              <a:t>EO 12.4: Explain basic requirements associated with process safety management. </a:t>
            </a:r>
          </a:p>
        </p:txBody>
      </p:sp>
    </p:spTree>
    <p:extLst>
      <p:ext uri="{BB962C8B-B14F-4D97-AF65-F5344CB8AC3E}">
        <p14:creationId xmlns:p14="http://schemas.microsoft.com/office/powerpoint/2010/main" val="4288852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8D8FDF-44E6-BA2A-E3F6-D96B568C9F06}"/>
              </a:ext>
            </a:extLst>
          </p:cNvPr>
          <p:cNvSpPr>
            <a:spLocks noGrp="1"/>
          </p:cNvSpPr>
          <p:nvPr>
            <p:ph type="title"/>
          </p:nvPr>
        </p:nvSpPr>
        <p:spPr/>
        <p:txBody>
          <a:bodyPr/>
          <a:lstStyle/>
          <a:p>
            <a:r>
              <a:rPr lang="en-US" dirty="0"/>
              <a:t>Citation</a:t>
            </a:r>
          </a:p>
        </p:txBody>
      </p:sp>
      <p:pic>
        <p:nvPicPr>
          <p:cNvPr id="8" name="Content Placeholder 7">
            <a:extLst>
              <a:ext uri="{FF2B5EF4-FFF2-40B4-BE49-F238E27FC236}">
                <a16:creationId xmlns:a16="http://schemas.microsoft.com/office/drawing/2014/main" id="{EEC4A1F8-2957-A83A-0B53-502271F799F3}"/>
              </a:ext>
            </a:extLst>
          </p:cNvPr>
          <p:cNvPicPr>
            <a:picLocks noGrp="1" noChangeAspect="1"/>
          </p:cNvPicPr>
          <p:nvPr>
            <p:ph idx="1"/>
          </p:nvPr>
        </p:nvPicPr>
        <p:blipFill>
          <a:blip r:embed="rId2"/>
          <a:stretch>
            <a:fillRect/>
          </a:stretch>
        </p:blipFill>
        <p:spPr>
          <a:xfrm>
            <a:off x="-14225" y="2514600"/>
            <a:ext cx="10079210" cy="3505200"/>
          </a:xfrm>
        </p:spPr>
      </p:pic>
    </p:spTree>
    <p:extLst>
      <p:ext uri="{BB962C8B-B14F-4D97-AF65-F5344CB8AC3E}">
        <p14:creationId xmlns:p14="http://schemas.microsoft.com/office/powerpoint/2010/main" val="3197671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a:extLst>
              <a:ext uri="{FF2B5EF4-FFF2-40B4-BE49-F238E27FC236}">
                <a16:creationId xmlns:a16="http://schemas.microsoft.com/office/drawing/2014/main" id="{0CEED519-108C-4721-8FAA-CEDF0D45727D}"/>
              </a:ext>
            </a:extLst>
          </p:cNvPr>
          <p:cNvSpPr>
            <a:spLocks noGrp="1" noChangeArrowheads="1"/>
          </p:cNvSpPr>
          <p:nvPr>
            <p:ph type="title"/>
          </p:nvPr>
        </p:nvSpPr>
        <p:spPr/>
        <p:txBody>
          <a:bodyPr/>
          <a:lstStyle/>
          <a:p>
            <a:r>
              <a:rPr lang="en-US" altLang="en-US"/>
              <a:t>Buffalo Rock</a:t>
            </a:r>
          </a:p>
        </p:txBody>
      </p:sp>
      <p:sp>
        <p:nvSpPr>
          <p:cNvPr id="618500" name="Rectangle 4">
            <a:extLst>
              <a:ext uri="{FF2B5EF4-FFF2-40B4-BE49-F238E27FC236}">
                <a16:creationId xmlns:a16="http://schemas.microsoft.com/office/drawing/2014/main" id="{E2910875-5FDD-4641-B004-68178C950BB5}"/>
              </a:ext>
            </a:extLst>
          </p:cNvPr>
          <p:cNvSpPr>
            <a:spLocks noGrp="1" noChangeArrowheads="1"/>
          </p:cNvSpPr>
          <p:nvPr>
            <p:ph type="body" sz="half" idx="1"/>
          </p:nvPr>
        </p:nvSpPr>
        <p:spPr/>
        <p:txBody>
          <a:bodyPr/>
          <a:lstStyle/>
          <a:p>
            <a:r>
              <a:rPr lang="en-US" altLang="en-US" sz="3080" dirty="0"/>
              <a:t>1988</a:t>
            </a:r>
          </a:p>
          <a:p>
            <a:r>
              <a:rPr lang="en-US" altLang="en-US" sz="3080" dirty="0"/>
              <a:t>4 dead</a:t>
            </a:r>
          </a:p>
          <a:p>
            <a:r>
              <a:rPr lang="en-US" altLang="en-US" sz="3080" dirty="0"/>
              <a:t>Bullet filling machine misfires. </a:t>
            </a:r>
          </a:p>
          <a:p>
            <a:r>
              <a:rPr lang="en-US" altLang="en-US" sz="3080" dirty="0"/>
              <a:t>Housekeeping</a:t>
            </a:r>
          </a:p>
          <a:p>
            <a:r>
              <a:rPr lang="en-US" altLang="en-US" sz="3080" dirty="0"/>
              <a:t>Electrical</a:t>
            </a:r>
          </a:p>
        </p:txBody>
      </p:sp>
      <p:pic>
        <p:nvPicPr>
          <p:cNvPr id="618502" name="Picture 6" descr="buff rock">
            <a:extLst>
              <a:ext uri="{FF2B5EF4-FFF2-40B4-BE49-F238E27FC236}">
                <a16:creationId xmlns:a16="http://schemas.microsoft.com/office/drawing/2014/main" id="{DD4CD2C5-087E-4E16-A940-F2E334C65B9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699760" y="2377440"/>
            <a:ext cx="3352800" cy="1833563"/>
          </a:xfrm>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6510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p:cNvGraphicFramePr>
            <a:graphicFrameLocks/>
          </p:cNvGraphicFramePr>
          <p:nvPr/>
        </p:nvGraphicFramePr>
        <p:xfrm>
          <a:off x="1760220" y="2377440"/>
          <a:ext cx="6035040" cy="4023361"/>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a:xfrm>
            <a:off x="670560" y="701040"/>
            <a:ext cx="8608235" cy="1508760"/>
          </a:xfrm>
        </p:spPr>
        <p:txBody>
          <a:bodyPr>
            <a:normAutofit/>
          </a:bodyPr>
          <a:lstStyle/>
          <a:p>
            <a:r>
              <a:rPr lang="en-US" dirty="0"/>
              <a:t>Hazardous Materials [1910.101 – .126]</a:t>
            </a:r>
          </a:p>
        </p:txBody>
      </p:sp>
      <p:sp>
        <p:nvSpPr>
          <p:cNvPr id="11" name="Slide Number Placeholder 5"/>
          <p:cNvSpPr>
            <a:spLocks noGrp="1"/>
          </p:cNvSpPr>
          <p:nvPr>
            <p:ph type="sldNum" sz="quarter" idx="12"/>
          </p:nvPr>
        </p:nvSpPr>
        <p:spPr>
          <a:prstGeom prst="rect">
            <a:avLst/>
          </a:prstGeom>
        </p:spPr>
        <p:txBody>
          <a:bodyPr vert="horz" wrap="square" lIns="100584" tIns="50292" rIns="100584" bIns="50292" numCol="1" rtlCol="0" anchor="t" anchorCtr="0" compatLnSpc="1">
            <a:prstTxWarp prst="textNoShape">
              <a:avLst/>
            </a:prstTxWarp>
          </a:bodyPr>
          <a:lstStyle>
            <a:lvl1pPr algn="r">
              <a:defRPr sz="1760" b="1" i="0">
                <a:solidFill>
                  <a:schemeClr val="bg1"/>
                </a:solidFill>
              </a:defRPr>
            </a:lvl1pPr>
          </a:lstStyle>
          <a:p>
            <a:fld id="{3F67EF07-4D6B-47E5-8389-73175C2FD72D}" type="slidenum">
              <a:rPr lang="en-US" smtClean="0"/>
              <a:pPr/>
              <a:t>12</a:t>
            </a:fld>
            <a:endParaRPr lang="en-US" dirty="0"/>
          </a:p>
        </p:txBody>
      </p:sp>
      <p:sp>
        <p:nvSpPr>
          <p:cNvPr id="5" name="Rectangle 4"/>
          <p:cNvSpPr/>
          <p:nvPr/>
        </p:nvSpPr>
        <p:spPr>
          <a:xfrm>
            <a:off x="2849880" y="2417681"/>
            <a:ext cx="5615940" cy="380104"/>
          </a:xfrm>
          <a:prstGeom prst="rect">
            <a:avLst/>
          </a:prstGeom>
        </p:spPr>
        <p:txBody>
          <a:bodyPr wrap="square">
            <a:spAutoFit/>
          </a:bodyPr>
          <a:lstStyle/>
          <a:p>
            <a:r>
              <a:rPr lang="en-US" sz="1870" cap="small" dirty="0"/>
              <a:t>Compressed Gases – Handling Storage and Use</a:t>
            </a:r>
          </a:p>
        </p:txBody>
      </p:sp>
      <p:sp>
        <p:nvSpPr>
          <p:cNvPr id="6" name="Rectangle 5"/>
          <p:cNvSpPr/>
          <p:nvPr/>
        </p:nvSpPr>
        <p:spPr>
          <a:xfrm>
            <a:off x="2849880" y="4640580"/>
            <a:ext cx="3673440" cy="380104"/>
          </a:xfrm>
          <a:prstGeom prst="rect">
            <a:avLst/>
          </a:prstGeom>
        </p:spPr>
        <p:txBody>
          <a:bodyPr wrap="square">
            <a:spAutoFit/>
          </a:bodyPr>
          <a:lstStyle/>
          <a:p>
            <a:r>
              <a:rPr lang="en-US" sz="1870" cap="small" dirty="0"/>
              <a:t>Spray Booth – Air Velocity</a:t>
            </a:r>
          </a:p>
        </p:txBody>
      </p:sp>
      <p:sp>
        <p:nvSpPr>
          <p:cNvPr id="7" name="Rectangle 6"/>
          <p:cNvSpPr/>
          <p:nvPr/>
        </p:nvSpPr>
        <p:spPr>
          <a:xfrm>
            <a:off x="2849880" y="3886200"/>
            <a:ext cx="5349840" cy="380104"/>
          </a:xfrm>
          <a:prstGeom prst="rect">
            <a:avLst/>
          </a:prstGeom>
        </p:spPr>
        <p:txBody>
          <a:bodyPr wrap="square">
            <a:spAutoFit/>
          </a:bodyPr>
          <a:lstStyle/>
          <a:p>
            <a:r>
              <a:rPr lang="en-US" sz="1870" cap="small" dirty="0"/>
              <a:t>Class I Liquids – Dispensing</a:t>
            </a:r>
          </a:p>
        </p:txBody>
      </p:sp>
      <p:sp>
        <p:nvSpPr>
          <p:cNvPr id="12" name="TextBox 11"/>
          <p:cNvSpPr txBox="1"/>
          <p:nvPr/>
        </p:nvSpPr>
        <p:spPr>
          <a:xfrm rot="5400000">
            <a:off x="6728422" y="2805647"/>
            <a:ext cx="6016703" cy="634020"/>
          </a:xfrm>
          <a:prstGeom prst="rect">
            <a:avLst/>
          </a:prstGeom>
          <a:noFill/>
        </p:spPr>
        <p:txBody>
          <a:bodyPr wrap="square" rtlCol="0">
            <a:spAutoFit/>
          </a:bodyPr>
          <a:lstStyle/>
          <a:p>
            <a:pPr algn="ctr"/>
            <a:r>
              <a:rPr lang="en-US" sz="3520" b="1" dirty="0">
                <a:solidFill>
                  <a:schemeClr val="bg1"/>
                </a:solidFill>
              </a:rPr>
              <a:t>SUBPART H</a:t>
            </a:r>
          </a:p>
        </p:txBody>
      </p:sp>
      <p:sp>
        <p:nvSpPr>
          <p:cNvPr id="15" name="Rectangle 14"/>
          <p:cNvSpPr/>
          <p:nvPr/>
        </p:nvSpPr>
        <p:spPr>
          <a:xfrm>
            <a:off x="2835240" y="3161583"/>
            <a:ext cx="5543762" cy="380104"/>
          </a:xfrm>
          <a:prstGeom prst="rect">
            <a:avLst/>
          </a:prstGeom>
        </p:spPr>
        <p:txBody>
          <a:bodyPr wrap="none">
            <a:spAutoFit/>
          </a:bodyPr>
          <a:lstStyle/>
          <a:p>
            <a:r>
              <a:rPr lang="en-US" sz="1870" cap="small" dirty="0"/>
              <a:t>Spray Areas – Cleaning with Non-sparking Tools</a:t>
            </a:r>
          </a:p>
        </p:txBody>
      </p:sp>
      <p:sp>
        <p:nvSpPr>
          <p:cNvPr id="16" name="Rectangle 15"/>
          <p:cNvSpPr/>
          <p:nvPr/>
        </p:nvSpPr>
        <p:spPr>
          <a:xfrm>
            <a:off x="2849881" y="5394960"/>
            <a:ext cx="6973769" cy="380104"/>
          </a:xfrm>
          <a:prstGeom prst="rect">
            <a:avLst/>
          </a:prstGeom>
        </p:spPr>
        <p:txBody>
          <a:bodyPr wrap="none">
            <a:spAutoFit/>
          </a:bodyPr>
          <a:lstStyle/>
          <a:p>
            <a:r>
              <a:rPr lang="en-US" sz="1870" cap="small" dirty="0"/>
              <a:t>Documentation of Equipment with good engineering practices</a:t>
            </a:r>
          </a:p>
        </p:txBody>
      </p:sp>
    </p:spTree>
    <p:extLst>
      <p:ext uri="{BB962C8B-B14F-4D97-AF65-F5344CB8AC3E}">
        <p14:creationId xmlns:p14="http://schemas.microsoft.com/office/powerpoint/2010/main" val="3248391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1910.101(b)</a:t>
            </a:r>
          </a:p>
        </p:txBody>
      </p:sp>
      <p:sp>
        <p:nvSpPr>
          <p:cNvPr id="4" name="Content Placeholder 3"/>
          <p:cNvSpPr>
            <a:spLocks noGrp="1"/>
          </p:cNvSpPr>
          <p:nvPr>
            <p:ph sz="half" idx="1"/>
          </p:nvPr>
        </p:nvSpPr>
        <p:spPr>
          <a:xfrm>
            <a:off x="473075" y="2105025"/>
            <a:ext cx="5479256" cy="4525963"/>
          </a:xfrm>
        </p:spPr>
        <p:txBody>
          <a:bodyPr/>
          <a:lstStyle/>
          <a:p>
            <a:r>
              <a:rPr lang="en-US" dirty="0">
                <a:latin typeface="Calibri" panose="020F0502020204030204" pitchFamily="34" charset="0"/>
                <a:cs typeface="Calibri" panose="020F0502020204030204" pitchFamily="34" charset="0"/>
              </a:rPr>
              <a:t>"</a:t>
            </a:r>
            <a:r>
              <a:rPr lang="en-US" dirty="0">
                <a:solidFill>
                  <a:srgbClr val="FF0000"/>
                </a:solidFill>
                <a:latin typeface="Calibri" panose="020F0502020204030204" pitchFamily="34" charset="0"/>
                <a:cs typeface="Calibri" panose="020F0502020204030204" pitchFamily="34" charset="0"/>
              </a:rPr>
              <a:t>Compressed gases." </a:t>
            </a:r>
            <a:r>
              <a:rPr lang="en-US" dirty="0">
                <a:latin typeface="Calibri" panose="020F0502020204030204" pitchFamily="34" charset="0"/>
                <a:cs typeface="Calibri" panose="020F0502020204030204" pitchFamily="34" charset="0"/>
              </a:rPr>
              <a:t>The in-plant handling, storage, and utilization of all compressed gases in cylinders, portable tanks, rail tank cars, or motor vehicle cargo tanks shall be in accordance with </a:t>
            </a:r>
            <a:r>
              <a:rPr lang="en-US" dirty="0">
                <a:solidFill>
                  <a:srgbClr val="FF0000"/>
                </a:solidFill>
                <a:latin typeface="Calibri" panose="020F0502020204030204" pitchFamily="34" charset="0"/>
                <a:cs typeface="Calibri" panose="020F0502020204030204" pitchFamily="34" charset="0"/>
              </a:rPr>
              <a:t>Compressed Gas Association Pamphlet P-1-1965</a:t>
            </a:r>
            <a:r>
              <a:rPr lang="en-US" dirty="0">
                <a:latin typeface="Calibri" panose="020F0502020204030204" pitchFamily="34" charset="0"/>
                <a:cs typeface="Calibri" panose="020F0502020204030204" pitchFamily="34" charset="0"/>
              </a:rPr>
              <a:t>, which is incorporated by reference as specified in Sec. 1910.6.</a:t>
            </a:r>
          </a:p>
        </p:txBody>
      </p:sp>
      <p:pic>
        <p:nvPicPr>
          <p:cNvPr id="7" name="Content Placeholder 6"/>
          <p:cNvPicPr>
            <a:picLocks noGrp="1" noChangeAspect="1"/>
          </p:cNvPicPr>
          <p:nvPr>
            <p:ph sz="half" idx="2"/>
          </p:nvPr>
        </p:nvPicPr>
        <p:blipFill>
          <a:blip r:embed="rId3"/>
          <a:stretch>
            <a:fillRect/>
          </a:stretch>
        </p:blipFill>
        <p:spPr>
          <a:xfrm>
            <a:off x="6553200" y="2362200"/>
            <a:ext cx="2958306" cy="2958306"/>
          </a:xfrm>
          <a:prstGeom prst="rect">
            <a:avLst/>
          </a:prstGeom>
        </p:spPr>
      </p:pic>
    </p:spTree>
    <p:extLst>
      <p:ext uri="{BB962C8B-B14F-4D97-AF65-F5344CB8AC3E}">
        <p14:creationId xmlns:p14="http://schemas.microsoft.com/office/powerpoint/2010/main" val="1014937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 y="228600"/>
            <a:ext cx="9652814" cy="6553200"/>
          </a:xfrm>
        </p:spPr>
      </p:pic>
    </p:spTree>
    <p:extLst>
      <p:ext uri="{BB962C8B-B14F-4D97-AF65-F5344CB8AC3E}">
        <p14:creationId xmlns:p14="http://schemas.microsoft.com/office/powerpoint/2010/main" val="4011756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55" y="152400"/>
            <a:ext cx="9053945" cy="7508464"/>
          </a:xfrm>
        </p:spPr>
      </p:pic>
    </p:spTree>
    <p:extLst>
      <p:ext uri="{BB962C8B-B14F-4D97-AF65-F5344CB8AC3E}">
        <p14:creationId xmlns:p14="http://schemas.microsoft.com/office/powerpoint/2010/main" val="788232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2400"/>
            <a:ext cx="10186453" cy="7315200"/>
          </a:xfrm>
        </p:spPr>
      </p:pic>
    </p:spTree>
    <p:extLst>
      <p:ext uri="{BB962C8B-B14F-4D97-AF65-F5344CB8AC3E}">
        <p14:creationId xmlns:p14="http://schemas.microsoft.com/office/powerpoint/2010/main" val="2163093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54" y="152400"/>
            <a:ext cx="9968345" cy="7523554"/>
          </a:xfrm>
        </p:spPr>
      </p:pic>
    </p:spTree>
    <p:extLst>
      <p:ext uri="{BB962C8B-B14F-4D97-AF65-F5344CB8AC3E}">
        <p14:creationId xmlns:p14="http://schemas.microsoft.com/office/powerpoint/2010/main" val="833083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FE3B-7FCC-4448-A73B-696697EAF846}"/>
              </a:ext>
            </a:extLst>
          </p:cNvPr>
          <p:cNvSpPr>
            <a:spLocks noGrp="1"/>
          </p:cNvSpPr>
          <p:nvPr>
            <p:ph type="title"/>
          </p:nvPr>
        </p:nvSpPr>
        <p:spPr/>
        <p:txBody>
          <a:bodyPr/>
          <a:lstStyle/>
          <a:p>
            <a:r>
              <a:rPr lang="en-US" dirty="0"/>
              <a:t>Knowledge Check 28</a:t>
            </a:r>
          </a:p>
        </p:txBody>
      </p:sp>
      <p:sp>
        <p:nvSpPr>
          <p:cNvPr id="3" name="Content Placeholder 2">
            <a:extLst>
              <a:ext uri="{FF2B5EF4-FFF2-40B4-BE49-F238E27FC236}">
                <a16:creationId xmlns:a16="http://schemas.microsoft.com/office/drawing/2014/main" id="{D3D1A3A8-350A-42E0-890B-9723FDBC501B}"/>
              </a:ext>
            </a:extLst>
          </p:cNvPr>
          <p:cNvSpPr>
            <a:spLocks noGrp="1"/>
          </p:cNvSpPr>
          <p:nvPr>
            <p:ph idx="1"/>
          </p:nvPr>
        </p:nvSpPr>
        <p:spPr/>
        <p:txBody>
          <a:bodyPr/>
          <a:lstStyle/>
          <a:p>
            <a:r>
              <a:rPr lang="en-US" dirty="0"/>
              <a:t>Which industry standard has OSHA incorporated by reference for handling, use and storage of compressed gases?</a:t>
            </a:r>
          </a:p>
        </p:txBody>
      </p:sp>
    </p:spTree>
    <p:extLst>
      <p:ext uri="{BB962C8B-B14F-4D97-AF65-F5344CB8AC3E}">
        <p14:creationId xmlns:p14="http://schemas.microsoft.com/office/powerpoint/2010/main" val="2003723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FE3B-7FCC-4448-A73B-696697EAF846}"/>
              </a:ext>
            </a:extLst>
          </p:cNvPr>
          <p:cNvSpPr>
            <a:spLocks noGrp="1"/>
          </p:cNvSpPr>
          <p:nvPr>
            <p:ph type="title"/>
          </p:nvPr>
        </p:nvSpPr>
        <p:spPr/>
        <p:txBody>
          <a:bodyPr/>
          <a:lstStyle/>
          <a:p>
            <a:r>
              <a:rPr lang="en-US" dirty="0"/>
              <a:t>Knowledge Check 28</a:t>
            </a:r>
          </a:p>
        </p:txBody>
      </p:sp>
      <p:sp>
        <p:nvSpPr>
          <p:cNvPr id="3" name="Content Placeholder 2">
            <a:extLst>
              <a:ext uri="{FF2B5EF4-FFF2-40B4-BE49-F238E27FC236}">
                <a16:creationId xmlns:a16="http://schemas.microsoft.com/office/drawing/2014/main" id="{D3D1A3A8-350A-42E0-890B-9723FDBC501B}"/>
              </a:ext>
            </a:extLst>
          </p:cNvPr>
          <p:cNvSpPr>
            <a:spLocks noGrp="1"/>
          </p:cNvSpPr>
          <p:nvPr>
            <p:ph idx="1"/>
          </p:nvPr>
        </p:nvSpPr>
        <p:spPr/>
        <p:txBody>
          <a:bodyPr/>
          <a:lstStyle/>
          <a:p>
            <a:r>
              <a:rPr lang="en-US" dirty="0"/>
              <a:t>Which industry standard has OSHA incorporated by reference for handling, use and storage of compressed gases?</a:t>
            </a:r>
          </a:p>
          <a:p>
            <a:r>
              <a:rPr lang="en-US" dirty="0">
                <a:solidFill>
                  <a:srgbClr val="FF0000"/>
                </a:solidFill>
              </a:rPr>
              <a:t>CGA Pamphlet P-1</a:t>
            </a:r>
          </a:p>
        </p:txBody>
      </p:sp>
    </p:spTree>
    <p:extLst>
      <p:ext uri="{BB962C8B-B14F-4D97-AF65-F5344CB8AC3E}">
        <p14:creationId xmlns:p14="http://schemas.microsoft.com/office/powerpoint/2010/main" val="2254440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n-US" altLang="en-US" dirty="0"/>
              <a:t>Subpart H Hazardous Materials</a:t>
            </a:r>
          </a:p>
        </p:txBody>
      </p:sp>
      <p:sp>
        <p:nvSpPr>
          <p:cNvPr id="2051" name="Rectangle 3"/>
          <p:cNvSpPr>
            <a:spLocks noGrp="1" noChangeArrowheads="1"/>
          </p:cNvSpPr>
          <p:nvPr>
            <p:ph type="body" sz="half" idx="1"/>
          </p:nvPr>
        </p:nvSpPr>
        <p:spPr/>
        <p:txBody>
          <a:bodyPr/>
          <a:lstStyle/>
          <a:p>
            <a:pPr>
              <a:buFontTx/>
              <a:buNone/>
            </a:pPr>
            <a:r>
              <a:rPr lang="en-US" altLang="en-US" sz="2800" dirty="0"/>
              <a:t>John Newquist</a:t>
            </a:r>
          </a:p>
        </p:txBody>
      </p:sp>
      <p:sp>
        <p:nvSpPr>
          <p:cNvPr id="2053" name="TextBox 1"/>
          <p:cNvSpPr txBox="1">
            <a:spLocks noChangeArrowheads="1"/>
          </p:cNvSpPr>
          <p:nvPr/>
        </p:nvSpPr>
        <p:spPr bwMode="auto">
          <a:xfrm>
            <a:off x="1066800" y="6553200"/>
            <a:ext cx="2209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400" dirty="0"/>
              <a:t>Draft  9 10 2023</a:t>
            </a:r>
          </a:p>
        </p:txBody>
      </p:sp>
      <p:pic>
        <p:nvPicPr>
          <p:cNvPr id="3" name="Content Placeholder 2"/>
          <p:cNvPicPr>
            <a:picLocks noGrp="1" noChangeAspect="1"/>
          </p:cNvPicPr>
          <p:nvPr>
            <p:ph sz="half" idx="2"/>
          </p:nvPr>
        </p:nvPicPr>
        <p:blipFill>
          <a:blip r:embed="rId3"/>
          <a:stretch>
            <a:fillRect/>
          </a:stretch>
        </p:blipFill>
        <p:spPr>
          <a:xfrm>
            <a:off x="6096000" y="5122854"/>
            <a:ext cx="2466975" cy="1857375"/>
          </a:xfrm>
          <a:prstGeom prst="rect">
            <a:avLst/>
          </a:prstGeom>
        </p:spPr>
      </p:pic>
      <p:pic>
        <p:nvPicPr>
          <p:cNvPr id="4" name="Picture 3"/>
          <p:cNvPicPr>
            <a:picLocks noChangeAspect="1"/>
          </p:cNvPicPr>
          <p:nvPr/>
        </p:nvPicPr>
        <p:blipFill>
          <a:blip r:embed="rId4"/>
          <a:stretch>
            <a:fillRect/>
          </a:stretch>
        </p:blipFill>
        <p:spPr>
          <a:xfrm>
            <a:off x="6096000" y="2070389"/>
            <a:ext cx="2371725" cy="192405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1910.107(g)(2)</a:t>
            </a:r>
            <a:br>
              <a:rPr lang="en-US" dirty="0"/>
            </a:br>
            <a:endParaRPr lang="en-US" dirty="0"/>
          </a:p>
        </p:txBody>
      </p:sp>
      <p:sp>
        <p:nvSpPr>
          <p:cNvPr id="5" name="Content Placeholder 4"/>
          <p:cNvSpPr>
            <a:spLocks noGrp="1"/>
          </p:cNvSpPr>
          <p:nvPr>
            <p:ph sz="half" idx="1"/>
          </p:nvPr>
        </p:nvSpPr>
        <p:spPr>
          <a:xfrm>
            <a:off x="445366" y="1371600"/>
            <a:ext cx="4186238" cy="4525963"/>
          </a:xfrm>
        </p:spPr>
        <p:txBody>
          <a:bodyPr/>
          <a:lstStyle/>
          <a:p>
            <a:r>
              <a:rPr lang="en-US" dirty="0"/>
              <a:t>Cleaning. </a:t>
            </a:r>
          </a:p>
          <a:p>
            <a:r>
              <a:rPr lang="en-US" dirty="0"/>
              <a:t>All spraying areas shall be kept as free from the accumulation of deposits of combustible residues as practical, with cleaning conducted daily if necessary. </a:t>
            </a:r>
          </a:p>
          <a:p>
            <a:r>
              <a:rPr lang="en-US" dirty="0"/>
              <a:t>Scrapers, spuds, or other such tools used for cleaning purposes shall be of </a:t>
            </a:r>
            <a:r>
              <a:rPr lang="en-US" dirty="0" err="1"/>
              <a:t>nonsparking</a:t>
            </a:r>
            <a:r>
              <a:rPr lang="en-US" dirty="0"/>
              <a:t> material.</a:t>
            </a:r>
          </a:p>
        </p:txBody>
      </p:sp>
      <p:pic>
        <p:nvPicPr>
          <p:cNvPr id="7" name="Content Placeholder 6"/>
          <p:cNvPicPr>
            <a:picLocks noGrp="1" noChangeAspect="1"/>
          </p:cNvPicPr>
          <p:nvPr>
            <p:ph sz="half" idx="2"/>
          </p:nvPr>
        </p:nvPicPr>
        <p:blipFill>
          <a:blip r:embed="rId3"/>
          <a:stretch>
            <a:fillRect/>
          </a:stretch>
        </p:blipFill>
        <p:spPr>
          <a:xfrm>
            <a:off x="5250295" y="1385455"/>
            <a:ext cx="3810000" cy="2857500"/>
          </a:xfrm>
          <a:prstGeom prst="rect">
            <a:avLst/>
          </a:prstGeom>
        </p:spPr>
      </p:pic>
      <p:sp>
        <p:nvSpPr>
          <p:cNvPr id="8" name="TextBox 7"/>
          <p:cNvSpPr txBox="1"/>
          <p:nvPr/>
        </p:nvSpPr>
        <p:spPr>
          <a:xfrm>
            <a:off x="5257800" y="4648200"/>
            <a:ext cx="3962400" cy="830997"/>
          </a:xfrm>
          <a:prstGeom prst="rect">
            <a:avLst/>
          </a:prstGeom>
          <a:noFill/>
        </p:spPr>
        <p:txBody>
          <a:bodyPr wrap="square" rtlCol="0">
            <a:spAutoFit/>
          </a:bodyPr>
          <a:lstStyle/>
          <a:p>
            <a:r>
              <a:rPr lang="en-US" dirty="0"/>
              <a:t>What could be the weaknesses in citing this?</a:t>
            </a:r>
          </a:p>
        </p:txBody>
      </p:sp>
    </p:spTree>
    <p:extLst>
      <p:ext uri="{BB962C8B-B14F-4D97-AF65-F5344CB8AC3E}">
        <p14:creationId xmlns:p14="http://schemas.microsoft.com/office/powerpoint/2010/main" val="6783767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875" y="20782"/>
            <a:ext cx="8524875" cy="1420813"/>
          </a:xfrm>
        </p:spPr>
        <p:txBody>
          <a:bodyPr/>
          <a:lstStyle/>
          <a:p>
            <a:r>
              <a:rPr lang="en-US" dirty="0"/>
              <a:t>1910.106(e)(2)(iv)(d)</a:t>
            </a:r>
          </a:p>
        </p:txBody>
      </p:sp>
      <p:sp>
        <p:nvSpPr>
          <p:cNvPr id="3" name="Content Placeholder 2"/>
          <p:cNvSpPr>
            <a:spLocks noGrp="1"/>
          </p:cNvSpPr>
          <p:nvPr>
            <p:ph sz="half" idx="1"/>
          </p:nvPr>
        </p:nvSpPr>
        <p:spPr>
          <a:xfrm>
            <a:off x="228600" y="1676399"/>
            <a:ext cx="4872038" cy="4525963"/>
          </a:xfrm>
        </p:spPr>
        <p:txBody>
          <a:bodyPr/>
          <a:lstStyle/>
          <a:p>
            <a:r>
              <a:rPr lang="en-US" sz="2400" dirty="0">
                <a:latin typeface="Calibri" panose="020F0502020204030204" pitchFamily="34" charset="0"/>
                <a:cs typeface="Calibri" panose="020F0502020204030204" pitchFamily="34" charset="0"/>
              </a:rPr>
              <a:t>Flammable liquids shall be drawn from or transferred into vessels, containers, or portable tanks within a building only through a closed piping system, from safety cans, by means of a device drawing through the top, or from a container or portable tanks by gravity through an approved self-closing valve. </a:t>
            </a:r>
          </a:p>
          <a:p>
            <a:r>
              <a:rPr lang="en-US" sz="2400" dirty="0">
                <a:latin typeface="Calibri" panose="020F0502020204030204" pitchFamily="34" charset="0"/>
                <a:cs typeface="Calibri" panose="020F0502020204030204" pitchFamily="34" charset="0"/>
              </a:rPr>
              <a:t>Transferring by means of air pressure on the container or portable tanks shall be prohibited.</a:t>
            </a:r>
          </a:p>
        </p:txBody>
      </p:sp>
      <p:pic>
        <p:nvPicPr>
          <p:cNvPr id="5" name="Content Placeholder 4"/>
          <p:cNvPicPr>
            <a:picLocks noGrp="1" noChangeAspect="1"/>
          </p:cNvPicPr>
          <p:nvPr>
            <p:ph sz="half" idx="2"/>
          </p:nvPr>
        </p:nvPicPr>
        <p:blipFill>
          <a:blip r:embed="rId3"/>
          <a:stretch>
            <a:fillRect/>
          </a:stretch>
        </p:blipFill>
        <p:spPr>
          <a:xfrm>
            <a:off x="4903787" y="1219199"/>
            <a:ext cx="4983163" cy="4983163"/>
          </a:xfrm>
          <a:prstGeom prst="rect">
            <a:avLst/>
          </a:prstGeom>
        </p:spPr>
      </p:pic>
    </p:spTree>
    <p:extLst>
      <p:ext uri="{BB962C8B-B14F-4D97-AF65-F5344CB8AC3E}">
        <p14:creationId xmlns:p14="http://schemas.microsoft.com/office/powerpoint/2010/main" val="1216546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381000" y="152400"/>
            <a:ext cx="8524875" cy="822325"/>
          </a:xfrm>
        </p:spPr>
        <p:txBody>
          <a:bodyPr/>
          <a:lstStyle/>
          <a:p>
            <a:r>
              <a:rPr lang="en-US" altLang="en-US"/>
              <a:t>Bonding and Grounding</a:t>
            </a:r>
          </a:p>
        </p:txBody>
      </p:sp>
      <p:sp>
        <p:nvSpPr>
          <p:cNvPr id="56323" name="Text Placeholder 2"/>
          <p:cNvSpPr>
            <a:spLocks noGrp="1"/>
          </p:cNvSpPr>
          <p:nvPr>
            <p:ph type="body" sz="half" idx="1"/>
          </p:nvPr>
        </p:nvSpPr>
        <p:spPr>
          <a:xfrm>
            <a:off x="473075" y="1447800"/>
            <a:ext cx="4327525" cy="5183188"/>
          </a:xfrm>
        </p:spPr>
        <p:txBody>
          <a:bodyPr/>
          <a:lstStyle/>
          <a:p>
            <a:pPr lvl="0"/>
            <a:r>
              <a:rPr lang="en-US" sz="2400" dirty="0">
                <a:latin typeface="Calibri" panose="020F0502020204030204" pitchFamily="34" charset="0"/>
                <a:cs typeface="Calibri" panose="020F0502020204030204" pitchFamily="34" charset="0"/>
              </a:rPr>
              <a:t>OSHA’s flammable liquids standard, 29 CFR 1910.106, requires electrical interconnection when dispensing Category 1 or 2 flammable liquids or:</a:t>
            </a:r>
          </a:p>
          <a:p>
            <a:pPr lvl="1"/>
            <a:r>
              <a:rPr lang="en-US" sz="2400" dirty="0">
                <a:latin typeface="Calibri" panose="020F0502020204030204" pitchFamily="34" charset="0"/>
                <a:cs typeface="Calibri" panose="020F0502020204030204" pitchFamily="34" charset="0"/>
              </a:rPr>
              <a:t>Dispensing Category 3 flammable liquids with a flashpoint below 100 degrees F </a:t>
            </a:r>
          </a:p>
        </p:txBody>
      </p:sp>
      <p:pic>
        <p:nvPicPr>
          <p:cNvPr id="56324"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70082" y="1447800"/>
            <a:ext cx="5557838" cy="5557838"/>
          </a:xfrm>
        </p:spPr>
      </p:pic>
    </p:spTree>
    <p:extLst>
      <p:ext uri="{BB962C8B-B14F-4D97-AF65-F5344CB8AC3E}">
        <p14:creationId xmlns:p14="http://schemas.microsoft.com/office/powerpoint/2010/main" val="3310789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September 2014</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172200" y="2057400"/>
            <a:ext cx="4185458" cy="3129742"/>
          </a:xfrm>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52400" y="1911473"/>
            <a:ext cx="6826663" cy="5098927"/>
          </a:xfrm>
        </p:spPr>
      </p:pic>
    </p:spTree>
    <p:extLst>
      <p:ext uri="{BB962C8B-B14F-4D97-AF65-F5344CB8AC3E}">
        <p14:creationId xmlns:p14="http://schemas.microsoft.com/office/powerpoint/2010/main" val="647258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4B3D63-0D65-433B-89EA-EB9D1FE140BF}"/>
              </a:ext>
            </a:extLst>
          </p:cNvPr>
          <p:cNvSpPr>
            <a:spLocks noGrp="1"/>
          </p:cNvSpPr>
          <p:nvPr>
            <p:ph type="title"/>
          </p:nvPr>
        </p:nvSpPr>
        <p:spPr/>
        <p:txBody>
          <a:bodyPr/>
          <a:lstStyle/>
          <a:p>
            <a:r>
              <a:rPr lang="en-US" dirty="0"/>
              <a:t>2017</a:t>
            </a:r>
          </a:p>
        </p:txBody>
      </p:sp>
      <p:pic>
        <p:nvPicPr>
          <p:cNvPr id="7" name="Content Placeholder 6">
            <a:extLst>
              <a:ext uri="{FF2B5EF4-FFF2-40B4-BE49-F238E27FC236}">
                <a16:creationId xmlns:a16="http://schemas.microsoft.com/office/drawing/2014/main" id="{0FD1D827-B44E-4FEF-866C-2E909B6A3357}"/>
              </a:ext>
            </a:extLst>
          </p:cNvPr>
          <p:cNvPicPr>
            <a:picLocks noGrp="1" noChangeAspect="1"/>
          </p:cNvPicPr>
          <p:nvPr>
            <p:ph idx="1"/>
          </p:nvPr>
        </p:nvPicPr>
        <p:blipFill>
          <a:blip r:embed="rId2"/>
          <a:stretch>
            <a:fillRect/>
          </a:stretch>
        </p:blipFill>
        <p:spPr>
          <a:xfrm>
            <a:off x="712434" y="2105025"/>
            <a:ext cx="8046156" cy="4525963"/>
          </a:xfrm>
          <a:prstGeom prst="rect">
            <a:avLst/>
          </a:prstGeom>
        </p:spPr>
      </p:pic>
    </p:spTree>
    <p:extLst>
      <p:ext uri="{BB962C8B-B14F-4D97-AF65-F5344CB8AC3E}">
        <p14:creationId xmlns:p14="http://schemas.microsoft.com/office/powerpoint/2010/main" val="445630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a:t>Ether accident </a:t>
            </a:r>
          </a:p>
        </p:txBody>
      </p:sp>
      <p:sp>
        <p:nvSpPr>
          <p:cNvPr id="32771" name="Text Placeholder 2"/>
          <p:cNvSpPr>
            <a:spLocks noGrp="1"/>
          </p:cNvSpPr>
          <p:nvPr>
            <p:ph type="body" sz="half" idx="1"/>
          </p:nvPr>
        </p:nvSpPr>
        <p:spPr/>
        <p:txBody>
          <a:bodyPr/>
          <a:lstStyle/>
          <a:p>
            <a:r>
              <a:rPr lang="en-US" altLang="en-US"/>
              <a:t>Drop filling</a:t>
            </a:r>
          </a:p>
          <a:p>
            <a:r>
              <a:rPr lang="en-US" altLang="en-US"/>
              <a:t>Worker sees sparks in funnel</a:t>
            </a:r>
          </a:p>
          <a:p>
            <a:r>
              <a:rPr lang="en-US" altLang="en-US"/>
              <a:t>Next thing he knows he is on fire with invisible flames</a:t>
            </a:r>
          </a:p>
          <a:p>
            <a:endParaRPr lang="en-US" altLang="en-US"/>
          </a:p>
        </p:txBody>
      </p:sp>
      <p:pic>
        <p:nvPicPr>
          <p:cNvPr id="32772"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11713" y="2389188"/>
            <a:ext cx="4186237" cy="3957637"/>
          </a:xfrm>
        </p:spPr>
      </p:pic>
    </p:spTree>
    <p:extLst>
      <p:ext uri="{BB962C8B-B14F-4D97-AF65-F5344CB8AC3E}">
        <p14:creationId xmlns:p14="http://schemas.microsoft.com/office/powerpoint/2010/main" val="3578879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502920" y="543878"/>
            <a:ext cx="8968740" cy="1257300"/>
          </a:xfrm>
          <a:noFill/>
          <a:ln/>
        </p:spPr>
        <p:txBody>
          <a:bodyPr anchor="ctr"/>
          <a:lstStyle/>
          <a:p>
            <a:r>
              <a:rPr lang="en-US" altLang="en-US" sz="4180"/>
              <a:t>Self-Closing Safety Faucet</a:t>
            </a:r>
          </a:p>
        </p:txBody>
      </p:sp>
      <p:sp>
        <p:nvSpPr>
          <p:cNvPr id="150531" name="Rectangle 3"/>
          <p:cNvSpPr>
            <a:spLocks noGrp="1" noChangeArrowheads="1"/>
          </p:cNvSpPr>
          <p:nvPr>
            <p:ph type="body" idx="1"/>
          </p:nvPr>
        </p:nvSpPr>
        <p:spPr>
          <a:xfrm>
            <a:off x="915035" y="2087563"/>
            <a:ext cx="4800442" cy="4524534"/>
          </a:xfrm>
          <a:noFill/>
          <a:ln/>
        </p:spPr>
        <p:txBody>
          <a:bodyPr/>
          <a:lstStyle/>
          <a:p>
            <a:r>
              <a:rPr lang="en-US" altLang="en-US" sz="3850" dirty="0"/>
              <a:t>Bonding wire between drum and container</a:t>
            </a:r>
          </a:p>
          <a:p>
            <a:r>
              <a:rPr lang="en-US" altLang="en-US" sz="3850" dirty="0"/>
              <a:t>Grounding wire between drum and ground</a:t>
            </a:r>
          </a:p>
          <a:p>
            <a:r>
              <a:rPr lang="en-US" altLang="en-US" sz="3850" dirty="0"/>
              <a:t>Safety vent in drum</a:t>
            </a:r>
          </a:p>
        </p:txBody>
      </p:sp>
      <p:pic>
        <p:nvPicPr>
          <p:cNvPr id="150532" name="Picture 4" descr="faucet dispen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917" y="2173130"/>
            <a:ext cx="2572227" cy="3859213"/>
          </a:xfrm>
          <a:prstGeom prst="rect">
            <a:avLst/>
          </a:prstGeom>
          <a:noFill/>
          <a:extLst>
            <a:ext uri="{909E8E84-426E-40DD-AFC4-6F175D3DCCD1}">
              <a14:hiddenFill xmlns:a14="http://schemas.microsoft.com/office/drawing/2010/main">
                <a:solidFill>
                  <a:srgbClr val="FFFFFF"/>
                </a:solidFill>
              </a14:hiddenFill>
            </a:ext>
          </a:extLst>
        </p:spPr>
      </p:pic>
      <p:sp>
        <p:nvSpPr>
          <p:cNvPr id="150533" name="Line 5"/>
          <p:cNvSpPr>
            <a:spLocks noChangeShapeType="1"/>
          </p:cNvSpPr>
          <p:nvPr/>
        </p:nvSpPr>
        <p:spPr bwMode="auto">
          <a:xfrm>
            <a:off x="5532120" y="3299460"/>
            <a:ext cx="838200" cy="0"/>
          </a:xfrm>
          <a:prstGeom prst="line">
            <a:avLst/>
          </a:prstGeom>
          <a:noFill/>
          <a:ln w="38100">
            <a:solidFill>
              <a:schemeClr val="bg1"/>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640"/>
          </a:p>
        </p:txBody>
      </p:sp>
      <p:sp>
        <p:nvSpPr>
          <p:cNvPr id="150534" name="Line 6"/>
          <p:cNvSpPr>
            <a:spLocks noChangeShapeType="1"/>
          </p:cNvSpPr>
          <p:nvPr/>
        </p:nvSpPr>
        <p:spPr bwMode="auto">
          <a:xfrm rot="983534">
            <a:off x="5200333" y="2861152"/>
            <a:ext cx="3230563" cy="17463"/>
          </a:xfrm>
          <a:prstGeom prst="line">
            <a:avLst/>
          </a:prstGeom>
          <a:noFill/>
          <a:ln w="38100">
            <a:solidFill>
              <a:schemeClr val="bg1"/>
            </a:solidFill>
            <a:round/>
            <a:headEnd type="none" w="sm" len="sm"/>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640"/>
          </a:p>
        </p:txBody>
      </p:sp>
    </p:spTree>
    <p:extLst>
      <p:ext uri="{BB962C8B-B14F-4D97-AF65-F5344CB8AC3E}">
        <p14:creationId xmlns:p14="http://schemas.microsoft.com/office/powerpoint/2010/main" val="2226189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754380" y="365760"/>
            <a:ext cx="8549640" cy="1257300"/>
          </a:xfrm>
          <a:noFill/>
          <a:ln/>
        </p:spPr>
        <p:txBody>
          <a:bodyPr anchor="ctr"/>
          <a:lstStyle/>
          <a:p>
            <a:r>
              <a:rPr lang="en-US" altLang="en-US"/>
              <a:t>Safety Pump</a:t>
            </a:r>
          </a:p>
        </p:txBody>
      </p:sp>
      <p:sp>
        <p:nvSpPr>
          <p:cNvPr id="152579" name="Rectangle 3"/>
          <p:cNvSpPr>
            <a:spLocks noGrp="1" noChangeArrowheads="1"/>
          </p:cNvSpPr>
          <p:nvPr>
            <p:ph type="body" sz="half" idx="1"/>
          </p:nvPr>
        </p:nvSpPr>
        <p:spPr>
          <a:xfrm>
            <a:off x="761365" y="1706880"/>
            <a:ext cx="4603115" cy="4526280"/>
          </a:xfrm>
          <a:noFill/>
          <a:ln/>
        </p:spPr>
        <p:txBody>
          <a:bodyPr/>
          <a:lstStyle/>
          <a:p>
            <a:r>
              <a:rPr lang="en-US" altLang="en-US" sz="2640"/>
              <a:t>Faster and safer than using a faucet</a:t>
            </a:r>
          </a:p>
          <a:p>
            <a:r>
              <a:rPr lang="en-US" altLang="en-US" sz="2640"/>
              <a:t>Spills less likely</a:t>
            </a:r>
          </a:p>
          <a:p>
            <a:r>
              <a:rPr lang="en-US" altLang="en-US" sz="2640"/>
              <a:t>No separate safety vents in drum required</a:t>
            </a:r>
          </a:p>
          <a:p>
            <a:r>
              <a:rPr lang="en-US" altLang="en-US" sz="2640"/>
              <a:t>Installed directly in drum bung opening</a:t>
            </a:r>
          </a:p>
          <a:p>
            <a:r>
              <a:rPr lang="en-US" altLang="en-US" sz="2640"/>
              <a:t>Some pump hoses have integral bonding wires</a:t>
            </a:r>
          </a:p>
        </p:txBody>
      </p:sp>
      <p:pic>
        <p:nvPicPr>
          <p:cNvPr id="152580" name="Picture 4" descr="pump dispen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367" y="1858805"/>
            <a:ext cx="2914492" cy="4374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2482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53991-FE69-48AF-8EAE-9CC106C4B17B}"/>
              </a:ext>
            </a:extLst>
          </p:cNvPr>
          <p:cNvSpPr>
            <a:spLocks noGrp="1"/>
          </p:cNvSpPr>
          <p:nvPr>
            <p:ph type="title"/>
          </p:nvPr>
        </p:nvSpPr>
        <p:spPr/>
        <p:txBody>
          <a:bodyPr/>
          <a:lstStyle/>
          <a:p>
            <a:r>
              <a:rPr lang="en-US" dirty="0"/>
              <a:t>Knowledge Check 26</a:t>
            </a:r>
          </a:p>
        </p:txBody>
      </p:sp>
      <p:sp>
        <p:nvSpPr>
          <p:cNvPr id="5" name="Content Placeholder 4">
            <a:extLst>
              <a:ext uri="{FF2B5EF4-FFF2-40B4-BE49-F238E27FC236}">
                <a16:creationId xmlns:a16="http://schemas.microsoft.com/office/drawing/2014/main" id="{EB3C68C5-71BF-41A3-BB1E-C9EF5563CEB1}"/>
              </a:ext>
            </a:extLst>
          </p:cNvPr>
          <p:cNvSpPr>
            <a:spLocks noGrp="1"/>
          </p:cNvSpPr>
          <p:nvPr>
            <p:ph idx="1"/>
          </p:nvPr>
        </p:nvSpPr>
        <p:spPr/>
        <p:txBody>
          <a:bodyPr/>
          <a:lstStyle/>
          <a:p>
            <a:r>
              <a:rPr lang="en-US" dirty="0"/>
              <a:t>OSHA’s flammable liquids standard, 29 CFR 1910.106, requires electrical interconnection when dispensing Category 1 or 2 flammable liquids or:</a:t>
            </a:r>
          </a:p>
          <a:p>
            <a:r>
              <a:rPr lang="en-US" dirty="0"/>
              <a:t>Storing flammable liquids for more than one shift</a:t>
            </a:r>
          </a:p>
          <a:p>
            <a:r>
              <a:rPr lang="en-US" dirty="0"/>
              <a:t>Dispensing Category 3 flammable liquids with a flashpoint below 100 degrees F </a:t>
            </a:r>
          </a:p>
        </p:txBody>
      </p:sp>
    </p:spTree>
    <p:extLst>
      <p:ext uri="{BB962C8B-B14F-4D97-AF65-F5344CB8AC3E}">
        <p14:creationId xmlns:p14="http://schemas.microsoft.com/office/powerpoint/2010/main" val="3163394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53991-FE69-48AF-8EAE-9CC106C4B17B}"/>
              </a:ext>
            </a:extLst>
          </p:cNvPr>
          <p:cNvSpPr>
            <a:spLocks noGrp="1"/>
          </p:cNvSpPr>
          <p:nvPr>
            <p:ph type="title"/>
          </p:nvPr>
        </p:nvSpPr>
        <p:spPr/>
        <p:txBody>
          <a:bodyPr/>
          <a:lstStyle/>
          <a:p>
            <a:r>
              <a:rPr lang="en-US" dirty="0"/>
              <a:t>Knowledge Check 26</a:t>
            </a:r>
          </a:p>
        </p:txBody>
      </p:sp>
      <p:sp>
        <p:nvSpPr>
          <p:cNvPr id="5" name="Content Placeholder 4">
            <a:extLst>
              <a:ext uri="{FF2B5EF4-FFF2-40B4-BE49-F238E27FC236}">
                <a16:creationId xmlns:a16="http://schemas.microsoft.com/office/drawing/2014/main" id="{EB3C68C5-71BF-41A3-BB1E-C9EF5563CEB1}"/>
              </a:ext>
            </a:extLst>
          </p:cNvPr>
          <p:cNvSpPr>
            <a:spLocks noGrp="1"/>
          </p:cNvSpPr>
          <p:nvPr>
            <p:ph idx="1"/>
          </p:nvPr>
        </p:nvSpPr>
        <p:spPr/>
        <p:txBody>
          <a:bodyPr/>
          <a:lstStyle/>
          <a:p>
            <a:pPr marL="342900" marR="0" lvl="0" indent="-342900">
              <a:spcBef>
                <a:spcPts val="0"/>
              </a:spcBef>
              <a:spcAft>
                <a:spcPts val="0"/>
              </a:spcAft>
              <a:buSzPts val="1000"/>
              <a:buFont typeface="Arial" panose="020B0604020202020204" pitchFamily="34" charset="0"/>
              <a:buAutoNum type="arabicPeriod"/>
            </a:pPr>
            <a:r>
              <a:rPr lang="en-US" sz="2400" dirty="0">
                <a:effectLst/>
                <a:latin typeface="Calibri" panose="020F0502020204030204" pitchFamily="34" charset="0"/>
                <a:ea typeface="Times New Roman" panose="02020603050405020304" pitchFamily="18" charset="0"/>
              </a:rPr>
              <a:t>The lower flammable limit of a flammable gas or vapor is the:</a:t>
            </a:r>
            <a:endParaRPr lang="en-US" sz="24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SzPts val="1200"/>
              <a:buFont typeface="+mj-lt"/>
              <a:buAutoNum type="alphaLcPeriod"/>
              <a:tabLst>
                <a:tab pos="-457200" algn="l"/>
              </a:tabLst>
            </a:pPr>
            <a:r>
              <a:rPr lang="en-US" sz="2400" dirty="0">
                <a:effectLst/>
                <a:latin typeface="Calibri" panose="020F0502020204030204" pitchFamily="34" charset="0"/>
                <a:ea typeface="Times New Roman" panose="02020603050405020304" pitchFamily="18" charset="0"/>
              </a:rPr>
              <a:t>Highest concentration of the gas or vapor in air, expressed as a percentage, that can be ignited </a:t>
            </a:r>
            <a:endParaRPr lang="en-US" sz="24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SzPts val="1200"/>
              <a:buFont typeface="+mj-lt"/>
              <a:buAutoNum type="alphaLcPeriod"/>
              <a:tabLst>
                <a:tab pos="-457200" algn="l"/>
              </a:tabLst>
            </a:pPr>
            <a:r>
              <a:rPr lang="en-US" sz="2400" dirty="0">
                <a:effectLst/>
                <a:latin typeface="Calibri" panose="020F0502020204030204" pitchFamily="34" charset="0"/>
                <a:ea typeface="Times New Roman" panose="02020603050405020304" pitchFamily="18" charset="0"/>
              </a:rPr>
              <a:t>Lowest concentration of the gas or vapor in air, expressed as a percentage, that can be ignited</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86546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ED536A-F881-48E8-9112-85DF74D68D51}"/>
              </a:ext>
            </a:extLst>
          </p:cNvPr>
          <p:cNvPicPr>
            <a:picLocks noChangeAspect="1"/>
          </p:cNvPicPr>
          <p:nvPr/>
        </p:nvPicPr>
        <p:blipFill>
          <a:blip r:embed="rId3"/>
          <a:stretch>
            <a:fillRect/>
          </a:stretch>
        </p:blipFill>
        <p:spPr>
          <a:xfrm>
            <a:off x="4803530" y="1752002"/>
            <a:ext cx="5132364" cy="2887512"/>
          </a:xfrm>
          <a:prstGeom prst="rect">
            <a:avLst/>
          </a:prstGeom>
        </p:spPr>
      </p:pic>
      <p:sp>
        <p:nvSpPr>
          <p:cNvPr id="2" name="Title 1">
            <a:extLst>
              <a:ext uri="{FF2B5EF4-FFF2-40B4-BE49-F238E27FC236}">
                <a16:creationId xmlns:a16="http://schemas.microsoft.com/office/drawing/2014/main" id="{EBD9C762-171B-450F-9C86-7D457E5B8270}"/>
              </a:ext>
            </a:extLst>
          </p:cNvPr>
          <p:cNvSpPr>
            <a:spLocks noGrp="1"/>
          </p:cNvSpPr>
          <p:nvPr>
            <p:ph type="title"/>
          </p:nvPr>
        </p:nvSpPr>
        <p:spPr>
          <a:xfrm>
            <a:off x="4423116" y="416401"/>
            <a:ext cx="5132364" cy="1257300"/>
          </a:xfrm>
        </p:spPr>
        <p:txBody>
          <a:bodyPr/>
          <a:lstStyle/>
          <a:p>
            <a:r>
              <a:rPr lang="en-US" dirty="0"/>
              <a:t>Nov 2017</a:t>
            </a:r>
          </a:p>
        </p:txBody>
      </p:sp>
      <p:sp>
        <p:nvSpPr>
          <p:cNvPr id="3" name="Text Placeholder 2">
            <a:extLst>
              <a:ext uri="{FF2B5EF4-FFF2-40B4-BE49-F238E27FC236}">
                <a16:creationId xmlns:a16="http://schemas.microsoft.com/office/drawing/2014/main" id="{12DE5876-527A-4A10-9199-DB11C01086D3}"/>
              </a:ext>
            </a:extLst>
          </p:cNvPr>
          <p:cNvSpPr>
            <a:spLocks noGrp="1"/>
          </p:cNvSpPr>
          <p:nvPr>
            <p:ph type="body" idx="1"/>
          </p:nvPr>
        </p:nvSpPr>
        <p:spPr>
          <a:xfrm>
            <a:off x="412653" y="416401"/>
            <a:ext cx="4442459" cy="4978559"/>
          </a:xfrm>
        </p:spPr>
        <p:txBody>
          <a:bodyPr/>
          <a:lstStyle/>
          <a:p>
            <a:r>
              <a:rPr lang="en-US" sz="2200" dirty="0"/>
              <a:t>New York cosmetics factory left 30 to 35 people injured, including seven firefighters caught in the second blast, officials said Monday.</a:t>
            </a:r>
          </a:p>
          <a:p>
            <a:r>
              <a:rPr lang="en-US" sz="2200" dirty="0"/>
              <a:t>"A deceased male employee was recovered from the plant fire at approximately 7:40 </a:t>
            </a:r>
            <a:r>
              <a:rPr lang="en-US" sz="2200" dirty="0" err="1"/>
              <a:t>p.m</a:t>
            </a:r>
            <a:endParaRPr lang="en-US" sz="2200" dirty="0"/>
          </a:p>
          <a:p>
            <a:r>
              <a:rPr lang="en-US" sz="2200" dirty="0"/>
              <a:t>Police said the first explosion occurred around 10:15 a.m. Monday at the Verla International cosmetics factory in New Windsor, about an hour's drive from New York City. Firefighters who responded were inside when the second explosion occurred around 10:40 a.m.</a:t>
            </a:r>
          </a:p>
          <a:p>
            <a:endParaRPr lang="en-US" dirty="0"/>
          </a:p>
        </p:txBody>
      </p:sp>
    </p:spTree>
    <p:extLst>
      <p:ext uri="{BB962C8B-B14F-4D97-AF65-F5344CB8AC3E}">
        <p14:creationId xmlns:p14="http://schemas.microsoft.com/office/powerpoint/2010/main" val="1716136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53991-FE69-48AF-8EAE-9CC106C4B17B}"/>
              </a:ext>
            </a:extLst>
          </p:cNvPr>
          <p:cNvSpPr>
            <a:spLocks noGrp="1"/>
          </p:cNvSpPr>
          <p:nvPr>
            <p:ph type="title"/>
          </p:nvPr>
        </p:nvSpPr>
        <p:spPr/>
        <p:txBody>
          <a:bodyPr/>
          <a:lstStyle/>
          <a:p>
            <a:r>
              <a:rPr lang="en-US" dirty="0"/>
              <a:t>Knowledge Check 26</a:t>
            </a:r>
          </a:p>
        </p:txBody>
      </p:sp>
      <p:sp>
        <p:nvSpPr>
          <p:cNvPr id="5" name="Content Placeholder 4">
            <a:extLst>
              <a:ext uri="{FF2B5EF4-FFF2-40B4-BE49-F238E27FC236}">
                <a16:creationId xmlns:a16="http://schemas.microsoft.com/office/drawing/2014/main" id="{EB3C68C5-71BF-41A3-BB1E-C9EF5563CEB1}"/>
              </a:ext>
            </a:extLst>
          </p:cNvPr>
          <p:cNvSpPr>
            <a:spLocks noGrp="1"/>
          </p:cNvSpPr>
          <p:nvPr>
            <p:ph idx="1"/>
          </p:nvPr>
        </p:nvSpPr>
        <p:spPr/>
        <p:txBody>
          <a:bodyPr/>
          <a:lstStyle/>
          <a:p>
            <a:pPr marL="342900" marR="0" lvl="0" indent="-342900">
              <a:spcBef>
                <a:spcPts val="0"/>
              </a:spcBef>
              <a:spcAft>
                <a:spcPts val="0"/>
              </a:spcAft>
              <a:buSzPts val="1000"/>
              <a:buFont typeface="Arial" panose="020B0604020202020204" pitchFamily="34" charset="0"/>
              <a:buAutoNum type="arabicPeriod"/>
            </a:pPr>
            <a:r>
              <a:rPr lang="en-US" sz="2400" dirty="0">
                <a:effectLst/>
                <a:latin typeface="Calibri" panose="020F0502020204030204" pitchFamily="34" charset="0"/>
                <a:ea typeface="Times New Roman" panose="02020603050405020304" pitchFamily="18" charset="0"/>
              </a:rPr>
              <a:t>The lower flammable limit of a flammable gas or vapor is the:</a:t>
            </a:r>
            <a:endParaRPr lang="en-US" sz="24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SzPts val="1200"/>
              <a:buFont typeface="+mj-lt"/>
              <a:buAutoNum type="alphaLcPeriod"/>
              <a:tabLst>
                <a:tab pos="-457200" algn="l"/>
              </a:tabLst>
            </a:pPr>
            <a:r>
              <a:rPr lang="en-US" sz="2400" dirty="0">
                <a:effectLst/>
                <a:latin typeface="Calibri" panose="020F0502020204030204" pitchFamily="34" charset="0"/>
                <a:ea typeface="Times New Roman" panose="02020603050405020304" pitchFamily="18" charset="0"/>
              </a:rPr>
              <a:t>Highest concentration of the gas or vapor in air, expressed as a percentage, that can be ignited </a:t>
            </a:r>
            <a:endParaRPr lang="en-US" sz="24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SzPts val="1200"/>
              <a:buFont typeface="+mj-lt"/>
              <a:buAutoNum type="alphaLcPeriod"/>
              <a:tabLst>
                <a:tab pos="-457200" algn="l"/>
              </a:tabLst>
            </a:pPr>
            <a:r>
              <a:rPr lang="en-US" sz="2400" dirty="0">
                <a:solidFill>
                  <a:srgbClr val="FF0000"/>
                </a:solidFill>
                <a:effectLst/>
                <a:latin typeface="Calibri" panose="020F0502020204030204" pitchFamily="34" charset="0"/>
                <a:ea typeface="Times New Roman" panose="02020603050405020304" pitchFamily="18" charset="0"/>
              </a:rPr>
              <a:t>Lowest concentration of the gas or vapor in air, expressed as a percentage, that can be ignited</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03691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34636"/>
            <a:ext cx="8524875" cy="1420813"/>
          </a:xfrm>
        </p:spPr>
        <p:txBody>
          <a:bodyPr/>
          <a:lstStyle/>
          <a:p>
            <a:r>
              <a:rPr lang="en-US" dirty="0"/>
              <a:t>1910.107(b)(5)(</a:t>
            </a:r>
            <a:r>
              <a:rPr lang="en-US" dirty="0" err="1"/>
              <a:t>i</a:t>
            </a:r>
            <a:r>
              <a:rPr lang="en-US" dirty="0"/>
              <a:t>)</a:t>
            </a:r>
          </a:p>
        </p:txBody>
      </p:sp>
      <p:sp>
        <p:nvSpPr>
          <p:cNvPr id="3" name="Text Placeholder 2"/>
          <p:cNvSpPr>
            <a:spLocks noGrp="1"/>
          </p:cNvSpPr>
          <p:nvPr>
            <p:ph type="body" sz="half" idx="1"/>
          </p:nvPr>
        </p:nvSpPr>
        <p:spPr>
          <a:xfrm>
            <a:off x="549275" y="1482292"/>
            <a:ext cx="4186238" cy="4525963"/>
          </a:xfrm>
        </p:spPr>
        <p:txBody>
          <a:bodyPr/>
          <a:lstStyle/>
          <a:p>
            <a:r>
              <a:rPr lang="en-US" sz="2400" dirty="0"/>
              <a:t>The spraying operations except electrostatic spraying operations shall be so designed, installed and maintained that the average air velocity over the open face of the booth (or booth cross section during spraying operations) shall be not less than 100 linear feet per minute.</a:t>
            </a:r>
          </a:p>
          <a:p>
            <a:endParaRPr lang="en-US" sz="24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87913" y="1482292"/>
            <a:ext cx="4186237" cy="3155669"/>
          </a:xfrm>
        </p:spPr>
      </p:pic>
    </p:spTree>
    <p:extLst>
      <p:ext uri="{BB962C8B-B14F-4D97-AF65-F5344CB8AC3E}">
        <p14:creationId xmlns:p14="http://schemas.microsoft.com/office/powerpoint/2010/main" val="799826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1910.119(d)(3)(ii)</a:t>
            </a:r>
          </a:p>
        </p:txBody>
      </p:sp>
      <p:sp>
        <p:nvSpPr>
          <p:cNvPr id="3" name="Text Placeholder 2"/>
          <p:cNvSpPr>
            <a:spLocks noGrp="1"/>
          </p:cNvSpPr>
          <p:nvPr>
            <p:ph type="body" sz="half" idx="1"/>
          </p:nvPr>
        </p:nvSpPr>
        <p:spPr/>
        <p:txBody>
          <a:bodyPr/>
          <a:lstStyle/>
          <a:p>
            <a:r>
              <a:rPr lang="en-US" dirty="0"/>
              <a:t>The employer shall document that equipment complies with recognized and generally accepted good engineering practices.</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257800" y="2209800"/>
            <a:ext cx="4552894" cy="3029744"/>
          </a:xfrm>
        </p:spPr>
      </p:pic>
    </p:spTree>
    <p:extLst>
      <p:ext uri="{BB962C8B-B14F-4D97-AF65-F5344CB8AC3E}">
        <p14:creationId xmlns:p14="http://schemas.microsoft.com/office/powerpoint/2010/main" val="1608140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1910.119(d)(3)(ii)</a:t>
            </a:r>
          </a:p>
        </p:txBody>
      </p:sp>
      <p:sp>
        <p:nvSpPr>
          <p:cNvPr id="3" name="Text Placeholder 2"/>
          <p:cNvSpPr>
            <a:spLocks noGrp="1"/>
          </p:cNvSpPr>
          <p:nvPr>
            <p:ph type="body" sz="half" idx="1"/>
          </p:nvPr>
        </p:nvSpPr>
        <p:spPr/>
        <p:txBody>
          <a:bodyPr/>
          <a:lstStyle/>
          <a:p>
            <a:r>
              <a:rPr lang="en-US" dirty="0"/>
              <a:t>Ammonia Compressor Room</a:t>
            </a:r>
          </a:p>
          <a:p>
            <a:r>
              <a:rPr lang="en-US" dirty="0"/>
              <a:t>Photo </a:t>
            </a:r>
            <a:r>
              <a:rPr lang="en-US"/>
              <a:t>Bryan Haywood</a:t>
            </a:r>
            <a:endParaRPr lang="en-US" dirty="0"/>
          </a:p>
        </p:txBody>
      </p:sp>
      <p:pic>
        <p:nvPicPr>
          <p:cNvPr id="8" name="Content Placeholder 7">
            <a:extLst>
              <a:ext uri="{FF2B5EF4-FFF2-40B4-BE49-F238E27FC236}">
                <a16:creationId xmlns:a16="http://schemas.microsoft.com/office/drawing/2014/main" id="{57AC8A4E-2230-4E34-9C7E-6949ADB9384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11713" y="2216704"/>
            <a:ext cx="4186237" cy="4302604"/>
          </a:xfrm>
        </p:spPr>
      </p:pic>
    </p:spTree>
    <p:extLst>
      <p:ext uri="{BB962C8B-B14F-4D97-AF65-F5344CB8AC3E}">
        <p14:creationId xmlns:p14="http://schemas.microsoft.com/office/powerpoint/2010/main" val="7213752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1910.119(d)(3)(ii)</a:t>
            </a:r>
          </a:p>
        </p:txBody>
      </p:sp>
      <p:sp>
        <p:nvSpPr>
          <p:cNvPr id="3" name="Text Placeholder 2"/>
          <p:cNvSpPr>
            <a:spLocks noGrp="1"/>
          </p:cNvSpPr>
          <p:nvPr>
            <p:ph type="body" sz="half" idx="1"/>
          </p:nvPr>
        </p:nvSpPr>
        <p:spPr>
          <a:xfrm>
            <a:off x="473074" y="2105025"/>
            <a:ext cx="5165726" cy="2619375"/>
          </a:xfrm>
        </p:spPr>
        <p:txBody>
          <a:bodyPr/>
          <a:lstStyle/>
          <a:p>
            <a:r>
              <a:rPr lang="en-US" sz="2400" dirty="0"/>
              <a:t> OSHA considered, but rejected, publishing a list of RAGAGEP providers</a:t>
            </a:r>
          </a:p>
          <a:p>
            <a:r>
              <a:rPr lang="en-US" sz="2400" dirty="0"/>
              <a:t>The employer (not OSHA!) selects the applicable and protective RAGAGEP it will use / comply with!</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846763" y="1752600"/>
            <a:ext cx="4186237" cy="2356696"/>
          </a:xfrm>
        </p:spPr>
      </p:pic>
      <p:pic>
        <p:nvPicPr>
          <p:cNvPr id="6" name="Picture 5" descr="A picture containing ceiling, building, indoor, yellow&#10;&#10;Description automatically generated">
            <a:extLst>
              <a:ext uri="{FF2B5EF4-FFF2-40B4-BE49-F238E27FC236}">
                <a16:creationId xmlns:a16="http://schemas.microsoft.com/office/drawing/2014/main" id="{BAF374E0-8924-4900-BD11-E78F4CB476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6763" y="4562669"/>
            <a:ext cx="3886200" cy="2914261"/>
          </a:xfrm>
          <a:prstGeom prst="rect">
            <a:avLst/>
          </a:prstGeom>
        </p:spPr>
      </p:pic>
      <p:pic>
        <p:nvPicPr>
          <p:cNvPr id="4" name="Picture 3">
            <a:extLst>
              <a:ext uri="{FF2B5EF4-FFF2-40B4-BE49-F238E27FC236}">
                <a16:creationId xmlns:a16="http://schemas.microsoft.com/office/drawing/2014/main" id="{64B64DE4-082C-4697-981E-281EF37CBDF4}"/>
              </a:ext>
            </a:extLst>
          </p:cNvPr>
          <p:cNvPicPr>
            <a:picLocks noChangeAspect="1"/>
          </p:cNvPicPr>
          <p:nvPr/>
        </p:nvPicPr>
        <p:blipFill>
          <a:blip r:embed="rId5"/>
          <a:stretch>
            <a:fillRect/>
          </a:stretch>
        </p:blipFill>
        <p:spPr>
          <a:xfrm>
            <a:off x="779461" y="4562669"/>
            <a:ext cx="4787759" cy="3194119"/>
          </a:xfrm>
          <a:prstGeom prst="rect">
            <a:avLst/>
          </a:prstGeom>
        </p:spPr>
      </p:pic>
    </p:spTree>
    <p:extLst>
      <p:ext uri="{BB962C8B-B14F-4D97-AF65-F5344CB8AC3E}">
        <p14:creationId xmlns:p14="http://schemas.microsoft.com/office/powerpoint/2010/main" val="1312360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 y="1305243"/>
            <a:ext cx="5852160" cy="6101398"/>
          </a:xfrm>
        </p:spPr>
        <p:txBody>
          <a:bodyPr>
            <a:normAutofit/>
          </a:bodyPr>
          <a:lstStyle/>
          <a:p>
            <a:pPr marL="185103" indent="-34925">
              <a:lnSpc>
                <a:spcPct val="80000"/>
              </a:lnSpc>
              <a:buNone/>
              <a:tabLst>
                <a:tab pos="502920" algn="l"/>
                <a:tab pos="688023" algn="l"/>
                <a:tab pos="1508760" algn="l"/>
              </a:tabLst>
            </a:pPr>
            <a:r>
              <a:rPr lang="en-US" altLang="en-US" dirty="0">
                <a:solidFill>
                  <a:srgbClr val="262626"/>
                </a:solidFill>
              </a:rPr>
              <a:t>Ammonia - IIAR (International Institute of Ammonia Refrigeration)</a:t>
            </a:r>
          </a:p>
          <a:p>
            <a:pPr marL="688023" lvl="1" indent="6985">
              <a:lnSpc>
                <a:spcPct val="80000"/>
              </a:lnSpc>
              <a:buNone/>
              <a:tabLst>
                <a:tab pos="502920" algn="l"/>
                <a:tab pos="688023" algn="l"/>
                <a:tab pos="1508760" algn="l"/>
              </a:tabLst>
            </a:pPr>
            <a:r>
              <a:rPr lang="en-US" altLang="en-US" sz="2400" dirty="0">
                <a:solidFill>
                  <a:srgbClr val="262626"/>
                </a:solidFill>
              </a:rPr>
              <a:t>Bulletin 107 - Guidelines for: Suggested Safety and Operating Procedures when Making Refrigeration Plant Tie-Ins</a:t>
            </a:r>
            <a:br>
              <a:rPr lang="en-US" altLang="en-US" sz="2400" dirty="0">
                <a:solidFill>
                  <a:srgbClr val="262626"/>
                </a:solidFill>
              </a:rPr>
            </a:br>
            <a:endParaRPr lang="en-US" altLang="en-US" sz="1050" dirty="0">
              <a:solidFill>
                <a:srgbClr val="262626"/>
              </a:solidFill>
            </a:endParaRPr>
          </a:p>
          <a:p>
            <a:pPr marL="688023" lvl="1" indent="6985">
              <a:lnSpc>
                <a:spcPct val="80000"/>
              </a:lnSpc>
              <a:buNone/>
              <a:tabLst>
                <a:tab pos="502920" algn="l"/>
                <a:tab pos="688023" algn="l"/>
                <a:tab pos="1508760" algn="l"/>
              </a:tabLst>
            </a:pPr>
            <a:r>
              <a:rPr lang="en-US" altLang="en-US" sz="2400" dirty="0">
                <a:solidFill>
                  <a:srgbClr val="262626"/>
                </a:solidFill>
              </a:rPr>
              <a:t>Bulletin 108 - Guidelines for: Water Contamination in Ammonia Refrigeration System</a:t>
            </a:r>
            <a:br>
              <a:rPr lang="en-US" altLang="en-US" sz="2400" dirty="0">
                <a:solidFill>
                  <a:srgbClr val="262626"/>
                </a:solidFill>
              </a:rPr>
            </a:br>
            <a:endParaRPr lang="en-US" altLang="en-US" sz="800" dirty="0">
              <a:solidFill>
                <a:srgbClr val="262626"/>
              </a:solidFill>
            </a:endParaRPr>
          </a:p>
          <a:p>
            <a:pPr marL="688023" lvl="1" indent="6985">
              <a:lnSpc>
                <a:spcPct val="80000"/>
              </a:lnSpc>
              <a:buNone/>
              <a:tabLst>
                <a:tab pos="502920" algn="l"/>
                <a:tab pos="688023" algn="l"/>
                <a:tab pos="1508760" algn="l"/>
              </a:tabLst>
            </a:pPr>
            <a:r>
              <a:rPr lang="en-US" altLang="en-US" sz="2400" dirty="0">
                <a:solidFill>
                  <a:srgbClr val="262626"/>
                </a:solidFill>
              </a:rPr>
              <a:t>Bulletin 109 - Guidelines for: IIAR Minimum Safety Criteria for a Safe Ammonia Refrigeration System</a:t>
            </a:r>
            <a:br>
              <a:rPr lang="en-US" altLang="en-US" sz="2400" dirty="0">
                <a:solidFill>
                  <a:srgbClr val="262626"/>
                </a:solidFill>
              </a:rPr>
            </a:br>
            <a:endParaRPr lang="en-US" altLang="en-US" sz="800" dirty="0">
              <a:solidFill>
                <a:srgbClr val="262626"/>
              </a:solidFill>
            </a:endParaRPr>
          </a:p>
          <a:p>
            <a:pPr marL="688023" lvl="1" indent="6985">
              <a:lnSpc>
                <a:spcPct val="80000"/>
              </a:lnSpc>
              <a:buNone/>
              <a:tabLst>
                <a:tab pos="502920" algn="l"/>
                <a:tab pos="688023" algn="l"/>
                <a:tab pos="1508760" algn="l"/>
              </a:tabLst>
            </a:pPr>
            <a:r>
              <a:rPr lang="en-US" altLang="en-US" sz="2400" dirty="0">
                <a:solidFill>
                  <a:srgbClr val="262626"/>
                </a:solidFill>
              </a:rPr>
              <a:t>Bulletin 110 - Guidelines for: Start-Up, Inspection and Maintenance of Ammonia Mechanical Refrigerating Systems</a:t>
            </a:r>
          </a:p>
        </p:txBody>
      </p:sp>
      <p:sp>
        <p:nvSpPr>
          <p:cNvPr id="5125" name="Rectangle 5"/>
          <p:cNvSpPr>
            <a:spLocks/>
          </p:cNvSpPr>
          <p:nvPr/>
        </p:nvSpPr>
        <p:spPr bwMode="auto">
          <a:xfrm>
            <a:off x="419100" y="114300"/>
            <a:ext cx="9052560" cy="117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100" b="1">
                <a:solidFill>
                  <a:schemeClr val="tx1"/>
                </a:solidFill>
                <a:latin typeface="Lucida Sans" panose="020B0602030504020204" pitchFamily="34" charset="0"/>
              </a:defRPr>
            </a:lvl1pPr>
            <a:lvl2pPr algn="ctr">
              <a:defRPr sz="4100" b="1">
                <a:solidFill>
                  <a:schemeClr val="tx1"/>
                </a:solidFill>
                <a:latin typeface="Lucida Sans" panose="020B0602030504020204" pitchFamily="34" charset="0"/>
              </a:defRPr>
            </a:lvl2pPr>
            <a:lvl3pPr algn="ctr">
              <a:defRPr sz="4100" b="1">
                <a:solidFill>
                  <a:schemeClr val="tx1"/>
                </a:solidFill>
                <a:latin typeface="Lucida Sans" panose="020B0602030504020204" pitchFamily="34" charset="0"/>
              </a:defRPr>
            </a:lvl3pPr>
            <a:lvl4pPr algn="ctr">
              <a:defRPr sz="4100" b="1">
                <a:solidFill>
                  <a:schemeClr val="tx1"/>
                </a:solidFill>
                <a:latin typeface="Lucida Sans" panose="020B0602030504020204" pitchFamily="34" charset="0"/>
              </a:defRPr>
            </a:lvl4pPr>
            <a:lvl5pPr algn="ctr">
              <a:defRPr sz="4100" b="1">
                <a:solidFill>
                  <a:schemeClr val="tx1"/>
                </a:solidFill>
                <a:latin typeface="Lucida Sans" panose="020B0602030504020204" pitchFamily="34" charset="0"/>
              </a:defRPr>
            </a:lvl5pPr>
            <a:lvl6pPr marL="457200" algn="ctr" fontAlgn="base">
              <a:spcBef>
                <a:spcPct val="0"/>
              </a:spcBef>
              <a:spcAft>
                <a:spcPct val="0"/>
              </a:spcAft>
              <a:defRPr sz="4100" b="1">
                <a:solidFill>
                  <a:schemeClr val="tx1"/>
                </a:solidFill>
                <a:latin typeface="Lucida Sans" panose="020B0602030504020204" pitchFamily="34" charset="0"/>
              </a:defRPr>
            </a:lvl6pPr>
            <a:lvl7pPr marL="914400" algn="ctr" fontAlgn="base">
              <a:spcBef>
                <a:spcPct val="0"/>
              </a:spcBef>
              <a:spcAft>
                <a:spcPct val="0"/>
              </a:spcAft>
              <a:defRPr sz="4100" b="1">
                <a:solidFill>
                  <a:schemeClr val="tx1"/>
                </a:solidFill>
                <a:latin typeface="Lucida Sans" panose="020B0602030504020204" pitchFamily="34" charset="0"/>
              </a:defRPr>
            </a:lvl7pPr>
            <a:lvl8pPr marL="1371600" algn="ctr" fontAlgn="base">
              <a:spcBef>
                <a:spcPct val="0"/>
              </a:spcBef>
              <a:spcAft>
                <a:spcPct val="0"/>
              </a:spcAft>
              <a:defRPr sz="4100" b="1">
                <a:solidFill>
                  <a:schemeClr val="tx1"/>
                </a:solidFill>
                <a:latin typeface="Lucida Sans" panose="020B0602030504020204" pitchFamily="34" charset="0"/>
              </a:defRPr>
            </a:lvl8pPr>
            <a:lvl9pPr marL="1828800" algn="ctr" fontAlgn="base">
              <a:spcBef>
                <a:spcPct val="0"/>
              </a:spcBef>
              <a:spcAft>
                <a:spcPct val="0"/>
              </a:spcAft>
              <a:defRPr sz="4100" b="1">
                <a:solidFill>
                  <a:schemeClr val="tx1"/>
                </a:solidFill>
                <a:latin typeface="Lucida Sans" panose="020B0602030504020204" pitchFamily="34" charset="0"/>
              </a:defRPr>
            </a:lvl9pPr>
          </a:lstStyle>
          <a:p>
            <a:r>
              <a:rPr lang="en-US" altLang="en-US" sz="4510" b="0" dirty="0"/>
              <a:t>Potential Sources of RAGAGEP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600200"/>
            <a:ext cx="3086100" cy="4114800"/>
          </a:xfrm>
          <a:prstGeom prst="rect">
            <a:avLst/>
          </a:prstGeom>
        </p:spPr>
      </p:pic>
    </p:spTree>
    <p:extLst>
      <p:ext uri="{BB962C8B-B14F-4D97-AF65-F5344CB8AC3E}">
        <p14:creationId xmlns:p14="http://schemas.microsoft.com/office/powerpoint/2010/main" val="3749125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7640" y="1472883"/>
            <a:ext cx="4709160" cy="5514658"/>
          </a:xfrm>
        </p:spPr>
        <p:txBody>
          <a:bodyPr>
            <a:normAutofit lnSpcReduction="10000"/>
          </a:bodyPr>
          <a:lstStyle/>
          <a:p>
            <a:pPr marL="185103" indent="-34925">
              <a:lnSpc>
                <a:spcPct val="80000"/>
              </a:lnSpc>
              <a:buNone/>
              <a:tabLst>
                <a:tab pos="502920" algn="l"/>
                <a:tab pos="688023" algn="l"/>
                <a:tab pos="1508760" algn="l"/>
              </a:tabLst>
            </a:pPr>
            <a:r>
              <a:rPr lang="en-US" altLang="en-US" sz="3600" dirty="0">
                <a:solidFill>
                  <a:srgbClr val="262626"/>
                </a:solidFill>
              </a:rPr>
              <a:t>Ammonia - IIAR </a:t>
            </a:r>
            <a:br>
              <a:rPr lang="en-US" altLang="en-US" sz="3600" dirty="0">
                <a:solidFill>
                  <a:srgbClr val="262626"/>
                </a:solidFill>
              </a:rPr>
            </a:br>
            <a:endParaRPr lang="en-US" altLang="en-US" sz="1200" dirty="0">
              <a:solidFill>
                <a:srgbClr val="262626"/>
              </a:solidFill>
            </a:endParaRPr>
          </a:p>
          <a:p>
            <a:pPr marL="688023" lvl="1" indent="6985">
              <a:lnSpc>
                <a:spcPct val="80000"/>
              </a:lnSpc>
              <a:buNone/>
              <a:tabLst>
                <a:tab pos="502920" algn="l"/>
                <a:tab pos="688023" algn="l"/>
                <a:tab pos="1508760" algn="l"/>
              </a:tabLst>
            </a:pPr>
            <a:r>
              <a:rPr lang="en-US" altLang="en-US" sz="2400" dirty="0">
                <a:solidFill>
                  <a:srgbClr val="262626"/>
                </a:solidFill>
              </a:rPr>
              <a:t>Bulletin 111 - Guidelines for: Ammonia Machinery Room Ventilation</a:t>
            </a:r>
            <a:br>
              <a:rPr lang="en-US" altLang="en-US" sz="2400" dirty="0">
                <a:solidFill>
                  <a:srgbClr val="262626"/>
                </a:solidFill>
              </a:rPr>
            </a:br>
            <a:endParaRPr lang="en-US" altLang="en-US" sz="900" dirty="0">
              <a:solidFill>
                <a:srgbClr val="262626"/>
              </a:solidFill>
            </a:endParaRPr>
          </a:p>
          <a:p>
            <a:pPr marL="688023" lvl="1" indent="6985">
              <a:lnSpc>
                <a:spcPct val="80000"/>
              </a:lnSpc>
              <a:buNone/>
              <a:tabLst>
                <a:tab pos="502920" algn="l"/>
                <a:tab pos="688023" algn="l"/>
                <a:tab pos="1508760" algn="l"/>
              </a:tabLst>
            </a:pPr>
            <a:r>
              <a:rPr lang="en-US" altLang="en-US" sz="2400" dirty="0">
                <a:solidFill>
                  <a:srgbClr val="262626"/>
                </a:solidFill>
              </a:rPr>
              <a:t>Bulletin 112 - Guidelines for: Ammonia Machinery Room Design </a:t>
            </a:r>
            <a:br>
              <a:rPr lang="en-US" altLang="en-US" sz="2400" dirty="0">
                <a:solidFill>
                  <a:srgbClr val="262626"/>
                </a:solidFill>
              </a:rPr>
            </a:br>
            <a:endParaRPr lang="en-US" altLang="en-US" sz="800" dirty="0">
              <a:solidFill>
                <a:srgbClr val="262626"/>
              </a:solidFill>
            </a:endParaRPr>
          </a:p>
          <a:p>
            <a:pPr marL="688023" lvl="1" indent="6985">
              <a:lnSpc>
                <a:spcPct val="80000"/>
              </a:lnSpc>
              <a:buNone/>
              <a:tabLst>
                <a:tab pos="502920" algn="l"/>
                <a:tab pos="688023" algn="l"/>
                <a:tab pos="1508760" algn="l"/>
              </a:tabLst>
            </a:pPr>
            <a:r>
              <a:rPr lang="en-US" altLang="en-US" sz="2400" dirty="0">
                <a:solidFill>
                  <a:srgbClr val="262626"/>
                </a:solidFill>
              </a:rPr>
              <a:t>Bulletin 114 - Guidelines for:  Identification of Ammonia Refrigeration Piping and System Components</a:t>
            </a:r>
            <a:br>
              <a:rPr lang="en-US" altLang="en-US" sz="2400" dirty="0">
                <a:solidFill>
                  <a:srgbClr val="262626"/>
                </a:solidFill>
              </a:rPr>
            </a:br>
            <a:endParaRPr lang="en-US" altLang="en-US" sz="800" dirty="0">
              <a:solidFill>
                <a:srgbClr val="262626"/>
              </a:solidFill>
            </a:endParaRPr>
          </a:p>
          <a:p>
            <a:pPr marL="688023" lvl="1" indent="6985">
              <a:lnSpc>
                <a:spcPct val="80000"/>
              </a:lnSpc>
              <a:buNone/>
              <a:tabLst>
                <a:tab pos="502920" algn="l"/>
                <a:tab pos="688023" algn="l"/>
                <a:tab pos="1508760" algn="l"/>
              </a:tabLst>
            </a:pPr>
            <a:r>
              <a:rPr lang="en-US" altLang="en-US" sz="2400" dirty="0">
                <a:solidFill>
                  <a:srgbClr val="262626"/>
                </a:solidFill>
              </a:rPr>
              <a:t>Bulletin 116 - Guidelines for: Avoiding Component Failure in Industrial Refrigeration Systems Caused by Abnormal Pressure or Shock</a:t>
            </a:r>
          </a:p>
        </p:txBody>
      </p:sp>
      <p:sp>
        <p:nvSpPr>
          <p:cNvPr id="52227" name="Rectangle 3"/>
          <p:cNvSpPr>
            <a:spLocks/>
          </p:cNvSpPr>
          <p:nvPr/>
        </p:nvSpPr>
        <p:spPr bwMode="auto">
          <a:xfrm>
            <a:off x="419100" y="114300"/>
            <a:ext cx="9052560" cy="117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100" b="1">
                <a:solidFill>
                  <a:schemeClr val="tx1"/>
                </a:solidFill>
                <a:latin typeface="Lucida Sans" panose="020B0602030504020204" pitchFamily="34" charset="0"/>
              </a:defRPr>
            </a:lvl1pPr>
            <a:lvl2pPr algn="ctr">
              <a:defRPr sz="4100" b="1">
                <a:solidFill>
                  <a:schemeClr val="tx1"/>
                </a:solidFill>
                <a:latin typeface="Lucida Sans" panose="020B0602030504020204" pitchFamily="34" charset="0"/>
              </a:defRPr>
            </a:lvl2pPr>
            <a:lvl3pPr algn="ctr">
              <a:defRPr sz="4100" b="1">
                <a:solidFill>
                  <a:schemeClr val="tx1"/>
                </a:solidFill>
                <a:latin typeface="Lucida Sans" panose="020B0602030504020204" pitchFamily="34" charset="0"/>
              </a:defRPr>
            </a:lvl3pPr>
            <a:lvl4pPr algn="ctr">
              <a:defRPr sz="4100" b="1">
                <a:solidFill>
                  <a:schemeClr val="tx1"/>
                </a:solidFill>
                <a:latin typeface="Lucida Sans" panose="020B0602030504020204" pitchFamily="34" charset="0"/>
              </a:defRPr>
            </a:lvl4pPr>
            <a:lvl5pPr algn="ctr">
              <a:defRPr sz="4100" b="1">
                <a:solidFill>
                  <a:schemeClr val="tx1"/>
                </a:solidFill>
                <a:latin typeface="Lucida Sans" panose="020B0602030504020204" pitchFamily="34" charset="0"/>
              </a:defRPr>
            </a:lvl5pPr>
            <a:lvl6pPr marL="457200" algn="ctr" fontAlgn="base">
              <a:spcBef>
                <a:spcPct val="0"/>
              </a:spcBef>
              <a:spcAft>
                <a:spcPct val="0"/>
              </a:spcAft>
              <a:defRPr sz="4100" b="1">
                <a:solidFill>
                  <a:schemeClr val="tx1"/>
                </a:solidFill>
                <a:latin typeface="Lucida Sans" panose="020B0602030504020204" pitchFamily="34" charset="0"/>
              </a:defRPr>
            </a:lvl6pPr>
            <a:lvl7pPr marL="914400" algn="ctr" fontAlgn="base">
              <a:spcBef>
                <a:spcPct val="0"/>
              </a:spcBef>
              <a:spcAft>
                <a:spcPct val="0"/>
              </a:spcAft>
              <a:defRPr sz="4100" b="1">
                <a:solidFill>
                  <a:schemeClr val="tx1"/>
                </a:solidFill>
                <a:latin typeface="Lucida Sans" panose="020B0602030504020204" pitchFamily="34" charset="0"/>
              </a:defRPr>
            </a:lvl7pPr>
            <a:lvl8pPr marL="1371600" algn="ctr" fontAlgn="base">
              <a:spcBef>
                <a:spcPct val="0"/>
              </a:spcBef>
              <a:spcAft>
                <a:spcPct val="0"/>
              </a:spcAft>
              <a:defRPr sz="4100" b="1">
                <a:solidFill>
                  <a:schemeClr val="tx1"/>
                </a:solidFill>
                <a:latin typeface="Lucida Sans" panose="020B0602030504020204" pitchFamily="34" charset="0"/>
              </a:defRPr>
            </a:lvl8pPr>
            <a:lvl9pPr marL="1828800" algn="ctr" fontAlgn="base">
              <a:spcBef>
                <a:spcPct val="0"/>
              </a:spcBef>
              <a:spcAft>
                <a:spcPct val="0"/>
              </a:spcAft>
              <a:defRPr sz="4100" b="1">
                <a:solidFill>
                  <a:schemeClr val="tx1"/>
                </a:solidFill>
                <a:latin typeface="Lucida Sans" panose="020B0602030504020204" pitchFamily="34" charset="0"/>
              </a:defRPr>
            </a:lvl9pPr>
          </a:lstStyle>
          <a:p>
            <a:r>
              <a:rPr lang="en-US" altLang="en-US" sz="4510" b="0" dirty="0"/>
              <a:t>Potential Sources of RAGAGEP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507519"/>
            <a:ext cx="4210050" cy="4572000"/>
          </a:xfrm>
          <a:prstGeom prst="rect">
            <a:avLst/>
          </a:prstGeom>
        </p:spPr>
      </p:pic>
    </p:spTree>
    <p:extLst>
      <p:ext uri="{BB962C8B-B14F-4D97-AF65-F5344CB8AC3E}">
        <p14:creationId xmlns:p14="http://schemas.microsoft.com/office/powerpoint/2010/main" val="24622963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 y="1623060"/>
            <a:ext cx="5013960" cy="5430838"/>
          </a:xfrm>
        </p:spPr>
        <p:txBody>
          <a:bodyPr>
            <a:normAutofit fontScale="92500" lnSpcReduction="10000"/>
          </a:bodyPr>
          <a:lstStyle/>
          <a:p>
            <a:pPr marL="185103" indent="-118745">
              <a:buNone/>
            </a:pPr>
            <a:r>
              <a:rPr lang="en-US" altLang="en-US" sz="3960" dirty="0">
                <a:solidFill>
                  <a:srgbClr val="262626"/>
                </a:solidFill>
              </a:rPr>
              <a:t>The Chlorine Institute</a:t>
            </a:r>
          </a:p>
          <a:p>
            <a:pPr marL="688023" lvl="1" indent="-251460">
              <a:buNone/>
            </a:pPr>
            <a:r>
              <a:rPr lang="en-US" altLang="en-US" sz="3520" dirty="0">
                <a:solidFill>
                  <a:srgbClr val="262626"/>
                </a:solidFill>
              </a:rPr>
              <a:t>Numerous Standards for:</a:t>
            </a:r>
          </a:p>
          <a:p>
            <a:pPr marL="1449388" lvl="2">
              <a:buNone/>
            </a:pPr>
            <a:r>
              <a:rPr lang="en-US" altLang="en-US" sz="2860" dirty="0">
                <a:solidFill>
                  <a:srgbClr val="262626"/>
                </a:solidFill>
              </a:rPr>
              <a:t>Chlorine</a:t>
            </a:r>
          </a:p>
          <a:p>
            <a:pPr marL="1449388" lvl="2">
              <a:buNone/>
            </a:pPr>
            <a:r>
              <a:rPr lang="en-US" altLang="en-US" sz="2860" dirty="0">
                <a:solidFill>
                  <a:srgbClr val="262626"/>
                </a:solidFill>
              </a:rPr>
              <a:t>Sodium hypochlorite</a:t>
            </a:r>
          </a:p>
          <a:p>
            <a:pPr marL="1449388" lvl="2">
              <a:buNone/>
            </a:pPr>
            <a:r>
              <a:rPr lang="en-US" altLang="en-US" sz="2860" dirty="0">
                <a:solidFill>
                  <a:srgbClr val="262626"/>
                </a:solidFill>
              </a:rPr>
              <a:t>Hydrogen Chloride</a:t>
            </a:r>
          </a:p>
          <a:p>
            <a:pPr marL="1449388" lvl="2">
              <a:buNone/>
            </a:pPr>
            <a:r>
              <a:rPr lang="en-US" altLang="en-US" sz="2860" dirty="0">
                <a:solidFill>
                  <a:srgbClr val="262626"/>
                </a:solidFill>
              </a:rPr>
              <a:t>Hydrochloric Acid</a:t>
            </a:r>
            <a:br>
              <a:rPr lang="en-US" altLang="en-US" sz="2860" dirty="0">
                <a:solidFill>
                  <a:srgbClr val="262626"/>
                </a:solidFill>
              </a:rPr>
            </a:br>
            <a:endParaRPr lang="en-US" altLang="en-US" sz="1210" dirty="0">
              <a:solidFill>
                <a:srgbClr val="262626"/>
              </a:solidFill>
            </a:endParaRPr>
          </a:p>
          <a:p>
            <a:pPr marL="688023" lvl="1" indent="-251460">
              <a:buNone/>
            </a:pPr>
            <a:r>
              <a:rPr lang="en-US" altLang="en-US" sz="3520" dirty="0">
                <a:solidFill>
                  <a:srgbClr val="262626"/>
                </a:solidFill>
              </a:rPr>
              <a:t>Many pamphlets available for free download</a:t>
            </a:r>
          </a:p>
          <a:p>
            <a:pPr marL="688023" lvl="1" indent="-251460"/>
            <a:r>
              <a:rPr lang="en-US" altLang="en-US" sz="3080" dirty="0">
                <a:solidFill>
                  <a:srgbClr val="262626"/>
                </a:solidFill>
              </a:rPr>
              <a:t>www.chlorineinstitute.org</a:t>
            </a:r>
          </a:p>
        </p:txBody>
      </p:sp>
      <p:sp>
        <p:nvSpPr>
          <p:cNvPr id="6149" name="Rectangle 5"/>
          <p:cNvSpPr>
            <a:spLocks/>
          </p:cNvSpPr>
          <p:nvPr/>
        </p:nvSpPr>
        <p:spPr bwMode="auto">
          <a:xfrm>
            <a:off x="502920" y="198120"/>
            <a:ext cx="905256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100" b="1">
                <a:solidFill>
                  <a:schemeClr val="tx1"/>
                </a:solidFill>
                <a:latin typeface="Lucida Sans" panose="020B0602030504020204" pitchFamily="34" charset="0"/>
              </a:defRPr>
            </a:lvl1pPr>
            <a:lvl2pPr algn="ctr">
              <a:defRPr sz="4100" b="1">
                <a:solidFill>
                  <a:schemeClr val="tx1"/>
                </a:solidFill>
                <a:latin typeface="Lucida Sans" panose="020B0602030504020204" pitchFamily="34" charset="0"/>
              </a:defRPr>
            </a:lvl2pPr>
            <a:lvl3pPr algn="ctr">
              <a:defRPr sz="4100" b="1">
                <a:solidFill>
                  <a:schemeClr val="tx1"/>
                </a:solidFill>
                <a:latin typeface="Lucida Sans" panose="020B0602030504020204" pitchFamily="34" charset="0"/>
              </a:defRPr>
            </a:lvl3pPr>
            <a:lvl4pPr algn="ctr">
              <a:defRPr sz="4100" b="1">
                <a:solidFill>
                  <a:schemeClr val="tx1"/>
                </a:solidFill>
                <a:latin typeface="Lucida Sans" panose="020B0602030504020204" pitchFamily="34" charset="0"/>
              </a:defRPr>
            </a:lvl4pPr>
            <a:lvl5pPr algn="ctr">
              <a:defRPr sz="4100" b="1">
                <a:solidFill>
                  <a:schemeClr val="tx1"/>
                </a:solidFill>
                <a:latin typeface="Lucida Sans" panose="020B0602030504020204" pitchFamily="34" charset="0"/>
              </a:defRPr>
            </a:lvl5pPr>
            <a:lvl6pPr marL="457200" algn="ctr" fontAlgn="base">
              <a:spcBef>
                <a:spcPct val="0"/>
              </a:spcBef>
              <a:spcAft>
                <a:spcPct val="0"/>
              </a:spcAft>
              <a:defRPr sz="4100" b="1">
                <a:solidFill>
                  <a:schemeClr val="tx1"/>
                </a:solidFill>
                <a:latin typeface="Lucida Sans" panose="020B0602030504020204" pitchFamily="34" charset="0"/>
              </a:defRPr>
            </a:lvl6pPr>
            <a:lvl7pPr marL="914400" algn="ctr" fontAlgn="base">
              <a:spcBef>
                <a:spcPct val="0"/>
              </a:spcBef>
              <a:spcAft>
                <a:spcPct val="0"/>
              </a:spcAft>
              <a:defRPr sz="4100" b="1">
                <a:solidFill>
                  <a:schemeClr val="tx1"/>
                </a:solidFill>
                <a:latin typeface="Lucida Sans" panose="020B0602030504020204" pitchFamily="34" charset="0"/>
              </a:defRPr>
            </a:lvl7pPr>
            <a:lvl8pPr marL="1371600" algn="ctr" fontAlgn="base">
              <a:spcBef>
                <a:spcPct val="0"/>
              </a:spcBef>
              <a:spcAft>
                <a:spcPct val="0"/>
              </a:spcAft>
              <a:defRPr sz="4100" b="1">
                <a:solidFill>
                  <a:schemeClr val="tx1"/>
                </a:solidFill>
                <a:latin typeface="Lucida Sans" panose="020B0602030504020204" pitchFamily="34" charset="0"/>
              </a:defRPr>
            </a:lvl8pPr>
            <a:lvl9pPr marL="1828800" algn="ctr" fontAlgn="base">
              <a:spcBef>
                <a:spcPct val="0"/>
              </a:spcBef>
              <a:spcAft>
                <a:spcPct val="0"/>
              </a:spcAft>
              <a:defRPr sz="4100" b="1">
                <a:solidFill>
                  <a:schemeClr val="tx1"/>
                </a:solidFill>
                <a:latin typeface="Lucida Sans" panose="020B0602030504020204" pitchFamily="34" charset="0"/>
              </a:defRPr>
            </a:lvl9pPr>
          </a:lstStyle>
          <a:p>
            <a:r>
              <a:rPr lang="en-US" altLang="en-US" sz="4510" b="0" dirty="0"/>
              <a:t>Potential Sources of RAGAGEP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828800"/>
            <a:ext cx="4165600" cy="3124200"/>
          </a:xfrm>
          <a:prstGeom prst="rect">
            <a:avLst/>
          </a:prstGeom>
        </p:spPr>
      </p:pic>
    </p:spTree>
    <p:extLst>
      <p:ext uri="{BB962C8B-B14F-4D97-AF65-F5344CB8AC3E}">
        <p14:creationId xmlns:p14="http://schemas.microsoft.com/office/powerpoint/2010/main" val="25217690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5B614-2CCD-DB32-AAC9-A7C2CB95E33F}"/>
              </a:ext>
            </a:extLst>
          </p:cNvPr>
          <p:cNvSpPr>
            <a:spLocks noGrp="1"/>
          </p:cNvSpPr>
          <p:nvPr>
            <p:ph type="title"/>
          </p:nvPr>
        </p:nvSpPr>
        <p:spPr>
          <a:xfrm>
            <a:off x="228600" y="228600"/>
            <a:ext cx="4583113" cy="1420813"/>
          </a:xfrm>
        </p:spPr>
        <p:txBody>
          <a:bodyPr/>
          <a:lstStyle/>
          <a:p>
            <a:r>
              <a:rPr lang="en-US" dirty="0"/>
              <a:t>Chlorine</a:t>
            </a:r>
          </a:p>
        </p:txBody>
      </p:sp>
      <p:sp>
        <p:nvSpPr>
          <p:cNvPr id="4" name="Content Placeholder 3">
            <a:extLst>
              <a:ext uri="{FF2B5EF4-FFF2-40B4-BE49-F238E27FC236}">
                <a16:creationId xmlns:a16="http://schemas.microsoft.com/office/drawing/2014/main" id="{D6B44C32-C491-3372-1B6F-535D1FFE9D6A}"/>
              </a:ext>
            </a:extLst>
          </p:cNvPr>
          <p:cNvSpPr>
            <a:spLocks noGrp="1"/>
          </p:cNvSpPr>
          <p:nvPr>
            <p:ph sz="half" idx="1"/>
          </p:nvPr>
        </p:nvSpPr>
        <p:spPr>
          <a:xfrm>
            <a:off x="591895" y="1447800"/>
            <a:ext cx="4186238" cy="3686175"/>
          </a:xfrm>
        </p:spPr>
        <p:txBody>
          <a:bodyPr/>
          <a:lstStyle/>
          <a:p>
            <a:pPr algn="l"/>
            <a:r>
              <a:rPr lang="en-US" b="0" i="0" dirty="0">
                <a:solidFill>
                  <a:srgbClr val="050505"/>
                </a:solidFill>
                <a:effectLst/>
                <a:latin typeface="inherit"/>
              </a:rPr>
              <a:t>I hope the basement has the proper ventilation and if it does, install a green/red light at the entrance to the stairs</a:t>
            </a:r>
            <a:r>
              <a:rPr lang="en-US" b="0" i="0">
                <a:solidFill>
                  <a:srgbClr val="050505"/>
                </a:solidFill>
                <a:effectLst/>
                <a:latin typeface="inherit"/>
              </a:rPr>
              <a:t>. </a:t>
            </a:r>
          </a:p>
          <a:p>
            <a:pPr algn="l"/>
            <a:r>
              <a:rPr lang="en-US" b="0" i="0">
                <a:solidFill>
                  <a:srgbClr val="050505"/>
                </a:solidFill>
                <a:effectLst/>
                <a:latin typeface="inherit"/>
              </a:rPr>
              <a:t>Green </a:t>
            </a:r>
            <a:r>
              <a:rPr lang="en-US" b="0" i="0" dirty="0">
                <a:solidFill>
                  <a:srgbClr val="050505"/>
                </a:solidFill>
                <a:effectLst/>
                <a:latin typeface="inherit"/>
              </a:rPr>
              <a:t>we have glow/red no flow means no entry. </a:t>
            </a:r>
          </a:p>
          <a:p>
            <a:r>
              <a:rPr lang="en-US" b="0" i="0" dirty="0">
                <a:solidFill>
                  <a:srgbClr val="050505"/>
                </a:solidFill>
                <a:effectLst/>
                <a:latin typeface="inherit"/>
              </a:rPr>
              <a:t>Over 1.0 ppm (STEL) requires APR; </a:t>
            </a:r>
          </a:p>
          <a:p>
            <a:r>
              <a:rPr lang="en-US" b="0" i="0" dirty="0">
                <a:solidFill>
                  <a:srgbClr val="050505"/>
                </a:solidFill>
                <a:effectLst/>
                <a:latin typeface="inherit"/>
              </a:rPr>
              <a:t>5.0 ppm </a:t>
            </a:r>
            <a:r>
              <a:rPr lang="en-US" b="0" i="0" dirty="0" err="1">
                <a:solidFill>
                  <a:srgbClr val="050505"/>
                </a:solidFill>
                <a:effectLst/>
                <a:latin typeface="inherit"/>
              </a:rPr>
              <a:t>ppm</a:t>
            </a:r>
            <a:r>
              <a:rPr lang="en-US" b="0" i="0" dirty="0">
                <a:solidFill>
                  <a:srgbClr val="050505"/>
                </a:solidFill>
                <a:effectLst/>
                <a:latin typeface="inherit"/>
              </a:rPr>
              <a:t> (1/2 the IDLH) requires SAR.</a:t>
            </a:r>
          </a:p>
          <a:p>
            <a:r>
              <a:rPr lang="en-US" b="0" i="0" dirty="0">
                <a:solidFill>
                  <a:srgbClr val="050505"/>
                </a:solidFill>
                <a:effectLst/>
                <a:latin typeface="inherit"/>
              </a:rPr>
              <a:t> No entry at 10 ppm (IDLH)</a:t>
            </a:r>
          </a:p>
          <a:p>
            <a:pPr algn="l"/>
            <a:endParaRPr lang="en-US" b="0" i="0" dirty="0">
              <a:solidFill>
                <a:srgbClr val="050505"/>
              </a:solidFill>
              <a:effectLst/>
              <a:latin typeface="inherit"/>
            </a:endParaRPr>
          </a:p>
          <a:p>
            <a:endParaRPr lang="en-US" dirty="0"/>
          </a:p>
        </p:txBody>
      </p:sp>
      <p:pic>
        <p:nvPicPr>
          <p:cNvPr id="6" name="Picture 5">
            <a:extLst>
              <a:ext uri="{FF2B5EF4-FFF2-40B4-BE49-F238E27FC236}">
                <a16:creationId xmlns:a16="http://schemas.microsoft.com/office/drawing/2014/main" id="{AD36ED09-508C-D54C-A3C0-F915190310D6}"/>
              </a:ext>
            </a:extLst>
          </p:cNvPr>
          <p:cNvPicPr>
            <a:picLocks noChangeAspect="1"/>
          </p:cNvPicPr>
          <p:nvPr/>
        </p:nvPicPr>
        <p:blipFill>
          <a:blip r:embed="rId2"/>
          <a:stretch>
            <a:fillRect/>
          </a:stretch>
        </p:blipFill>
        <p:spPr>
          <a:xfrm>
            <a:off x="5246687" y="830792"/>
            <a:ext cx="4583113" cy="6110816"/>
          </a:xfrm>
          <a:prstGeom prst="rect">
            <a:avLst/>
          </a:prstGeom>
        </p:spPr>
      </p:pic>
    </p:spTree>
    <p:extLst>
      <p:ext uri="{BB962C8B-B14F-4D97-AF65-F5344CB8AC3E}">
        <p14:creationId xmlns:p14="http://schemas.microsoft.com/office/powerpoint/2010/main" val="11942842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7A4DC-581B-265D-5B1E-BC03340A7B13}"/>
              </a:ext>
            </a:extLst>
          </p:cNvPr>
          <p:cNvSpPr>
            <a:spLocks noGrp="1"/>
          </p:cNvSpPr>
          <p:nvPr>
            <p:ph type="title"/>
          </p:nvPr>
        </p:nvSpPr>
        <p:spPr/>
        <p:txBody>
          <a:bodyPr/>
          <a:lstStyle/>
          <a:p>
            <a:r>
              <a:rPr lang="en-US" dirty="0"/>
              <a:t>Knowledge check 14</a:t>
            </a:r>
          </a:p>
        </p:txBody>
      </p:sp>
      <p:sp>
        <p:nvSpPr>
          <p:cNvPr id="3" name="Content Placeholder 2">
            <a:extLst>
              <a:ext uri="{FF2B5EF4-FFF2-40B4-BE49-F238E27FC236}">
                <a16:creationId xmlns:a16="http://schemas.microsoft.com/office/drawing/2014/main" id="{7F4E8CF6-A50C-3FDB-8683-1AE3A45D78F5}"/>
              </a:ext>
            </a:extLst>
          </p:cNvPr>
          <p:cNvSpPr>
            <a:spLocks noGrp="1"/>
          </p:cNvSpPr>
          <p:nvPr>
            <p:ph idx="1"/>
          </p:nvPr>
        </p:nvSpPr>
        <p:spPr/>
        <p:txBody>
          <a:bodyPr/>
          <a:lstStyle/>
          <a:p>
            <a:pPr marL="342900" marR="0" lvl="0" indent="-342900">
              <a:spcBef>
                <a:spcPts val="0"/>
              </a:spcBef>
              <a:spcAft>
                <a:spcPts val="0"/>
              </a:spcAft>
              <a:buSzPts val="1000"/>
              <a:buFont typeface="Arial" panose="020B0604020202020204" pitchFamily="34" charset="0"/>
              <a:buAutoNum type="arabicPeriod"/>
            </a:pPr>
            <a:r>
              <a:rPr lang="en-US" sz="2800" dirty="0">
                <a:solidFill>
                  <a:srgbClr val="000000"/>
                </a:solidFill>
                <a:effectLst/>
                <a:latin typeface="Calibri" panose="020F0502020204030204" pitchFamily="34" charset="0"/>
                <a:ea typeface="Times New Roman" panose="02020603050405020304" pitchFamily="18" charset="0"/>
              </a:rPr>
              <a:t>The Process Safety Management (PSM) Standards require refresher training at least every______ years.</a:t>
            </a:r>
            <a:endParaRPr lang="en-US" sz="28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SzPts val="1200"/>
              <a:buFont typeface="+mj-lt"/>
              <a:buAutoNum type="alphaLcPeriod"/>
              <a:tabLst>
                <a:tab pos="-457200" algn="l"/>
              </a:tabLst>
            </a:pPr>
            <a:r>
              <a:rPr lang="en-US" dirty="0">
                <a:solidFill>
                  <a:srgbClr val="000000"/>
                </a:solidFill>
                <a:effectLst/>
                <a:latin typeface="Calibri" panose="020F0502020204030204" pitchFamily="34" charset="0"/>
                <a:ea typeface="Times New Roman" panose="02020603050405020304" pitchFamily="18" charset="0"/>
              </a:rPr>
              <a:t>2</a:t>
            </a:r>
            <a:endParaRPr lang="en-US"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SzPts val="1200"/>
              <a:buFont typeface="+mj-lt"/>
              <a:buAutoNum type="alphaLcPeriod"/>
              <a:tabLst>
                <a:tab pos="-457200" algn="l"/>
              </a:tabLst>
            </a:pPr>
            <a:r>
              <a:rPr lang="en-US" dirty="0">
                <a:solidFill>
                  <a:srgbClr val="000000"/>
                </a:solidFill>
                <a:effectLst/>
                <a:latin typeface="Calibri" panose="020F0502020204030204" pitchFamily="34" charset="0"/>
                <a:ea typeface="Times New Roman" panose="02020603050405020304" pitchFamily="18" charset="0"/>
              </a:rPr>
              <a:t>3</a:t>
            </a:r>
            <a:endParaRPr lang="en-US"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SzPts val="1200"/>
              <a:buFont typeface="+mj-lt"/>
              <a:buAutoNum type="alphaLcPeriod"/>
              <a:tabLst>
                <a:tab pos="-457200" algn="l"/>
              </a:tabLst>
            </a:pPr>
            <a:r>
              <a:rPr lang="en-US" dirty="0">
                <a:solidFill>
                  <a:srgbClr val="000000"/>
                </a:solidFill>
                <a:effectLst/>
                <a:latin typeface="Calibri" panose="020F0502020204030204" pitchFamily="34" charset="0"/>
                <a:ea typeface="Times New Roman" panose="02020603050405020304" pitchFamily="18" charset="0"/>
              </a:rPr>
              <a:t>4</a:t>
            </a:r>
            <a:endParaRPr lang="en-US"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SzPts val="1200"/>
              <a:buFont typeface="+mj-lt"/>
              <a:buAutoNum type="alphaLcPeriod"/>
              <a:tabLst>
                <a:tab pos="-457200" algn="l"/>
              </a:tabLst>
            </a:pPr>
            <a:r>
              <a:rPr lang="en-US" dirty="0">
                <a:solidFill>
                  <a:srgbClr val="000000"/>
                </a:solidFill>
                <a:effectLst/>
                <a:latin typeface="Calibri" panose="020F0502020204030204" pitchFamily="34" charset="0"/>
                <a:ea typeface="Times New Roman" panose="02020603050405020304" pitchFamily="18" charset="0"/>
              </a:rPr>
              <a:t>5</a:t>
            </a:r>
            <a:endParaRPr lang="en-US"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2656638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075" y="76200"/>
            <a:ext cx="8524875" cy="1420813"/>
          </a:xfrm>
        </p:spPr>
        <p:txBody>
          <a:bodyPr/>
          <a:lstStyle/>
          <a:p>
            <a:r>
              <a:rPr lang="en-US" dirty="0"/>
              <a:t>January 2014</a:t>
            </a:r>
          </a:p>
        </p:txBody>
      </p:sp>
      <p:sp>
        <p:nvSpPr>
          <p:cNvPr id="3" name="Text Placeholder 2"/>
          <p:cNvSpPr>
            <a:spLocks noGrp="1"/>
          </p:cNvSpPr>
          <p:nvPr>
            <p:ph type="body" sz="half" idx="1"/>
          </p:nvPr>
        </p:nvSpPr>
        <p:spPr>
          <a:xfrm>
            <a:off x="473074" y="1371601"/>
            <a:ext cx="5089525" cy="5259388"/>
          </a:xfrm>
        </p:spPr>
        <p:txBody>
          <a:bodyPr/>
          <a:lstStyle/>
          <a:p>
            <a:r>
              <a:rPr lang="en-US" sz="2400" dirty="0">
                <a:latin typeface="Calibri" panose="020F0502020204030204" pitchFamily="34" charset="0"/>
                <a:cs typeface="Calibri" panose="020F0502020204030204" pitchFamily="34" charset="0"/>
              </a:rPr>
              <a:t>According to OSHA records, it was first shift workers acting under supervision, who loaded the fateful batch of carbon and graphite parts, coated in a highly flammable alcohol and iodine solution. </a:t>
            </a:r>
          </a:p>
          <a:p>
            <a:r>
              <a:rPr lang="en-US" sz="2400" dirty="0">
                <a:latin typeface="Calibri" panose="020F0502020204030204" pitchFamily="34" charset="0"/>
                <a:cs typeface="Calibri" panose="020F0502020204030204" pitchFamily="34" charset="0"/>
              </a:rPr>
              <a:t>The oven, unequipped to handle combustibles, exploded roughly 15 minutes later. </a:t>
            </a:r>
          </a:p>
          <a:p>
            <a:r>
              <a:rPr lang="en-US" sz="2400" dirty="0">
                <a:latin typeface="Calibri" panose="020F0502020204030204" pitchFamily="34" charset="0"/>
                <a:cs typeface="Calibri" panose="020F0502020204030204" pitchFamily="34" charset="0"/>
              </a:rPr>
              <a:t>OSHA said the force ripped the oven’s door from its hinges, causing the heavy metal object to strike a group of three workers on a tour of the facility, 15 to 20 feet away. </a:t>
            </a:r>
          </a:p>
          <a:p>
            <a:r>
              <a:rPr lang="en-US" sz="2400" dirty="0">
                <a:latin typeface="Calibri" panose="020F0502020204030204" pitchFamily="34" charset="0"/>
                <a:cs typeface="Calibri" panose="020F0502020204030204" pitchFamily="34" charset="0"/>
              </a:rPr>
              <a:t>The result is listed as “death and broken bones.” </a:t>
            </a:r>
            <a:r>
              <a:rPr lang="en-US" dirty="0"/>
              <a:t> </a:t>
            </a:r>
          </a:p>
          <a:p>
            <a:endParaRPr lang="en-US" dirty="0"/>
          </a:p>
        </p:txBody>
      </p:sp>
      <p:sp>
        <p:nvSpPr>
          <p:cNvPr id="6" name="TextBox 5"/>
          <p:cNvSpPr txBox="1"/>
          <p:nvPr/>
        </p:nvSpPr>
        <p:spPr>
          <a:xfrm>
            <a:off x="5562600" y="3438524"/>
            <a:ext cx="4038600" cy="2677656"/>
          </a:xfrm>
          <a:prstGeom prst="rect">
            <a:avLst/>
          </a:prstGeom>
          <a:noFill/>
        </p:spPr>
        <p:txBody>
          <a:bodyPr wrap="square" rtlCol="0">
            <a:spAutoFit/>
          </a:bodyPr>
          <a:lstStyle/>
          <a:p>
            <a:r>
              <a:rPr lang="en-US" dirty="0"/>
              <a:t>The “event” oven  – a </a:t>
            </a:r>
            <a:r>
              <a:rPr lang="en-US" dirty="0" err="1"/>
              <a:t>Despatch</a:t>
            </a:r>
            <a:r>
              <a:rPr lang="en-US" dirty="0"/>
              <a:t>-brand electric oven — had reportedly been purchased by the company to cure water-based calcium treatments roughly four years earlier. </a:t>
            </a:r>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67400" y="1596231"/>
            <a:ext cx="2619375" cy="1743075"/>
          </a:xfrm>
        </p:spPr>
      </p:pic>
    </p:spTree>
    <p:extLst>
      <p:ext uri="{BB962C8B-B14F-4D97-AF65-F5344CB8AC3E}">
        <p14:creationId xmlns:p14="http://schemas.microsoft.com/office/powerpoint/2010/main" val="39166172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7A4DC-581B-265D-5B1E-BC03340A7B13}"/>
              </a:ext>
            </a:extLst>
          </p:cNvPr>
          <p:cNvSpPr>
            <a:spLocks noGrp="1"/>
          </p:cNvSpPr>
          <p:nvPr>
            <p:ph type="title"/>
          </p:nvPr>
        </p:nvSpPr>
        <p:spPr/>
        <p:txBody>
          <a:bodyPr/>
          <a:lstStyle/>
          <a:p>
            <a:r>
              <a:rPr lang="en-US" dirty="0"/>
              <a:t>Knowledge check 14</a:t>
            </a:r>
          </a:p>
        </p:txBody>
      </p:sp>
      <p:sp>
        <p:nvSpPr>
          <p:cNvPr id="3" name="Content Placeholder 2">
            <a:extLst>
              <a:ext uri="{FF2B5EF4-FFF2-40B4-BE49-F238E27FC236}">
                <a16:creationId xmlns:a16="http://schemas.microsoft.com/office/drawing/2014/main" id="{7F4E8CF6-A50C-3FDB-8683-1AE3A45D78F5}"/>
              </a:ext>
            </a:extLst>
          </p:cNvPr>
          <p:cNvSpPr>
            <a:spLocks noGrp="1"/>
          </p:cNvSpPr>
          <p:nvPr>
            <p:ph idx="1"/>
          </p:nvPr>
        </p:nvSpPr>
        <p:spPr/>
        <p:txBody>
          <a:bodyPr/>
          <a:lstStyle/>
          <a:p>
            <a:pPr marL="342900" marR="0" lvl="0" indent="-342900">
              <a:spcBef>
                <a:spcPts val="0"/>
              </a:spcBef>
              <a:spcAft>
                <a:spcPts val="0"/>
              </a:spcAft>
              <a:buSzPts val="1000"/>
              <a:buFont typeface="Arial" panose="020B0604020202020204" pitchFamily="34" charset="0"/>
              <a:buAutoNum type="arabicPeriod"/>
            </a:pPr>
            <a:r>
              <a:rPr lang="en-US" sz="2800" dirty="0">
                <a:solidFill>
                  <a:srgbClr val="000000"/>
                </a:solidFill>
                <a:effectLst/>
                <a:latin typeface="Calibri" panose="020F0502020204030204" pitchFamily="34" charset="0"/>
                <a:ea typeface="Times New Roman" panose="02020603050405020304" pitchFamily="18" charset="0"/>
              </a:rPr>
              <a:t>The Process Safety Management (PSM) Standards require refresher training at least every______ years.</a:t>
            </a:r>
            <a:endParaRPr lang="en-US" sz="28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SzPts val="1200"/>
              <a:buFont typeface="+mj-lt"/>
              <a:buAutoNum type="alphaLcPeriod"/>
              <a:tabLst>
                <a:tab pos="-457200" algn="l"/>
              </a:tabLst>
            </a:pPr>
            <a:r>
              <a:rPr lang="en-US" dirty="0">
                <a:solidFill>
                  <a:srgbClr val="FF0000"/>
                </a:solidFill>
                <a:effectLst/>
                <a:latin typeface="Calibri" panose="020F0502020204030204" pitchFamily="34" charset="0"/>
                <a:ea typeface="Times New Roman" panose="02020603050405020304" pitchFamily="18" charset="0"/>
              </a:rPr>
              <a:t>3</a:t>
            </a:r>
            <a:endParaRPr lang="en-US" dirty="0">
              <a:solidFill>
                <a:srgbClr val="FF0000"/>
              </a:solidFill>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1531683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2" name="Picture 8" descr="Bitmap in CCPSRAGAGEPMI"/>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09550" y="161450"/>
            <a:ext cx="9639300" cy="7447756"/>
          </a:xfrm>
        </p:spPr>
      </p:pic>
    </p:spTree>
    <p:extLst>
      <p:ext uri="{BB962C8B-B14F-4D97-AF65-F5344CB8AC3E}">
        <p14:creationId xmlns:p14="http://schemas.microsoft.com/office/powerpoint/2010/main" val="1344708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075" y="2105025"/>
            <a:ext cx="4708525" cy="5362575"/>
          </a:xfrm>
        </p:spPr>
        <p:txBody>
          <a:bodyPr>
            <a:normAutofit/>
          </a:bodyPr>
          <a:lstStyle/>
          <a:p>
            <a:pPr marL="0" indent="0">
              <a:spcBef>
                <a:spcPct val="25000"/>
              </a:spcBef>
              <a:buNone/>
            </a:pPr>
            <a:r>
              <a:rPr lang="en-US" altLang="en-US" sz="2400" dirty="0">
                <a:solidFill>
                  <a:srgbClr val="262626"/>
                </a:solidFill>
              </a:rPr>
              <a:t>API – American Petroleum Institute</a:t>
            </a:r>
          </a:p>
          <a:p>
            <a:pPr marL="0" indent="0">
              <a:spcBef>
                <a:spcPct val="25000"/>
              </a:spcBef>
              <a:buNone/>
            </a:pPr>
            <a:r>
              <a:rPr lang="en-US" altLang="en-US" sz="2400" dirty="0">
                <a:solidFill>
                  <a:srgbClr val="262626"/>
                </a:solidFill>
              </a:rPr>
              <a:t>ASME – American Society of Mechanical Engineers</a:t>
            </a:r>
          </a:p>
          <a:p>
            <a:pPr marL="0" indent="0">
              <a:spcBef>
                <a:spcPct val="25000"/>
              </a:spcBef>
              <a:buNone/>
            </a:pPr>
            <a:r>
              <a:rPr lang="en-US" altLang="en-US" sz="2400" dirty="0">
                <a:solidFill>
                  <a:srgbClr val="262626"/>
                </a:solidFill>
              </a:rPr>
              <a:t>NBIC – National Board Inspection Code, The National Board of Boiler and Pressure Vessel Inspectors</a:t>
            </a:r>
          </a:p>
          <a:p>
            <a:pPr marL="0" indent="0">
              <a:spcBef>
                <a:spcPct val="25000"/>
              </a:spcBef>
              <a:buNone/>
            </a:pPr>
            <a:r>
              <a:rPr lang="en-US" altLang="en-US" sz="2400" dirty="0">
                <a:solidFill>
                  <a:srgbClr val="262626"/>
                </a:solidFill>
              </a:rPr>
              <a:t>CCPS – American Institute of Chemical Engineers, Center for Chemical Process Safety</a:t>
            </a:r>
          </a:p>
          <a:p>
            <a:pPr marL="0" indent="0">
              <a:spcBef>
                <a:spcPct val="25000"/>
              </a:spcBef>
              <a:buNone/>
            </a:pPr>
            <a:r>
              <a:rPr lang="en-US" altLang="en-US" sz="2400" dirty="0">
                <a:solidFill>
                  <a:srgbClr val="262626"/>
                </a:solidFill>
              </a:rPr>
              <a:t>NFPA – National Fire Protection Association</a:t>
            </a:r>
          </a:p>
        </p:txBody>
      </p:sp>
      <p:sp>
        <p:nvSpPr>
          <p:cNvPr id="7173" name="Rectangle 5"/>
          <p:cNvSpPr>
            <a:spLocks/>
          </p:cNvSpPr>
          <p:nvPr/>
        </p:nvSpPr>
        <p:spPr bwMode="auto">
          <a:xfrm>
            <a:off x="502920" y="281940"/>
            <a:ext cx="9052560" cy="1005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100" b="1">
                <a:solidFill>
                  <a:schemeClr val="tx1"/>
                </a:solidFill>
                <a:latin typeface="Lucida Sans" panose="020B0602030504020204" pitchFamily="34" charset="0"/>
              </a:defRPr>
            </a:lvl1pPr>
            <a:lvl2pPr algn="ctr">
              <a:defRPr sz="4100" b="1">
                <a:solidFill>
                  <a:schemeClr val="tx1"/>
                </a:solidFill>
                <a:latin typeface="Lucida Sans" panose="020B0602030504020204" pitchFamily="34" charset="0"/>
              </a:defRPr>
            </a:lvl2pPr>
            <a:lvl3pPr algn="ctr">
              <a:defRPr sz="4100" b="1">
                <a:solidFill>
                  <a:schemeClr val="tx1"/>
                </a:solidFill>
                <a:latin typeface="Lucida Sans" panose="020B0602030504020204" pitchFamily="34" charset="0"/>
              </a:defRPr>
            </a:lvl3pPr>
            <a:lvl4pPr algn="ctr">
              <a:defRPr sz="4100" b="1">
                <a:solidFill>
                  <a:schemeClr val="tx1"/>
                </a:solidFill>
                <a:latin typeface="Lucida Sans" panose="020B0602030504020204" pitchFamily="34" charset="0"/>
              </a:defRPr>
            </a:lvl4pPr>
            <a:lvl5pPr algn="ctr">
              <a:defRPr sz="4100" b="1">
                <a:solidFill>
                  <a:schemeClr val="tx1"/>
                </a:solidFill>
                <a:latin typeface="Lucida Sans" panose="020B0602030504020204" pitchFamily="34" charset="0"/>
              </a:defRPr>
            </a:lvl5pPr>
            <a:lvl6pPr marL="457200" algn="ctr" fontAlgn="base">
              <a:spcBef>
                <a:spcPct val="0"/>
              </a:spcBef>
              <a:spcAft>
                <a:spcPct val="0"/>
              </a:spcAft>
              <a:defRPr sz="4100" b="1">
                <a:solidFill>
                  <a:schemeClr val="tx1"/>
                </a:solidFill>
                <a:latin typeface="Lucida Sans" panose="020B0602030504020204" pitchFamily="34" charset="0"/>
              </a:defRPr>
            </a:lvl6pPr>
            <a:lvl7pPr marL="914400" algn="ctr" fontAlgn="base">
              <a:spcBef>
                <a:spcPct val="0"/>
              </a:spcBef>
              <a:spcAft>
                <a:spcPct val="0"/>
              </a:spcAft>
              <a:defRPr sz="4100" b="1">
                <a:solidFill>
                  <a:schemeClr val="tx1"/>
                </a:solidFill>
                <a:latin typeface="Lucida Sans" panose="020B0602030504020204" pitchFamily="34" charset="0"/>
              </a:defRPr>
            </a:lvl7pPr>
            <a:lvl8pPr marL="1371600" algn="ctr" fontAlgn="base">
              <a:spcBef>
                <a:spcPct val="0"/>
              </a:spcBef>
              <a:spcAft>
                <a:spcPct val="0"/>
              </a:spcAft>
              <a:defRPr sz="4100" b="1">
                <a:solidFill>
                  <a:schemeClr val="tx1"/>
                </a:solidFill>
                <a:latin typeface="Lucida Sans" panose="020B0602030504020204" pitchFamily="34" charset="0"/>
              </a:defRPr>
            </a:lvl8pPr>
            <a:lvl9pPr marL="1828800" algn="ctr" fontAlgn="base">
              <a:spcBef>
                <a:spcPct val="0"/>
              </a:spcBef>
              <a:spcAft>
                <a:spcPct val="0"/>
              </a:spcAft>
              <a:defRPr sz="4100" b="1">
                <a:solidFill>
                  <a:schemeClr val="tx1"/>
                </a:solidFill>
                <a:latin typeface="Lucida Sans" panose="020B0602030504020204" pitchFamily="34" charset="0"/>
              </a:defRPr>
            </a:lvl9pPr>
          </a:lstStyle>
          <a:p>
            <a:r>
              <a:rPr lang="en-US" altLang="en-US" sz="4510" b="0" dirty="0"/>
              <a:t>Potential Sources of RAGAGEP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286000"/>
            <a:ext cx="4762500" cy="3171825"/>
          </a:xfrm>
          <a:prstGeom prst="rect">
            <a:avLst/>
          </a:prstGeom>
        </p:spPr>
      </p:pic>
      <p:sp>
        <p:nvSpPr>
          <p:cNvPr id="4" name="TextBox 3"/>
          <p:cNvSpPr txBox="1"/>
          <p:nvPr/>
        </p:nvSpPr>
        <p:spPr>
          <a:xfrm>
            <a:off x="5181600" y="5638800"/>
            <a:ext cx="4373880" cy="461665"/>
          </a:xfrm>
          <a:prstGeom prst="rect">
            <a:avLst/>
          </a:prstGeom>
          <a:noFill/>
        </p:spPr>
        <p:txBody>
          <a:bodyPr wrap="square" rtlCol="0">
            <a:spAutoFit/>
          </a:bodyPr>
          <a:lstStyle/>
          <a:p>
            <a:r>
              <a:rPr lang="en-US" dirty="0"/>
              <a:t>Boiler leak</a:t>
            </a:r>
          </a:p>
        </p:txBody>
      </p:sp>
    </p:spTree>
    <p:extLst>
      <p:ext uri="{BB962C8B-B14F-4D97-AF65-F5344CB8AC3E}">
        <p14:creationId xmlns:p14="http://schemas.microsoft.com/office/powerpoint/2010/main" val="41690624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73075" y="1676401"/>
            <a:ext cx="4860925" cy="4954588"/>
          </a:xfrm>
        </p:spPr>
        <p:txBody>
          <a:bodyPr>
            <a:normAutofit fontScale="77500" lnSpcReduction="20000"/>
          </a:bodyPr>
          <a:lstStyle/>
          <a:p>
            <a:pPr marL="0" indent="0">
              <a:spcBef>
                <a:spcPct val="25000"/>
              </a:spcBef>
              <a:buNone/>
            </a:pPr>
            <a:r>
              <a:rPr lang="en-US" altLang="en-US" sz="3520" dirty="0">
                <a:solidFill>
                  <a:srgbClr val="262626"/>
                </a:solidFill>
              </a:rPr>
              <a:t>ANSI – American National Standards Institute</a:t>
            </a:r>
          </a:p>
          <a:p>
            <a:pPr marL="0" indent="0">
              <a:spcBef>
                <a:spcPct val="25000"/>
              </a:spcBef>
              <a:buNone/>
            </a:pPr>
            <a:r>
              <a:rPr lang="en-US" altLang="en-US" sz="3520" dirty="0">
                <a:solidFill>
                  <a:srgbClr val="262626"/>
                </a:solidFill>
              </a:rPr>
              <a:t>NIOSH – National Institute for Occupational Safety and Health</a:t>
            </a:r>
          </a:p>
          <a:p>
            <a:pPr marL="0" indent="0">
              <a:spcBef>
                <a:spcPct val="25000"/>
              </a:spcBef>
              <a:buNone/>
            </a:pPr>
            <a:r>
              <a:rPr lang="en-US" altLang="en-US" sz="3520" dirty="0">
                <a:solidFill>
                  <a:srgbClr val="262626"/>
                </a:solidFill>
              </a:rPr>
              <a:t>ASNT – American Society for Non-Destructive Testing</a:t>
            </a:r>
          </a:p>
          <a:p>
            <a:pPr marL="0" indent="0">
              <a:spcBef>
                <a:spcPct val="25000"/>
              </a:spcBef>
              <a:buNone/>
            </a:pPr>
            <a:r>
              <a:rPr lang="en-US" altLang="en-US" sz="3520" dirty="0">
                <a:solidFill>
                  <a:srgbClr val="262626"/>
                </a:solidFill>
              </a:rPr>
              <a:t>ISA – International Society of Automation</a:t>
            </a:r>
          </a:p>
          <a:p>
            <a:pPr marL="817245" lvl="1" indent="-239237">
              <a:spcBef>
                <a:spcPct val="25000"/>
              </a:spcBef>
              <a:buNone/>
            </a:pPr>
            <a:r>
              <a:rPr lang="en-US" altLang="en-US" sz="3080" dirty="0">
                <a:solidFill>
                  <a:srgbClr val="262626"/>
                </a:solidFill>
              </a:rPr>
              <a:t>ISA-TR84.00.04 – Safety Instrumented Systems</a:t>
            </a:r>
          </a:p>
          <a:p>
            <a:pPr marL="0" indent="0">
              <a:spcBef>
                <a:spcPct val="25000"/>
              </a:spcBef>
              <a:buNone/>
            </a:pPr>
            <a:r>
              <a:rPr lang="en-US" altLang="en-US" sz="3520" dirty="0">
                <a:solidFill>
                  <a:srgbClr val="262626"/>
                </a:solidFill>
              </a:rPr>
              <a:t>EPRI – Electric Power and Research Institute</a:t>
            </a:r>
            <a:endParaRPr lang="en-US" altLang="en-US" dirty="0">
              <a:solidFill>
                <a:srgbClr val="262626"/>
              </a:solidFill>
            </a:endParaRPr>
          </a:p>
        </p:txBody>
      </p:sp>
      <p:sp>
        <p:nvSpPr>
          <p:cNvPr id="31748" name="Rectangle 4"/>
          <p:cNvSpPr>
            <a:spLocks/>
          </p:cNvSpPr>
          <p:nvPr/>
        </p:nvSpPr>
        <p:spPr bwMode="auto">
          <a:xfrm>
            <a:off x="502920" y="365760"/>
            <a:ext cx="9052560"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a:defRPr sz="4100" b="1">
                <a:solidFill>
                  <a:schemeClr val="tx1"/>
                </a:solidFill>
                <a:latin typeface="Lucida Sans" panose="020B0602030504020204" pitchFamily="34" charset="0"/>
              </a:defRPr>
            </a:lvl1pPr>
            <a:lvl2pPr algn="ctr">
              <a:defRPr sz="4100" b="1">
                <a:solidFill>
                  <a:schemeClr val="tx1"/>
                </a:solidFill>
                <a:latin typeface="Lucida Sans" panose="020B0602030504020204" pitchFamily="34" charset="0"/>
              </a:defRPr>
            </a:lvl2pPr>
            <a:lvl3pPr algn="ctr">
              <a:defRPr sz="4100" b="1">
                <a:solidFill>
                  <a:schemeClr val="tx1"/>
                </a:solidFill>
                <a:latin typeface="Lucida Sans" panose="020B0602030504020204" pitchFamily="34" charset="0"/>
              </a:defRPr>
            </a:lvl3pPr>
            <a:lvl4pPr algn="ctr">
              <a:defRPr sz="4100" b="1">
                <a:solidFill>
                  <a:schemeClr val="tx1"/>
                </a:solidFill>
                <a:latin typeface="Lucida Sans" panose="020B0602030504020204" pitchFamily="34" charset="0"/>
              </a:defRPr>
            </a:lvl4pPr>
            <a:lvl5pPr algn="ctr">
              <a:defRPr sz="4100" b="1">
                <a:solidFill>
                  <a:schemeClr val="tx1"/>
                </a:solidFill>
                <a:latin typeface="Lucida Sans" panose="020B0602030504020204" pitchFamily="34" charset="0"/>
              </a:defRPr>
            </a:lvl5pPr>
            <a:lvl6pPr marL="457200" algn="ctr" fontAlgn="base">
              <a:spcBef>
                <a:spcPct val="0"/>
              </a:spcBef>
              <a:spcAft>
                <a:spcPct val="0"/>
              </a:spcAft>
              <a:defRPr sz="4100" b="1">
                <a:solidFill>
                  <a:schemeClr val="tx1"/>
                </a:solidFill>
                <a:latin typeface="Lucida Sans" panose="020B0602030504020204" pitchFamily="34" charset="0"/>
              </a:defRPr>
            </a:lvl6pPr>
            <a:lvl7pPr marL="914400" algn="ctr" fontAlgn="base">
              <a:spcBef>
                <a:spcPct val="0"/>
              </a:spcBef>
              <a:spcAft>
                <a:spcPct val="0"/>
              </a:spcAft>
              <a:defRPr sz="4100" b="1">
                <a:solidFill>
                  <a:schemeClr val="tx1"/>
                </a:solidFill>
                <a:latin typeface="Lucida Sans" panose="020B0602030504020204" pitchFamily="34" charset="0"/>
              </a:defRPr>
            </a:lvl7pPr>
            <a:lvl8pPr marL="1371600" algn="ctr" fontAlgn="base">
              <a:spcBef>
                <a:spcPct val="0"/>
              </a:spcBef>
              <a:spcAft>
                <a:spcPct val="0"/>
              </a:spcAft>
              <a:defRPr sz="4100" b="1">
                <a:solidFill>
                  <a:schemeClr val="tx1"/>
                </a:solidFill>
                <a:latin typeface="Lucida Sans" panose="020B0602030504020204" pitchFamily="34" charset="0"/>
              </a:defRPr>
            </a:lvl8pPr>
            <a:lvl9pPr marL="1828800" algn="ctr" fontAlgn="base">
              <a:spcBef>
                <a:spcPct val="0"/>
              </a:spcBef>
              <a:spcAft>
                <a:spcPct val="0"/>
              </a:spcAft>
              <a:defRPr sz="4100" b="1">
                <a:solidFill>
                  <a:schemeClr val="tx1"/>
                </a:solidFill>
                <a:latin typeface="Lucida Sans" panose="020B0602030504020204" pitchFamily="34" charset="0"/>
              </a:defRPr>
            </a:lvl9pPr>
          </a:lstStyle>
          <a:p>
            <a:r>
              <a:rPr lang="en-US" altLang="en-US" sz="4510" b="0" dirty="0"/>
              <a:t>Potential Sources of RAGAGEP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1447800"/>
            <a:ext cx="1400000" cy="1400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712" y="3810000"/>
            <a:ext cx="2466975" cy="1847850"/>
          </a:xfrm>
          <a:prstGeom prst="rect">
            <a:avLst/>
          </a:prstGeom>
        </p:spPr>
      </p:pic>
    </p:spTree>
    <p:extLst>
      <p:ext uri="{BB962C8B-B14F-4D97-AF65-F5344CB8AC3E}">
        <p14:creationId xmlns:p14="http://schemas.microsoft.com/office/powerpoint/2010/main" val="2413255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875F9D-0B16-4AA8-8B54-4F203BEF8B3B}"/>
              </a:ext>
            </a:extLst>
          </p:cNvPr>
          <p:cNvPicPr>
            <a:picLocks noChangeAspect="1"/>
          </p:cNvPicPr>
          <p:nvPr/>
        </p:nvPicPr>
        <p:blipFill>
          <a:blip r:embed="rId2"/>
          <a:stretch>
            <a:fillRect/>
          </a:stretch>
        </p:blipFill>
        <p:spPr>
          <a:xfrm>
            <a:off x="6324599" y="0"/>
            <a:ext cx="3337283" cy="2317558"/>
          </a:xfrm>
          <a:prstGeom prst="rect">
            <a:avLst/>
          </a:prstGeom>
        </p:spPr>
      </p:pic>
      <p:sp>
        <p:nvSpPr>
          <p:cNvPr id="2" name="Title 1">
            <a:extLst>
              <a:ext uri="{FF2B5EF4-FFF2-40B4-BE49-F238E27FC236}">
                <a16:creationId xmlns:a16="http://schemas.microsoft.com/office/drawing/2014/main" id="{AC34DA4B-7684-4FC3-94FA-04B0D5DA951D}"/>
              </a:ext>
            </a:extLst>
          </p:cNvPr>
          <p:cNvSpPr>
            <a:spLocks noGrp="1"/>
          </p:cNvSpPr>
          <p:nvPr>
            <p:ph type="title"/>
          </p:nvPr>
        </p:nvSpPr>
        <p:spPr>
          <a:xfrm>
            <a:off x="473076" y="473075"/>
            <a:ext cx="4778156" cy="1420813"/>
          </a:xfrm>
        </p:spPr>
        <p:txBody>
          <a:bodyPr/>
          <a:lstStyle/>
          <a:p>
            <a:r>
              <a:rPr lang="en-US" dirty="0"/>
              <a:t>Nitrogen</a:t>
            </a:r>
          </a:p>
        </p:txBody>
      </p:sp>
      <p:sp>
        <p:nvSpPr>
          <p:cNvPr id="3" name="Content Placeholder 2">
            <a:extLst>
              <a:ext uri="{FF2B5EF4-FFF2-40B4-BE49-F238E27FC236}">
                <a16:creationId xmlns:a16="http://schemas.microsoft.com/office/drawing/2014/main" id="{EAF5EA3A-02D1-4E37-A2AE-21E3FA803374}"/>
              </a:ext>
            </a:extLst>
          </p:cNvPr>
          <p:cNvSpPr>
            <a:spLocks noGrp="1"/>
          </p:cNvSpPr>
          <p:nvPr>
            <p:ph sz="half" idx="1"/>
          </p:nvPr>
        </p:nvSpPr>
        <p:spPr/>
        <p:txBody>
          <a:bodyPr/>
          <a:lstStyle/>
          <a:p>
            <a:r>
              <a:rPr lang="en-US" sz="2400" dirty="0"/>
              <a:t>Oxygen alarms</a:t>
            </a:r>
          </a:p>
          <a:p>
            <a:r>
              <a:rPr lang="en-US" sz="2400" dirty="0"/>
              <a:t>Ventilation</a:t>
            </a:r>
          </a:p>
          <a:p>
            <a:r>
              <a:rPr lang="en-US" sz="2400" dirty="0"/>
              <a:t>Signs for isolation valves</a:t>
            </a:r>
          </a:p>
          <a:p>
            <a:r>
              <a:rPr lang="en-US" sz="2400" dirty="0"/>
              <a:t>Procedures: startup, shutdown and emergency shutdown, </a:t>
            </a:r>
          </a:p>
          <a:p>
            <a:r>
              <a:rPr lang="en-US" sz="2400" dirty="0"/>
              <a:t>Respirator when uncertain air quality</a:t>
            </a:r>
          </a:p>
          <a:p>
            <a:r>
              <a:rPr lang="en-US" sz="2400" dirty="0"/>
              <a:t>Nitrogen vessel inspected and certified</a:t>
            </a:r>
          </a:p>
        </p:txBody>
      </p:sp>
      <p:sp>
        <p:nvSpPr>
          <p:cNvPr id="4" name="Content Placeholder 3">
            <a:extLst>
              <a:ext uri="{FF2B5EF4-FFF2-40B4-BE49-F238E27FC236}">
                <a16:creationId xmlns:a16="http://schemas.microsoft.com/office/drawing/2014/main" id="{2DD7AA19-EBD9-48A9-9DF0-81B906B216C5}"/>
              </a:ext>
            </a:extLst>
          </p:cNvPr>
          <p:cNvSpPr>
            <a:spLocks noGrp="1"/>
          </p:cNvSpPr>
          <p:nvPr>
            <p:ph sz="half" idx="2"/>
          </p:nvPr>
        </p:nvSpPr>
        <p:spPr>
          <a:xfrm>
            <a:off x="4811713" y="2105025"/>
            <a:ext cx="4186237" cy="2543175"/>
          </a:xfrm>
        </p:spPr>
        <p:txBody>
          <a:bodyPr/>
          <a:lstStyle/>
          <a:p>
            <a:r>
              <a:rPr lang="en-US" dirty="0"/>
              <a:t>Nitrogen offloading and fill connection are 10 feet from building exits. </a:t>
            </a:r>
          </a:p>
          <a:p>
            <a:r>
              <a:rPr lang="en-US" dirty="0"/>
              <a:t>Secure equipment from damage. </a:t>
            </a:r>
          </a:p>
        </p:txBody>
      </p:sp>
      <p:pic>
        <p:nvPicPr>
          <p:cNvPr id="5" name="Picture 4">
            <a:extLst>
              <a:ext uri="{FF2B5EF4-FFF2-40B4-BE49-F238E27FC236}">
                <a16:creationId xmlns:a16="http://schemas.microsoft.com/office/drawing/2014/main" id="{A047AF41-782F-4085-B4F6-0315C4C4A576}"/>
              </a:ext>
            </a:extLst>
          </p:cNvPr>
          <p:cNvPicPr>
            <a:picLocks noChangeAspect="1"/>
          </p:cNvPicPr>
          <p:nvPr/>
        </p:nvPicPr>
        <p:blipFill>
          <a:blip r:embed="rId3"/>
          <a:stretch>
            <a:fillRect/>
          </a:stretch>
        </p:blipFill>
        <p:spPr>
          <a:xfrm>
            <a:off x="5029200" y="4823114"/>
            <a:ext cx="4038600" cy="2692400"/>
          </a:xfrm>
          <a:prstGeom prst="rect">
            <a:avLst/>
          </a:prstGeom>
        </p:spPr>
      </p:pic>
      <p:sp>
        <p:nvSpPr>
          <p:cNvPr id="6" name="TextBox 5">
            <a:extLst>
              <a:ext uri="{FF2B5EF4-FFF2-40B4-BE49-F238E27FC236}">
                <a16:creationId xmlns:a16="http://schemas.microsoft.com/office/drawing/2014/main" id="{72EA04D9-3AE9-438D-8C5F-7AF7730F76E5}"/>
              </a:ext>
            </a:extLst>
          </p:cNvPr>
          <p:cNvSpPr txBox="1"/>
          <p:nvPr/>
        </p:nvSpPr>
        <p:spPr>
          <a:xfrm>
            <a:off x="1295400" y="6705600"/>
            <a:ext cx="3581400" cy="461665"/>
          </a:xfrm>
          <a:prstGeom prst="rect">
            <a:avLst/>
          </a:prstGeom>
          <a:noFill/>
        </p:spPr>
        <p:txBody>
          <a:bodyPr wrap="square" rtlCol="0">
            <a:spAutoFit/>
          </a:bodyPr>
          <a:lstStyle/>
          <a:p>
            <a:r>
              <a:rPr lang="en-US" dirty="0"/>
              <a:t>Cryogenic Food Freezing</a:t>
            </a:r>
          </a:p>
        </p:txBody>
      </p:sp>
    </p:spTree>
    <p:extLst>
      <p:ext uri="{BB962C8B-B14F-4D97-AF65-F5344CB8AC3E}">
        <p14:creationId xmlns:p14="http://schemas.microsoft.com/office/powerpoint/2010/main" val="1874544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4DA4B-7684-4FC3-94FA-04B0D5DA951D}"/>
              </a:ext>
            </a:extLst>
          </p:cNvPr>
          <p:cNvSpPr>
            <a:spLocks noGrp="1"/>
          </p:cNvSpPr>
          <p:nvPr>
            <p:ph type="title"/>
          </p:nvPr>
        </p:nvSpPr>
        <p:spPr>
          <a:xfrm>
            <a:off x="473076" y="473075"/>
            <a:ext cx="4778156" cy="1420813"/>
          </a:xfrm>
        </p:spPr>
        <p:txBody>
          <a:bodyPr/>
          <a:lstStyle/>
          <a:p>
            <a:r>
              <a:rPr lang="en-US" dirty="0"/>
              <a:t>Nitrogen</a:t>
            </a:r>
          </a:p>
        </p:txBody>
      </p:sp>
      <p:sp>
        <p:nvSpPr>
          <p:cNvPr id="3" name="Content Placeholder 2">
            <a:extLst>
              <a:ext uri="{FF2B5EF4-FFF2-40B4-BE49-F238E27FC236}">
                <a16:creationId xmlns:a16="http://schemas.microsoft.com/office/drawing/2014/main" id="{EAF5EA3A-02D1-4E37-A2AE-21E3FA803374}"/>
              </a:ext>
            </a:extLst>
          </p:cNvPr>
          <p:cNvSpPr>
            <a:spLocks noGrp="1"/>
          </p:cNvSpPr>
          <p:nvPr>
            <p:ph sz="half" idx="1"/>
          </p:nvPr>
        </p:nvSpPr>
        <p:spPr/>
        <p:txBody>
          <a:bodyPr/>
          <a:lstStyle/>
          <a:p>
            <a:r>
              <a:rPr lang="en-US" sz="2000" b="0" i="0" dirty="0">
                <a:solidFill>
                  <a:srgbClr val="444444"/>
                </a:solidFill>
                <a:effectLst/>
                <a:latin typeface="Calibri" panose="020F0502020204030204" pitchFamily="34" charset="0"/>
                <a:cs typeface="Calibri" panose="020F0502020204030204" pitchFamily="34" charset="0"/>
              </a:rPr>
              <a:t>The presence of nitrogen cylinders and containers requires a focus on safety. </a:t>
            </a:r>
          </a:p>
          <a:p>
            <a:r>
              <a:rPr lang="en-US" sz="2000" b="0" i="0" dirty="0">
                <a:solidFill>
                  <a:srgbClr val="444444"/>
                </a:solidFill>
                <a:effectLst/>
                <a:latin typeface="Calibri" panose="020F0502020204030204" pitchFamily="34" charset="0"/>
                <a:cs typeface="Calibri" panose="020F0502020204030204" pitchFamily="34" charset="0"/>
              </a:rPr>
              <a:t>Liquid Nitrogen rapidly vaporizes to gas at about 700 times the liquid volume. </a:t>
            </a:r>
          </a:p>
          <a:p>
            <a:r>
              <a:rPr lang="en-US" sz="2000" b="0" i="0" dirty="0">
                <a:solidFill>
                  <a:srgbClr val="444444"/>
                </a:solidFill>
                <a:effectLst/>
                <a:latin typeface="Calibri" panose="020F0502020204030204" pitchFamily="34" charset="0"/>
                <a:cs typeface="Calibri" panose="020F0502020204030204" pitchFamily="34" charset="0"/>
              </a:rPr>
              <a:t>By displacing air the gas may kill by asphyxiation. </a:t>
            </a:r>
          </a:p>
          <a:p>
            <a:r>
              <a:rPr lang="en-US" sz="2000" b="0" i="0" dirty="0">
                <a:solidFill>
                  <a:srgbClr val="444444"/>
                </a:solidFill>
                <a:effectLst/>
                <a:latin typeface="Calibri" panose="020F0502020204030204" pitchFamily="34" charset="0"/>
                <a:cs typeface="Calibri" panose="020F0502020204030204" pitchFamily="34" charset="0"/>
              </a:rPr>
              <a:t>When the oxygen concentration in air is sufficiently low, a person can become unconscious without any warning symptoms.</a:t>
            </a:r>
          </a:p>
          <a:p>
            <a:r>
              <a:rPr lang="en-US" sz="2000" dirty="0">
                <a:solidFill>
                  <a:srgbClr val="444444"/>
                </a:solidFill>
                <a:latin typeface="Calibri" panose="020F0502020204030204" pitchFamily="34" charset="0"/>
                <a:cs typeface="Calibri" panose="020F0502020204030204" pitchFamily="34" charset="0"/>
              </a:rPr>
              <a:t>Fixed oxygen  detector</a:t>
            </a:r>
          </a:p>
          <a:p>
            <a:r>
              <a:rPr lang="en-US" sz="2000" dirty="0">
                <a:solidFill>
                  <a:srgbClr val="444444"/>
                </a:solidFill>
                <a:latin typeface="Calibri" panose="020F0502020204030204" pitchFamily="34" charset="0"/>
                <a:cs typeface="Calibri" panose="020F0502020204030204" pitchFamily="34" charset="0"/>
              </a:rPr>
              <a:t>Handheld </a:t>
            </a:r>
            <a:r>
              <a:rPr lang="en-US" sz="2000">
                <a:solidFill>
                  <a:srgbClr val="444444"/>
                </a:solidFill>
                <a:latin typeface="Calibri" panose="020F0502020204030204" pitchFamily="34" charset="0"/>
                <a:cs typeface="Calibri" panose="020F0502020204030204" pitchFamily="34" charset="0"/>
              </a:rPr>
              <a:t>oxygen detector</a:t>
            </a:r>
            <a:endParaRPr lang="en-US" sz="3200" dirty="0">
              <a:latin typeface="Calibri" panose="020F0502020204030204" pitchFamily="34" charset="0"/>
              <a:cs typeface="Calibri" panose="020F0502020204030204" pitchFamily="34" charset="0"/>
            </a:endParaRPr>
          </a:p>
        </p:txBody>
      </p:sp>
      <p:pic>
        <p:nvPicPr>
          <p:cNvPr id="8" name="Content Placeholder 7">
            <a:extLst>
              <a:ext uri="{FF2B5EF4-FFF2-40B4-BE49-F238E27FC236}">
                <a16:creationId xmlns:a16="http://schemas.microsoft.com/office/drawing/2014/main" id="{33440D4F-16AA-4F4B-B7C5-FF47FE1929E4}"/>
              </a:ext>
            </a:extLst>
          </p:cNvPr>
          <p:cNvPicPr>
            <a:picLocks noGrp="1" noChangeAspect="1"/>
          </p:cNvPicPr>
          <p:nvPr>
            <p:ph sz="half" idx="2"/>
          </p:nvPr>
        </p:nvPicPr>
        <p:blipFill>
          <a:blip r:embed="rId3"/>
          <a:stretch>
            <a:fillRect/>
          </a:stretch>
        </p:blipFill>
        <p:spPr>
          <a:xfrm>
            <a:off x="6477000" y="622300"/>
            <a:ext cx="1771745" cy="2543175"/>
          </a:xfrm>
          <a:prstGeom prst="rect">
            <a:avLst/>
          </a:prstGeom>
        </p:spPr>
      </p:pic>
      <p:pic>
        <p:nvPicPr>
          <p:cNvPr id="9" name="Picture 8">
            <a:extLst>
              <a:ext uri="{FF2B5EF4-FFF2-40B4-BE49-F238E27FC236}">
                <a16:creationId xmlns:a16="http://schemas.microsoft.com/office/drawing/2014/main" id="{F2CB0E10-7C36-6831-3618-DB1F9A6580AD}"/>
              </a:ext>
            </a:extLst>
          </p:cNvPr>
          <p:cNvPicPr>
            <a:picLocks noChangeAspect="1"/>
          </p:cNvPicPr>
          <p:nvPr/>
        </p:nvPicPr>
        <p:blipFill>
          <a:blip r:embed="rId4"/>
          <a:stretch>
            <a:fillRect/>
          </a:stretch>
        </p:blipFill>
        <p:spPr>
          <a:xfrm>
            <a:off x="5420204" y="3657600"/>
            <a:ext cx="4572000" cy="3905250"/>
          </a:xfrm>
          <a:prstGeom prst="rect">
            <a:avLst/>
          </a:prstGeom>
        </p:spPr>
      </p:pic>
    </p:spTree>
    <p:extLst>
      <p:ext uri="{BB962C8B-B14F-4D97-AF65-F5344CB8AC3E}">
        <p14:creationId xmlns:p14="http://schemas.microsoft.com/office/powerpoint/2010/main" val="3628788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73ACEA-9D0C-4B3A-95CE-AA7EEC2F05D5}"/>
              </a:ext>
            </a:extLst>
          </p:cNvPr>
          <p:cNvSpPr>
            <a:spLocks noGrp="1"/>
          </p:cNvSpPr>
          <p:nvPr>
            <p:ph type="title"/>
          </p:nvPr>
        </p:nvSpPr>
        <p:spPr/>
        <p:txBody>
          <a:bodyPr/>
          <a:lstStyle/>
          <a:p>
            <a:r>
              <a:rPr lang="en-US" dirty="0" err="1"/>
              <a:t>Linebreaking</a:t>
            </a:r>
            <a:endParaRPr lang="en-US" dirty="0"/>
          </a:p>
        </p:txBody>
      </p:sp>
      <p:sp>
        <p:nvSpPr>
          <p:cNvPr id="4" name="Content Placeholder 3">
            <a:extLst>
              <a:ext uri="{FF2B5EF4-FFF2-40B4-BE49-F238E27FC236}">
                <a16:creationId xmlns:a16="http://schemas.microsoft.com/office/drawing/2014/main" id="{CD85A9A4-BA64-4B8B-93BD-9F5B0A8B04F3}"/>
              </a:ext>
            </a:extLst>
          </p:cNvPr>
          <p:cNvSpPr>
            <a:spLocks noGrp="1"/>
          </p:cNvSpPr>
          <p:nvPr>
            <p:ph sz="half" idx="1"/>
          </p:nvPr>
        </p:nvSpPr>
        <p:spPr/>
        <p:txBody>
          <a:bodyPr/>
          <a:lstStyle/>
          <a:p>
            <a:r>
              <a:rPr lang="en-US" dirty="0"/>
              <a:t>“</a:t>
            </a:r>
            <a:r>
              <a:rPr lang="en-US" b="0" i="0" dirty="0">
                <a:solidFill>
                  <a:srgbClr val="050505"/>
                </a:solidFill>
                <a:effectLst/>
                <a:latin typeface="Segoe UI Historic" panose="020B0502040204020203" pitchFamily="34" charset="0"/>
              </a:rPr>
              <a:t>Plant is down for a few days so doing a few bottom blowdown valve replacements.”</a:t>
            </a:r>
          </a:p>
          <a:p>
            <a:r>
              <a:rPr lang="en-US">
                <a:solidFill>
                  <a:srgbClr val="050505"/>
                </a:solidFill>
                <a:latin typeface="Segoe UI Historic" panose="020B0502040204020203" pitchFamily="34" charset="0"/>
              </a:rPr>
              <a:t>What issues?</a:t>
            </a:r>
            <a:endParaRPr lang="en-US" dirty="0">
              <a:solidFill>
                <a:srgbClr val="050505"/>
              </a:solidFill>
              <a:latin typeface="Segoe UI Historic" panose="020B0502040204020203" pitchFamily="34" charset="0"/>
            </a:endParaRPr>
          </a:p>
          <a:p>
            <a:r>
              <a:rPr lang="en-US" b="0" i="0" dirty="0">
                <a:solidFill>
                  <a:srgbClr val="050505"/>
                </a:solidFill>
                <a:effectLst/>
                <a:latin typeface="Segoe UI Historic" panose="020B0502040204020203" pitchFamily="34" charset="0"/>
              </a:rPr>
              <a:t>Photo – Richard Clinton</a:t>
            </a:r>
          </a:p>
        </p:txBody>
      </p:sp>
      <p:pic>
        <p:nvPicPr>
          <p:cNvPr id="6" name="Content Placeholder 5">
            <a:extLst>
              <a:ext uri="{FF2B5EF4-FFF2-40B4-BE49-F238E27FC236}">
                <a16:creationId xmlns:a16="http://schemas.microsoft.com/office/drawing/2014/main" id="{C23D08FB-A8ED-4752-B056-C85CB09F6E6C}"/>
              </a:ext>
            </a:extLst>
          </p:cNvPr>
          <p:cNvPicPr>
            <a:picLocks noGrp="1" noChangeAspect="1"/>
          </p:cNvPicPr>
          <p:nvPr>
            <p:ph sz="half" idx="2"/>
          </p:nvPr>
        </p:nvPicPr>
        <p:blipFill>
          <a:blip r:embed="rId2"/>
          <a:stretch>
            <a:fillRect/>
          </a:stretch>
        </p:blipFill>
        <p:spPr>
          <a:xfrm>
            <a:off x="5207595" y="2105025"/>
            <a:ext cx="3394472" cy="4525963"/>
          </a:xfrm>
          <a:prstGeom prst="rect">
            <a:avLst/>
          </a:prstGeom>
        </p:spPr>
      </p:pic>
    </p:spTree>
    <p:extLst>
      <p:ext uri="{BB962C8B-B14F-4D97-AF65-F5344CB8AC3E}">
        <p14:creationId xmlns:p14="http://schemas.microsoft.com/office/powerpoint/2010/main" val="741476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sz="4000" dirty="0"/>
              <a:t>Definitions</a:t>
            </a:r>
          </a:p>
        </p:txBody>
      </p:sp>
      <p:sp>
        <p:nvSpPr>
          <p:cNvPr id="27651" name="Rectangle 3"/>
          <p:cNvSpPr>
            <a:spLocks noGrp="1" noChangeArrowheads="1"/>
          </p:cNvSpPr>
          <p:nvPr>
            <p:ph type="body" sz="half" idx="1"/>
          </p:nvPr>
        </p:nvSpPr>
        <p:spPr>
          <a:xfrm>
            <a:off x="473075" y="2105025"/>
            <a:ext cx="4184650" cy="4525963"/>
          </a:xfrm>
        </p:spPr>
        <p:txBody>
          <a:bodyPr/>
          <a:lstStyle/>
          <a:p>
            <a:pPr>
              <a:lnSpc>
                <a:spcPct val="80000"/>
              </a:lnSpc>
            </a:pPr>
            <a:r>
              <a:rPr lang="en-US" altLang="en-US" sz="2800" dirty="0"/>
              <a:t>Flammable liquid means any liquid having a flashpoint at or below 199.4 °F (93 °C). </a:t>
            </a:r>
          </a:p>
          <a:p>
            <a:pPr>
              <a:lnSpc>
                <a:spcPct val="80000"/>
              </a:lnSpc>
            </a:pPr>
            <a:r>
              <a:rPr lang="en-US" dirty="0"/>
              <a:t>The lower flammable limit of a flammable gas or vapor is the:</a:t>
            </a:r>
            <a:endParaRPr lang="en-US" sz="4000" dirty="0"/>
          </a:p>
          <a:p>
            <a:pPr lvl="1"/>
            <a:r>
              <a:rPr lang="en-US" b="1" dirty="0">
                <a:solidFill>
                  <a:srgbClr val="FF0000"/>
                </a:solidFill>
              </a:rPr>
              <a:t>Lowest concentration of the gas or vapor in air, expressed as a percentage, that can be ignited</a:t>
            </a:r>
            <a:endParaRPr lang="en-US" sz="3600" dirty="0">
              <a:solidFill>
                <a:srgbClr val="FF0000"/>
              </a:solidFill>
            </a:endParaRPr>
          </a:p>
        </p:txBody>
      </p:sp>
      <p:pic>
        <p:nvPicPr>
          <p:cNvPr id="3" name="Content Placeholder 2"/>
          <p:cNvPicPr>
            <a:picLocks noGrp="1" noChangeAspect="1"/>
          </p:cNvPicPr>
          <p:nvPr>
            <p:ph sz="half" idx="2"/>
          </p:nvPr>
        </p:nvPicPr>
        <p:blipFill>
          <a:blip r:embed="rId3"/>
          <a:stretch>
            <a:fillRect/>
          </a:stretch>
        </p:blipFill>
        <p:spPr>
          <a:xfrm>
            <a:off x="6858000" y="558006"/>
            <a:ext cx="2857500" cy="3810000"/>
          </a:xfrm>
          <a:prstGeom prst="rect">
            <a:avLst/>
          </a:prstGeom>
        </p:spPr>
      </p:pic>
      <p:sp>
        <p:nvSpPr>
          <p:cNvPr id="2" name="TextBox 1"/>
          <p:cNvSpPr txBox="1"/>
          <p:nvPr/>
        </p:nvSpPr>
        <p:spPr>
          <a:xfrm>
            <a:off x="5486400" y="4572000"/>
            <a:ext cx="4343400" cy="3046988"/>
          </a:xfrm>
          <a:prstGeom prst="rect">
            <a:avLst/>
          </a:prstGeom>
          <a:noFill/>
        </p:spPr>
        <p:txBody>
          <a:bodyPr wrap="square" rtlCol="0">
            <a:spAutoFit/>
          </a:bodyPr>
          <a:lstStyle/>
          <a:p>
            <a:r>
              <a:rPr lang="en-US" dirty="0"/>
              <a:t>NFPA 30 3.3.33.2* Flammable Liquid. Any liquid that has a closed cup flash point below 100°F (37.8°C)</a:t>
            </a:r>
          </a:p>
          <a:p>
            <a:r>
              <a:rPr lang="en-US" dirty="0"/>
              <a:t>Class IA Liquid — Any liquid that has a flash point below 73°F (22.8°C) and a boiling point below 100°F (37.8°C)</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sz="4000"/>
              <a:t>Flammable Liquid Storage </a:t>
            </a:r>
          </a:p>
        </p:txBody>
      </p:sp>
      <p:sp>
        <p:nvSpPr>
          <p:cNvPr id="28675" name="Rectangle 3"/>
          <p:cNvSpPr>
            <a:spLocks noGrp="1" noChangeArrowheads="1"/>
          </p:cNvSpPr>
          <p:nvPr>
            <p:ph type="body" sz="half" idx="1"/>
          </p:nvPr>
        </p:nvSpPr>
        <p:spPr>
          <a:xfrm>
            <a:off x="473075" y="2105025"/>
            <a:ext cx="4184650" cy="4525963"/>
          </a:xfrm>
        </p:spPr>
        <p:txBody>
          <a:bodyPr/>
          <a:lstStyle/>
          <a:p>
            <a:pPr>
              <a:buFontTx/>
              <a:buNone/>
            </a:pPr>
            <a:r>
              <a:rPr lang="en-US" altLang="en-US" sz="2800" dirty="0"/>
              <a:t>Flammable storage cabinet capacities:</a:t>
            </a:r>
          </a:p>
          <a:p>
            <a:endParaRPr lang="en-US" altLang="en-US" sz="2800" dirty="0"/>
          </a:p>
          <a:p>
            <a:r>
              <a:rPr lang="en-US" altLang="en-US" sz="2800" dirty="0"/>
              <a:t>25 gallons of Category I 120 gallons of Category 2, 3, 4</a:t>
            </a:r>
          </a:p>
          <a:p>
            <a:endParaRPr lang="en-US" altLang="en-US" sz="2800" dirty="0"/>
          </a:p>
        </p:txBody>
      </p:sp>
      <p:pic>
        <p:nvPicPr>
          <p:cNvPr id="28676" name="Picture 6" descr="fire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2209800"/>
            <a:ext cx="4186238" cy="3130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a:t>Let’s count</a:t>
            </a:r>
          </a:p>
        </p:txBody>
      </p:sp>
      <p:sp>
        <p:nvSpPr>
          <p:cNvPr id="29699" name="Text Placeholder 2"/>
          <p:cNvSpPr>
            <a:spLocks noGrp="1"/>
          </p:cNvSpPr>
          <p:nvPr>
            <p:ph type="body" sz="half" idx="1"/>
          </p:nvPr>
        </p:nvSpPr>
        <p:spPr/>
        <p:txBody>
          <a:bodyPr/>
          <a:lstStyle/>
          <a:p>
            <a:r>
              <a:rPr lang="en-US" altLang="en-US"/>
              <a:t>Cabinet or no cabinet?</a:t>
            </a:r>
          </a:p>
        </p:txBody>
      </p:sp>
      <p:pic>
        <p:nvPicPr>
          <p:cNvPr id="29700"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886200" y="2103438"/>
            <a:ext cx="5111750" cy="3833812"/>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0CDA-A7A6-45E2-BE81-299FAFB9EDDF}"/>
              </a:ext>
            </a:extLst>
          </p:cNvPr>
          <p:cNvSpPr>
            <a:spLocks noGrp="1"/>
          </p:cNvSpPr>
          <p:nvPr>
            <p:ph type="title"/>
          </p:nvPr>
        </p:nvSpPr>
        <p:spPr>
          <a:xfrm>
            <a:off x="381000" y="76200"/>
            <a:ext cx="8524875" cy="930929"/>
          </a:xfrm>
        </p:spPr>
        <p:txBody>
          <a:bodyPr/>
          <a:lstStyle/>
          <a:p>
            <a:r>
              <a:rPr lang="en-US" dirty="0"/>
              <a:t>Hydrogen</a:t>
            </a:r>
          </a:p>
        </p:txBody>
      </p:sp>
      <p:sp>
        <p:nvSpPr>
          <p:cNvPr id="3" name="Content Placeholder 2">
            <a:extLst>
              <a:ext uri="{FF2B5EF4-FFF2-40B4-BE49-F238E27FC236}">
                <a16:creationId xmlns:a16="http://schemas.microsoft.com/office/drawing/2014/main" id="{673DADAD-F9D3-4A59-ABDC-6CFAF610D78F}"/>
              </a:ext>
            </a:extLst>
          </p:cNvPr>
          <p:cNvSpPr>
            <a:spLocks noGrp="1"/>
          </p:cNvSpPr>
          <p:nvPr>
            <p:ph sz="half" idx="1"/>
          </p:nvPr>
        </p:nvSpPr>
        <p:spPr>
          <a:xfrm>
            <a:off x="457200" y="1507436"/>
            <a:ext cx="4937125" cy="5030788"/>
          </a:xfrm>
        </p:spPr>
        <p:txBody>
          <a:bodyPr/>
          <a:lstStyle/>
          <a:p>
            <a:r>
              <a:rPr lang="en-US" sz="2000" dirty="0"/>
              <a:t>January 8, 2007 OHIO</a:t>
            </a:r>
          </a:p>
          <a:p>
            <a:r>
              <a:rPr lang="en-US" sz="2000" dirty="0"/>
              <a:t>The truck driver was delivering hydrogen gas to fill two 6500 cubic feet storage cylinders at the plant. </a:t>
            </a:r>
          </a:p>
          <a:p>
            <a:r>
              <a:rPr lang="en-US" sz="2000" dirty="0"/>
              <a:t>The hydrogen gas was used to cool the generator at the power plant. </a:t>
            </a:r>
          </a:p>
          <a:p>
            <a:r>
              <a:rPr lang="en-US" sz="2000" dirty="0"/>
              <a:t>At this time witnesses heard a loud noise, like high pressure gas venting through a relief valve, and within 15 to 20 seconds, the hydrogen gas exploded, killing the employee and injuring eight AEP coworkers. </a:t>
            </a:r>
          </a:p>
          <a:p>
            <a:r>
              <a:rPr lang="en-US" sz="2000" dirty="0"/>
              <a:t>The investigation revealed that the hydrogen gas over pressurized a rupture disk attached to one of the hydrogen cylinders. </a:t>
            </a:r>
          </a:p>
        </p:txBody>
      </p:sp>
      <p:pic>
        <p:nvPicPr>
          <p:cNvPr id="5" name="Content Placeholder 4">
            <a:extLst>
              <a:ext uri="{FF2B5EF4-FFF2-40B4-BE49-F238E27FC236}">
                <a16:creationId xmlns:a16="http://schemas.microsoft.com/office/drawing/2014/main" id="{FDF65B94-FBAC-4349-9DB3-55CDE07A2A18}"/>
              </a:ext>
            </a:extLst>
          </p:cNvPr>
          <p:cNvPicPr>
            <a:picLocks noGrp="1" noChangeAspect="1"/>
          </p:cNvPicPr>
          <p:nvPr>
            <p:ph sz="half" idx="2"/>
          </p:nvPr>
        </p:nvPicPr>
        <p:blipFill>
          <a:blip r:embed="rId3"/>
          <a:stretch>
            <a:fillRect/>
          </a:stretch>
        </p:blipFill>
        <p:spPr>
          <a:xfrm>
            <a:off x="5638800" y="1507436"/>
            <a:ext cx="3499119" cy="2620962"/>
          </a:xfrm>
          <a:prstGeom prst="rect">
            <a:avLst/>
          </a:prstGeom>
        </p:spPr>
      </p:pic>
      <p:sp>
        <p:nvSpPr>
          <p:cNvPr id="7" name="Rectangle 6">
            <a:extLst>
              <a:ext uri="{FF2B5EF4-FFF2-40B4-BE49-F238E27FC236}">
                <a16:creationId xmlns:a16="http://schemas.microsoft.com/office/drawing/2014/main" id="{5BBAB429-6281-4734-B661-0F7B341D95C8}"/>
              </a:ext>
            </a:extLst>
          </p:cNvPr>
          <p:cNvSpPr/>
          <p:nvPr/>
        </p:nvSpPr>
        <p:spPr>
          <a:xfrm>
            <a:off x="5638800" y="4495800"/>
            <a:ext cx="4343400" cy="1938992"/>
          </a:xfrm>
          <a:prstGeom prst="rect">
            <a:avLst/>
          </a:prstGeom>
        </p:spPr>
        <p:txBody>
          <a:bodyPr wrap="square">
            <a:spAutoFit/>
          </a:bodyPr>
          <a:lstStyle/>
          <a:p>
            <a:r>
              <a:rPr lang="en-US" sz="2000" dirty="0">
                <a:latin typeface="+mn-lt"/>
              </a:rPr>
              <a:t>As the set pressure of the rupture disk was between 3500 and 4000 psi, and the maximum pressure that could have be put on the system during filling was 2600 psi, the rupture disk failed well below its designed pressure. </a:t>
            </a:r>
          </a:p>
        </p:txBody>
      </p:sp>
    </p:spTree>
    <p:extLst>
      <p:ext uri="{BB962C8B-B14F-4D97-AF65-F5344CB8AC3E}">
        <p14:creationId xmlns:p14="http://schemas.microsoft.com/office/powerpoint/2010/main" val="1204228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sz="4000"/>
              <a:t>Storage Room Capacity</a:t>
            </a:r>
          </a:p>
        </p:txBody>
      </p:sp>
      <p:sp>
        <p:nvSpPr>
          <p:cNvPr id="36867" name="Rectangle 3"/>
          <p:cNvSpPr>
            <a:spLocks noGrp="1" noChangeArrowheads="1"/>
          </p:cNvSpPr>
          <p:nvPr>
            <p:ph type="body" sz="half" idx="1"/>
          </p:nvPr>
        </p:nvSpPr>
        <p:spPr>
          <a:xfrm>
            <a:off x="473075" y="2105025"/>
            <a:ext cx="4184650" cy="4525963"/>
          </a:xfrm>
        </p:spPr>
        <p:txBody>
          <a:bodyPr/>
          <a:lstStyle/>
          <a:p>
            <a:r>
              <a:rPr lang="en-US" altLang="en-US" sz="2800"/>
              <a:t>Reference Table H-13 in 1910.106(d)(4)</a:t>
            </a:r>
          </a:p>
          <a:p>
            <a:r>
              <a:rPr lang="en-US" altLang="en-US" sz="2800"/>
              <a:t>Capacity is dependent on:</a:t>
            </a:r>
          </a:p>
          <a:p>
            <a:pPr>
              <a:buFontTx/>
              <a:buNone/>
            </a:pPr>
            <a:r>
              <a:rPr lang="en-US" altLang="en-US" sz="2800"/>
              <a:t>  -  room size</a:t>
            </a:r>
          </a:p>
          <a:p>
            <a:pPr>
              <a:buFontTx/>
              <a:buNone/>
            </a:pPr>
            <a:r>
              <a:rPr lang="en-US" altLang="en-US" sz="2800"/>
              <a:t>  -  fire resistant rating</a:t>
            </a:r>
          </a:p>
          <a:p>
            <a:pPr>
              <a:buFontTx/>
              <a:buNone/>
            </a:pPr>
            <a:r>
              <a:rPr lang="en-US" altLang="en-US" sz="2800"/>
              <a:t>  -  if fire protection is available</a:t>
            </a:r>
          </a:p>
          <a:p>
            <a:pPr algn="ctr">
              <a:buFontTx/>
              <a:buNone/>
            </a:pPr>
            <a:r>
              <a:rPr lang="en-US" altLang="en-US" sz="2800"/>
              <a:t> </a:t>
            </a:r>
            <a:r>
              <a:rPr lang="en-US" altLang="en-US" sz="2000"/>
              <a:t>(gals/cubic feet/floor area)</a:t>
            </a:r>
            <a:endParaRPr lang="en-US" altLang="en-US" sz="2800"/>
          </a:p>
        </p:txBody>
      </p:sp>
      <p:sp>
        <p:nvSpPr>
          <p:cNvPr id="36868" name="Text Box 5"/>
          <p:cNvSpPr txBox="1">
            <a:spLocks noChangeArrowheads="1"/>
          </p:cNvSpPr>
          <p:nvPr/>
        </p:nvSpPr>
        <p:spPr bwMode="auto">
          <a:xfrm>
            <a:off x="5029200" y="6391275"/>
            <a:ext cx="4525963" cy="72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82" tIns="50941" rIns="101882" bIns="50941">
            <a:spAutoFit/>
          </a:bodyPr>
          <a:lstStyle>
            <a:lvl1pPr defTabSz="1019175">
              <a:spcBef>
                <a:spcPct val="20000"/>
              </a:spcBef>
              <a:buChar char="•"/>
              <a:defRPr sz="3200">
                <a:solidFill>
                  <a:schemeClr val="tx1"/>
                </a:solidFill>
                <a:latin typeface="Times New Roman" pitchFamily="18" charset="0"/>
              </a:defRPr>
            </a:lvl1pPr>
            <a:lvl2pPr marL="742950" indent="-285750" defTabSz="1019175">
              <a:spcBef>
                <a:spcPct val="20000"/>
              </a:spcBef>
              <a:buChar char="–"/>
              <a:defRPr sz="2800">
                <a:solidFill>
                  <a:schemeClr val="tx1"/>
                </a:solidFill>
                <a:latin typeface="Times New Roman" pitchFamily="18" charset="0"/>
              </a:defRPr>
            </a:lvl2pPr>
            <a:lvl3pPr marL="1143000" indent="-228600" defTabSz="1019175">
              <a:spcBef>
                <a:spcPct val="20000"/>
              </a:spcBef>
              <a:buChar char="•"/>
              <a:defRPr sz="2400">
                <a:solidFill>
                  <a:schemeClr val="tx1"/>
                </a:solidFill>
                <a:latin typeface="Times New Roman" pitchFamily="18" charset="0"/>
              </a:defRPr>
            </a:lvl3pPr>
            <a:lvl4pPr marL="1600200" indent="-228600" defTabSz="1019175">
              <a:spcBef>
                <a:spcPct val="20000"/>
              </a:spcBef>
              <a:buChar char="–"/>
              <a:defRPr sz="2000">
                <a:solidFill>
                  <a:schemeClr val="tx1"/>
                </a:solidFill>
                <a:latin typeface="Times New Roman" pitchFamily="18" charset="0"/>
              </a:defRPr>
            </a:lvl4pPr>
            <a:lvl5pPr marL="2057400" indent="-228600" defTabSz="1019175">
              <a:spcBef>
                <a:spcPct val="20000"/>
              </a:spcBef>
              <a:buChar char="»"/>
              <a:defRPr sz="2000">
                <a:solidFill>
                  <a:schemeClr val="tx1"/>
                </a:solidFill>
                <a:latin typeface="Times New Roman" pitchFamily="18" charset="0"/>
              </a:defRPr>
            </a:lvl5pPr>
            <a:lvl6pPr marL="2514600" indent="-228600" defTabSz="1019175"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1019175"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1019175"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1019175"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2000">
                <a:latin typeface="Arial" charset="0"/>
              </a:rPr>
              <a:t>Electrical lighting of this type and windows not allowed</a:t>
            </a:r>
          </a:p>
        </p:txBody>
      </p:sp>
      <p:pic>
        <p:nvPicPr>
          <p:cNvPr id="36869" name="Picture 7" descr="fire1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11713" y="2797175"/>
            <a:ext cx="4186237" cy="314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53991-FE69-48AF-8EAE-9CC106C4B17B}"/>
              </a:ext>
            </a:extLst>
          </p:cNvPr>
          <p:cNvSpPr>
            <a:spLocks noGrp="1"/>
          </p:cNvSpPr>
          <p:nvPr>
            <p:ph type="title"/>
          </p:nvPr>
        </p:nvSpPr>
        <p:spPr/>
        <p:txBody>
          <a:bodyPr/>
          <a:lstStyle/>
          <a:p>
            <a:r>
              <a:rPr lang="en-US" dirty="0"/>
              <a:t>Knowledge Check 27</a:t>
            </a:r>
          </a:p>
        </p:txBody>
      </p:sp>
      <p:sp>
        <p:nvSpPr>
          <p:cNvPr id="5" name="Content Placeholder 4">
            <a:extLst>
              <a:ext uri="{FF2B5EF4-FFF2-40B4-BE49-F238E27FC236}">
                <a16:creationId xmlns:a16="http://schemas.microsoft.com/office/drawing/2014/main" id="{EB3C68C5-71BF-41A3-BB1E-C9EF5563CEB1}"/>
              </a:ext>
            </a:extLst>
          </p:cNvPr>
          <p:cNvSpPr>
            <a:spLocks noGrp="1"/>
          </p:cNvSpPr>
          <p:nvPr>
            <p:ph idx="1"/>
          </p:nvPr>
        </p:nvSpPr>
        <p:spPr/>
        <p:txBody>
          <a:bodyPr/>
          <a:lstStyle/>
          <a:p>
            <a:pPr marL="342900" marR="0" lvl="0" indent="-342900">
              <a:spcBef>
                <a:spcPts val="0"/>
              </a:spcBef>
              <a:spcAft>
                <a:spcPts val="0"/>
              </a:spcAft>
              <a:buSzPts val="1000"/>
              <a:buFont typeface="Arial" panose="020B0604020202020204" pitchFamily="34" charset="0"/>
              <a:buAutoNum type="arabicPeriod"/>
            </a:pPr>
            <a:r>
              <a:rPr lang="en-US" sz="2800" dirty="0">
                <a:effectLst/>
                <a:latin typeface="Calibri" panose="020F0502020204030204" pitchFamily="34" charset="0"/>
                <a:ea typeface="Times New Roman" panose="02020603050405020304" pitchFamily="18" charset="0"/>
              </a:rPr>
              <a:t>OSHA has incorporated by reference industry standard _________ for the handling, use, and storage of compressed gases.</a:t>
            </a:r>
            <a:endParaRPr lang="en-US" sz="2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lphaLcPeriod"/>
              <a:tabLst>
                <a:tab pos="-411480" algn="l"/>
              </a:tabLst>
            </a:pPr>
            <a:r>
              <a:rPr lang="en-US" sz="2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CGA Pamphlet P-1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lphaLcPeriod"/>
              <a:tabLst>
                <a:tab pos="-411480" algn="l"/>
              </a:tabLst>
            </a:pPr>
            <a:r>
              <a:rPr lang="en-US" sz="2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NFPA Publication 30</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68520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53991-FE69-48AF-8EAE-9CC106C4B17B}"/>
              </a:ext>
            </a:extLst>
          </p:cNvPr>
          <p:cNvSpPr>
            <a:spLocks noGrp="1"/>
          </p:cNvSpPr>
          <p:nvPr>
            <p:ph type="title"/>
          </p:nvPr>
        </p:nvSpPr>
        <p:spPr/>
        <p:txBody>
          <a:bodyPr/>
          <a:lstStyle/>
          <a:p>
            <a:r>
              <a:rPr lang="en-US" dirty="0"/>
              <a:t>Knowledge Check 27</a:t>
            </a:r>
          </a:p>
        </p:txBody>
      </p:sp>
      <p:sp>
        <p:nvSpPr>
          <p:cNvPr id="5" name="Content Placeholder 4">
            <a:extLst>
              <a:ext uri="{FF2B5EF4-FFF2-40B4-BE49-F238E27FC236}">
                <a16:creationId xmlns:a16="http://schemas.microsoft.com/office/drawing/2014/main" id="{EB3C68C5-71BF-41A3-BB1E-C9EF5563CEB1}"/>
              </a:ext>
            </a:extLst>
          </p:cNvPr>
          <p:cNvSpPr>
            <a:spLocks noGrp="1"/>
          </p:cNvSpPr>
          <p:nvPr>
            <p:ph idx="1"/>
          </p:nvPr>
        </p:nvSpPr>
        <p:spPr/>
        <p:txBody>
          <a:bodyPr/>
          <a:lstStyle/>
          <a:p>
            <a:pPr marL="342900" marR="0" lvl="0" indent="-342900">
              <a:spcBef>
                <a:spcPts val="0"/>
              </a:spcBef>
              <a:spcAft>
                <a:spcPts val="0"/>
              </a:spcAft>
              <a:buSzPts val="1000"/>
              <a:buFont typeface="Arial" panose="020B0604020202020204" pitchFamily="34" charset="0"/>
              <a:buAutoNum type="arabicPeriod"/>
            </a:pPr>
            <a:r>
              <a:rPr lang="en-US" sz="2800" dirty="0">
                <a:effectLst/>
                <a:latin typeface="Calibri" panose="020F0502020204030204" pitchFamily="34" charset="0"/>
                <a:ea typeface="Times New Roman" panose="02020603050405020304" pitchFamily="18" charset="0"/>
              </a:rPr>
              <a:t>OSHA has incorporated by reference industry standard _________ for the handling, use, and storage of compressed gases.</a:t>
            </a:r>
            <a:endParaRPr lang="en-US" sz="2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mj-lt"/>
              <a:buAutoNum type="alphaLcPeriod"/>
              <a:tabLst>
                <a:tab pos="-411480" algn="l"/>
              </a:tabLst>
            </a:pPr>
            <a:r>
              <a:rPr lang="en-US" sz="28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CGA Pamphlet P-1</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mj-lt"/>
              <a:buAutoNum type="alphaLcPeriod"/>
              <a:tabLst>
                <a:tab pos="-411480" algn="l"/>
              </a:tabLst>
            </a:pPr>
            <a:r>
              <a:rPr lang="en-US" sz="2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NFPA Publication 30</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36249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sz="4000"/>
              <a:t>Electrical</a:t>
            </a:r>
          </a:p>
        </p:txBody>
      </p:sp>
      <p:sp>
        <p:nvSpPr>
          <p:cNvPr id="37891" name="Rectangle 3"/>
          <p:cNvSpPr>
            <a:spLocks noGrp="1" noChangeArrowheads="1"/>
          </p:cNvSpPr>
          <p:nvPr>
            <p:ph type="body" sz="half" idx="1"/>
          </p:nvPr>
        </p:nvSpPr>
        <p:spPr>
          <a:xfrm>
            <a:off x="473075" y="2105025"/>
            <a:ext cx="4184650" cy="4525963"/>
          </a:xfrm>
        </p:spPr>
        <p:txBody>
          <a:bodyPr/>
          <a:lstStyle/>
          <a:p>
            <a:r>
              <a:rPr lang="en-US" altLang="en-US" sz="2800"/>
              <a:t>Electrical installations (lighting, receptacles, etc) for Class I liquids must meet Class I, Division 2 Hazardous location requirements in Subpart S</a:t>
            </a:r>
          </a:p>
          <a:p>
            <a:r>
              <a:rPr lang="en-US" altLang="en-US" sz="2800"/>
              <a:t>Electrical for Class II and III is approved for </a:t>
            </a:r>
            <a:r>
              <a:rPr lang="en-US" altLang="en-US" sz="2800" b="1"/>
              <a:t>general use</a:t>
            </a:r>
            <a:endParaRPr lang="en-US" altLang="en-US" sz="2800"/>
          </a:p>
        </p:txBody>
      </p:sp>
      <p:pic>
        <p:nvPicPr>
          <p:cNvPr id="378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209800"/>
            <a:ext cx="4132263" cy="3557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altLang="en-US" sz="4000"/>
              <a:t>Ventilation</a:t>
            </a:r>
          </a:p>
        </p:txBody>
      </p:sp>
      <p:sp>
        <p:nvSpPr>
          <p:cNvPr id="38915" name="Rectangle 3"/>
          <p:cNvSpPr>
            <a:spLocks noGrp="1" noChangeArrowheads="1"/>
          </p:cNvSpPr>
          <p:nvPr>
            <p:ph type="body" sz="half" idx="1"/>
          </p:nvPr>
        </p:nvSpPr>
        <p:spPr>
          <a:xfrm>
            <a:off x="473075" y="2105025"/>
            <a:ext cx="4184650" cy="4525963"/>
          </a:xfrm>
        </p:spPr>
        <p:txBody>
          <a:bodyPr/>
          <a:lstStyle/>
          <a:p>
            <a:r>
              <a:rPr lang="en-US" altLang="en-US" sz="2800"/>
              <a:t>Gravity or mechanical</a:t>
            </a:r>
          </a:p>
          <a:p>
            <a:r>
              <a:rPr lang="en-US" altLang="en-US" sz="2800"/>
              <a:t>Six air changes/hour</a:t>
            </a:r>
          </a:p>
          <a:p>
            <a:r>
              <a:rPr lang="en-US" altLang="en-US" sz="2800"/>
              <a:t>Locate switch outside of room – wired with lighting</a:t>
            </a:r>
          </a:p>
          <a:p>
            <a:endParaRPr lang="en-US" altLang="en-US" sz="2800"/>
          </a:p>
        </p:txBody>
      </p:sp>
      <p:pic>
        <p:nvPicPr>
          <p:cNvPr id="38916" name="Picture 6" descr="fire16"/>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00600" y="2133600"/>
            <a:ext cx="4186238" cy="314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D5F9-736B-45DF-B90C-1AE35600BBAA}"/>
              </a:ext>
            </a:extLst>
          </p:cNvPr>
          <p:cNvSpPr>
            <a:spLocks noGrp="1"/>
          </p:cNvSpPr>
          <p:nvPr>
            <p:ph type="title"/>
          </p:nvPr>
        </p:nvSpPr>
        <p:spPr/>
        <p:txBody>
          <a:bodyPr/>
          <a:lstStyle/>
          <a:p>
            <a:r>
              <a:rPr lang="en-US" dirty="0"/>
              <a:t>LPG Storage</a:t>
            </a:r>
          </a:p>
        </p:txBody>
      </p:sp>
      <p:sp>
        <p:nvSpPr>
          <p:cNvPr id="3" name="Text Placeholder 2">
            <a:extLst>
              <a:ext uri="{FF2B5EF4-FFF2-40B4-BE49-F238E27FC236}">
                <a16:creationId xmlns:a16="http://schemas.microsoft.com/office/drawing/2014/main" id="{AD9FE4F0-E790-4D8F-8A2F-1518B4E02B08}"/>
              </a:ext>
            </a:extLst>
          </p:cNvPr>
          <p:cNvSpPr>
            <a:spLocks noGrp="1"/>
          </p:cNvSpPr>
          <p:nvPr>
            <p:ph type="body" sz="half" idx="1"/>
          </p:nvPr>
        </p:nvSpPr>
        <p:spPr/>
        <p:txBody>
          <a:bodyPr/>
          <a:lstStyle/>
          <a:p>
            <a:r>
              <a:rPr lang="en-US" sz="2000" dirty="0"/>
              <a:t>Quantity of LP-Gas stored within buildings not frequented by the public, such as industrial buildings, </a:t>
            </a:r>
            <a:r>
              <a:rPr lang="en-US" sz="2000" u="sng" dirty="0"/>
              <a:t>must not exceed 300 pounds </a:t>
            </a:r>
          </a:p>
          <a:p>
            <a:r>
              <a:rPr lang="en-US" sz="2000" dirty="0"/>
              <a:t>Typical tank for forklift is 33 pounds. So nine inside. </a:t>
            </a:r>
          </a:p>
        </p:txBody>
      </p:sp>
      <p:pic>
        <p:nvPicPr>
          <p:cNvPr id="6" name="Content Placeholder 5">
            <a:extLst>
              <a:ext uri="{FF2B5EF4-FFF2-40B4-BE49-F238E27FC236}">
                <a16:creationId xmlns:a16="http://schemas.microsoft.com/office/drawing/2014/main" id="{244C780A-8112-4D9F-A36F-4B631858EED4}"/>
              </a:ext>
            </a:extLst>
          </p:cNvPr>
          <p:cNvPicPr>
            <a:picLocks noGrp="1" noChangeAspect="1"/>
          </p:cNvPicPr>
          <p:nvPr>
            <p:ph sz="half" idx="2"/>
          </p:nvPr>
        </p:nvPicPr>
        <p:blipFill>
          <a:blip r:embed="rId3"/>
          <a:stretch>
            <a:fillRect/>
          </a:stretch>
        </p:blipFill>
        <p:spPr>
          <a:xfrm>
            <a:off x="5867400" y="2438400"/>
            <a:ext cx="2857500" cy="2152650"/>
          </a:xfrm>
          <a:prstGeom prst="rect">
            <a:avLst/>
          </a:prstGeom>
        </p:spPr>
      </p:pic>
      <p:sp>
        <p:nvSpPr>
          <p:cNvPr id="5" name="TextBox 4">
            <a:extLst>
              <a:ext uri="{FF2B5EF4-FFF2-40B4-BE49-F238E27FC236}">
                <a16:creationId xmlns:a16="http://schemas.microsoft.com/office/drawing/2014/main" id="{725B911F-6AED-421C-B639-144D98B4FCD5}"/>
              </a:ext>
            </a:extLst>
          </p:cNvPr>
          <p:cNvSpPr txBox="1"/>
          <p:nvPr/>
        </p:nvSpPr>
        <p:spPr>
          <a:xfrm>
            <a:off x="7162800" y="304800"/>
            <a:ext cx="2667000" cy="457200"/>
          </a:xfrm>
          <a:prstGeom prst="rect">
            <a:avLst/>
          </a:prstGeom>
          <a:noFill/>
        </p:spPr>
        <p:txBody>
          <a:bodyPr wrap="square" rtlCol="0">
            <a:spAutoFit/>
          </a:bodyPr>
          <a:lstStyle/>
          <a:p>
            <a:r>
              <a:rPr lang="en-US" dirty="0"/>
              <a:t>1910.110(f)(4)</a:t>
            </a:r>
          </a:p>
        </p:txBody>
      </p:sp>
    </p:spTree>
    <p:extLst>
      <p:ext uri="{BB962C8B-B14F-4D97-AF65-F5344CB8AC3E}">
        <p14:creationId xmlns:p14="http://schemas.microsoft.com/office/powerpoint/2010/main" val="13035263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Propane Storage</a:t>
            </a:r>
          </a:p>
        </p:txBody>
      </p:sp>
      <p:sp>
        <p:nvSpPr>
          <p:cNvPr id="3" name="Text Placeholder 2"/>
          <p:cNvSpPr>
            <a:spLocks noGrp="1"/>
          </p:cNvSpPr>
          <p:nvPr>
            <p:ph type="body" sz="half" idx="1"/>
          </p:nvPr>
        </p:nvSpPr>
        <p:spPr/>
        <p:txBody>
          <a:bodyPr/>
          <a:lstStyle/>
          <a:p>
            <a:r>
              <a:rPr lang="en-US" sz="2000"/>
              <a:t>NFPA 58</a:t>
            </a:r>
          </a:p>
          <a:p>
            <a:r>
              <a:rPr lang="en-US" sz="2000"/>
              <a:t>The storage of propane in buildings is limited:   </a:t>
            </a:r>
          </a:p>
          <a:p>
            <a:r>
              <a:rPr lang="en-US" sz="2000"/>
              <a:t>Buildings frequented by the public are limited to cylinders with a propane capacity of 1 pound. </a:t>
            </a:r>
          </a:p>
          <a:p>
            <a:r>
              <a:rPr lang="en-US" sz="2000"/>
              <a:t>The total quantity stored is limited to 200 pounds of propane. </a:t>
            </a:r>
          </a:p>
          <a:p>
            <a:r>
              <a:rPr lang="en-US" sz="2000"/>
              <a:t>Buildings not frequented by the public are limited to a maximum quantity of 300 pounds of propane. </a:t>
            </a:r>
          </a:p>
          <a:p>
            <a:r>
              <a:rPr lang="en-US" sz="2000"/>
              <a:t>The cylinder size is not restricted.</a:t>
            </a:r>
          </a:p>
          <a:p>
            <a:endParaRPr lang="en-US"/>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86400" y="2091376"/>
            <a:ext cx="4133850" cy="3505505"/>
          </a:xfrm>
        </p:spPr>
      </p:pic>
    </p:spTree>
    <p:extLst>
      <p:ext uri="{BB962C8B-B14F-4D97-AF65-F5344CB8AC3E}">
        <p14:creationId xmlns:p14="http://schemas.microsoft.com/office/powerpoint/2010/main" val="1548123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open spraying location el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120" y="2880360"/>
            <a:ext cx="7376160" cy="385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3" name="Rectangle 3"/>
          <p:cNvSpPr>
            <a:spLocks noChangeArrowheads="1"/>
          </p:cNvSpPr>
          <p:nvPr/>
        </p:nvSpPr>
        <p:spPr bwMode="auto">
          <a:xfrm>
            <a:off x="2933700" y="1287780"/>
            <a:ext cx="4191000" cy="1005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90000"/>
              </a:lnSpc>
              <a:spcBef>
                <a:spcPct val="20000"/>
              </a:spcBef>
              <a:buClr>
                <a:schemeClr val="tx2"/>
              </a:buClr>
            </a:pPr>
            <a:r>
              <a:rPr lang="en-US" altLang="en-US" sz="3080"/>
              <a:t>Open Spraying Locations</a:t>
            </a:r>
          </a:p>
        </p:txBody>
      </p:sp>
    </p:spTree>
    <p:extLst>
      <p:ext uri="{BB962C8B-B14F-4D97-AF65-F5344CB8AC3E}">
        <p14:creationId xmlns:p14="http://schemas.microsoft.com/office/powerpoint/2010/main" val="16466675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Shape 103"/>
          <p:cNvSpPr txBox="1">
            <a:spLocks noGrp="1"/>
          </p:cNvSpPr>
          <p:nvPr>
            <p:ph type="ctrTitle"/>
          </p:nvPr>
        </p:nvSpPr>
        <p:spPr>
          <a:xfrm>
            <a:off x="754381" y="2457768"/>
            <a:ext cx="5113019" cy="1617026"/>
          </a:xfrm>
          <a:prstGeom prst="rect">
            <a:avLst/>
          </a:prstGeom>
          <a:noFill/>
          <a:ln>
            <a:noFill/>
          </a:ln>
        </p:spPr>
        <p:txBody>
          <a:bodyPr vert="horz" wrap="square" lIns="100568" tIns="50270" rIns="100568" bIns="50270" numCol="1" anchor="ctr" anchorCtr="0" compatLnSpc="1">
            <a:prstTxWarp prst="textNoShape">
              <a:avLst/>
            </a:prstTxWarp>
            <a:noAutofit/>
          </a:bodyPr>
          <a:lstStyle/>
          <a:p>
            <a:pPr>
              <a:spcBef>
                <a:spcPts val="0"/>
              </a:spcBef>
              <a:spcAft>
                <a:spcPts val="0"/>
              </a:spcAft>
              <a:buSzPct val="25000"/>
            </a:pPr>
            <a:r>
              <a:rPr lang="en-US" sz="4355" dirty="0">
                <a:solidFill>
                  <a:schemeClr val="dk1"/>
                </a:solidFill>
                <a:latin typeface="Calibri"/>
                <a:ea typeface="Calibri"/>
                <a:cs typeface="Calibri"/>
                <a:sym typeface="Calibri"/>
              </a:rPr>
              <a:t> </a:t>
            </a:r>
            <a:br>
              <a:rPr lang="en-US" sz="4355" dirty="0">
                <a:solidFill>
                  <a:schemeClr val="dk1"/>
                </a:solidFill>
                <a:latin typeface="Calibri"/>
                <a:ea typeface="Calibri"/>
                <a:cs typeface="Calibri"/>
                <a:sym typeface="Calibri"/>
              </a:rPr>
            </a:br>
            <a:r>
              <a:rPr lang="en-US" sz="4355" dirty="0">
                <a:solidFill>
                  <a:schemeClr val="dk1"/>
                </a:solidFill>
                <a:latin typeface="Calibri"/>
                <a:ea typeface="Calibri"/>
                <a:cs typeface="Calibri"/>
                <a:sym typeface="Calibri"/>
              </a:rPr>
              <a:t>Combustible </a:t>
            </a:r>
            <a:r>
              <a:rPr lang="en-US" sz="4355">
                <a:solidFill>
                  <a:schemeClr val="dk1"/>
                </a:solidFill>
                <a:latin typeface="Calibri"/>
                <a:ea typeface="Calibri"/>
                <a:cs typeface="Calibri"/>
                <a:sym typeface="Calibri"/>
              </a:rPr>
              <a:t>Dust Safety</a:t>
            </a:r>
            <a:br>
              <a:rPr lang="en-US" sz="4355">
                <a:solidFill>
                  <a:schemeClr val="dk1"/>
                </a:solidFill>
                <a:latin typeface="Calibri"/>
                <a:ea typeface="Calibri"/>
                <a:cs typeface="Calibri"/>
                <a:sym typeface="Calibri"/>
              </a:rPr>
            </a:br>
            <a:br>
              <a:rPr lang="en-US" sz="4355">
                <a:solidFill>
                  <a:schemeClr val="dk1"/>
                </a:solidFill>
                <a:latin typeface="Calibri"/>
                <a:ea typeface="Calibri"/>
                <a:cs typeface="Calibri"/>
                <a:sym typeface="Calibri"/>
              </a:rPr>
            </a:br>
            <a:r>
              <a:rPr lang="en-US" sz="4355">
                <a:solidFill>
                  <a:schemeClr val="dk1"/>
                </a:solidFill>
                <a:latin typeface="Calibri"/>
                <a:ea typeface="Calibri"/>
                <a:cs typeface="Calibri"/>
                <a:sym typeface="Calibri"/>
              </a:rPr>
              <a:t>Optional</a:t>
            </a:r>
            <a:br>
              <a:rPr lang="en-US" sz="4355" dirty="0">
                <a:solidFill>
                  <a:schemeClr val="dk1"/>
                </a:solidFill>
                <a:latin typeface="Calibri"/>
                <a:ea typeface="Calibri"/>
                <a:cs typeface="Calibri"/>
                <a:sym typeface="Calibri"/>
              </a:rPr>
            </a:br>
            <a:endParaRPr lang="en-US" sz="4355" dirty="0">
              <a:solidFill>
                <a:schemeClr val="dk1"/>
              </a:solidFill>
              <a:latin typeface="Calibri"/>
              <a:ea typeface="Calibri"/>
              <a:cs typeface="Calibri"/>
              <a:sym typeface="Calibri"/>
            </a:endParaRPr>
          </a:p>
        </p:txBody>
      </p:sp>
      <p:pic>
        <p:nvPicPr>
          <p:cNvPr id="105" name="Shape 105"/>
          <p:cNvPicPr preferRelativeResize="0"/>
          <p:nvPr/>
        </p:nvPicPr>
        <p:blipFill rotWithShape="1">
          <a:blip r:embed="rId3">
            <a:alphaModFix/>
          </a:blip>
          <a:srcRect/>
          <a:stretch/>
        </p:blipFill>
        <p:spPr>
          <a:xfrm>
            <a:off x="5815013" y="114300"/>
            <a:ext cx="4243386" cy="7543800"/>
          </a:xfrm>
          <a:prstGeom prst="rect">
            <a:avLst/>
          </a:prstGeom>
          <a:noFill/>
          <a:ln>
            <a:noFill/>
          </a:ln>
        </p:spPr>
      </p:pic>
    </p:spTree>
    <p:extLst>
      <p:ext uri="{BB962C8B-B14F-4D97-AF65-F5344CB8AC3E}">
        <p14:creationId xmlns:p14="http://schemas.microsoft.com/office/powerpoint/2010/main" val="35354020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Coal Dust</a:t>
            </a:r>
          </a:p>
        </p:txBody>
      </p:sp>
      <p:sp>
        <p:nvSpPr>
          <p:cNvPr id="3" name="Text Placeholder 2"/>
          <p:cNvSpPr>
            <a:spLocks noGrp="1"/>
          </p:cNvSpPr>
          <p:nvPr>
            <p:ph type="body" idx="1"/>
          </p:nvPr>
        </p:nvSpPr>
        <p:spPr>
          <a:xfrm>
            <a:off x="502921" y="1874521"/>
            <a:ext cx="4322197" cy="4978559"/>
          </a:xfrm>
        </p:spPr>
        <p:txBody>
          <a:bodyPr/>
          <a:lstStyle/>
          <a:p>
            <a:r>
              <a:rPr lang="en-US" sz="2200" dirty="0"/>
              <a:t>Throughout a twenty‐five year (1980‐2005) study of PRB coal‐fired power plants, there were an average of </a:t>
            </a:r>
            <a:r>
              <a:rPr lang="en-US" sz="2200" dirty="0">
                <a:solidFill>
                  <a:srgbClr val="FF0000"/>
                </a:solidFill>
              </a:rPr>
              <a:t>11 fires or explosions, </a:t>
            </a:r>
            <a:r>
              <a:rPr lang="en-US" sz="2200" dirty="0"/>
              <a:t>29 injuries, and 5 deaths per year.  </a:t>
            </a:r>
          </a:p>
          <a:p>
            <a:r>
              <a:rPr lang="en-US" sz="2200" dirty="0"/>
              <a:t>Another study conducted by the United States Department of Labor during the 1996‐2009 time period noted 437 workplace coal power‐related deaths, averaging 33 deaths per year in the United States..</a:t>
            </a:r>
            <a:r>
              <a:rPr lang="en-US" sz="2640" dirty="0"/>
              <a:t>  </a:t>
            </a:r>
          </a:p>
        </p:txBody>
      </p:sp>
      <p:pic>
        <p:nvPicPr>
          <p:cNvPr id="4" name="Picture 3"/>
          <p:cNvPicPr>
            <a:picLocks noChangeAspect="1"/>
          </p:cNvPicPr>
          <p:nvPr/>
        </p:nvPicPr>
        <p:blipFill>
          <a:blip r:embed="rId3"/>
          <a:stretch>
            <a:fillRect/>
          </a:stretch>
        </p:blipFill>
        <p:spPr>
          <a:xfrm>
            <a:off x="5406390" y="2299732"/>
            <a:ext cx="4652010" cy="4128135"/>
          </a:xfrm>
          <a:prstGeom prst="rect">
            <a:avLst/>
          </a:prstGeom>
        </p:spPr>
      </p:pic>
      <p:sp>
        <p:nvSpPr>
          <p:cNvPr id="5" name="Rectangle 4"/>
          <p:cNvSpPr/>
          <p:nvPr/>
        </p:nvSpPr>
        <p:spPr>
          <a:xfrm>
            <a:off x="5406392" y="6715343"/>
            <a:ext cx="4149088" cy="904863"/>
          </a:xfrm>
          <a:prstGeom prst="rect">
            <a:avLst/>
          </a:prstGeom>
        </p:spPr>
        <p:txBody>
          <a:bodyPr wrap="square">
            <a:spAutoFit/>
          </a:bodyPr>
          <a:lstStyle/>
          <a:p>
            <a:r>
              <a:rPr lang="en-US" sz="2640" dirty="0"/>
              <a:t>Will County Power Plant Crusher Building Explosion</a:t>
            </a:r>
          </a:p>
        </p:txBody>
      </p:sp>
    </p:spTree>
    <p:extLst>
      <p:ext uri="{BB962C8B-B14F-4D97-AF65-F5344CB8AC3E}">
        <p14:creationId xmlns:p14="http://schemas.microsoft.com/office/powerpoint/2010/main" val="1772828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0CDA-A7A6-45E2-BE81-299FAFB9EDDF}"/>
              </a:ext>
            </a:extLst>
          </p:cNvPr>
          <p:cNvSpPr>
            <a:spLocks noGrp="1"/>
          </p:cNvSpPr>
          <p:nvPr>
            <p:ph type="title"/>
          </p:nvPr>
        </p:nvSpPr>
        <p:spPr/>
        <p:txBody>
          <a:bodyPr/>
          <a:lstStyle/>
          <a:p>
            <a:r>
              <a:rPr lang="en-US" dirty="0"/>
              <a:t>Cont.</a:t>
            </a:r>
          </a:p>
        </p:txBody>
      </p:sp>
      <p:sp>
        <p:nvSpPr>
          <p:cNvPr id="6" name="Rectangle 5">
            <a:extLst>
              <a:ext uri="{FF2B5EF4-FFF2-40B4-BE49-F238E27FC236}">
                <a16:creationId xmlns:a16="http://schemas.microsoft.com/office/drawing/2014/main" id="{40B43FCF-4868-429E-A276-89B0529C106B}"/>
              </a:ext>
            </a:extLst>
          </p:cNvPr>
          <p:cNvSpPr/>
          <p:nvPr/>
        </p:nvSpPr>
        <p:spPr>
          <a:xfrm>
            <a:off x="473075" y="1847701"/>
            <a:ext cx="4937125" cy="5632311"/>
          </a:xfrm>
          <a:prstGeom prst="rect">
            <a:avLst/>
          </a:prstGeom>
        </p:spPr>
        <p:txBody>
          <a:bodyPr wrap="square">
            <a:spAutoFit/>
          </a:bodyPr>
          <a:lstStyle/>
          <a:p>
            <a:r>
              <a:rPr lang="en-US" sz="2000" dirty="0">
                <a:latin typeface="+mn-lt"/>
              </a:rPr>
              <a:t>OSHA - $8500</a:t>
            </a:r>
          </a:p>
          <a:p>
            <a:r>
              <a:rPr lang="en-US" sz="2000" dirty="0">
                <a:latin typeface="Calibri" panose="020F0502020204030204" pitchFamily="34" charset="0"/>
                <a:cs typeface="Calibri" panose="020F0502020204030204" pitchFamily="34" charset="0"/>
              </a:rPr>
              <a:t>On or about January 8, 2007, employees were exposed to a fire and/or explosion hazard from the ignition of hydrogen gas during the filling of hydrogen storage cylinders at Unit 5 of AEP's Muskingum River Plant. </a:t>
            </a:r>
          </a:p>
          <a:p>
            <a:r>
              <a:rPr lang="en-US" sz="2000" dirty="0">
                <a:latin typeface="Calibri" panose="020F0502020204030204" pitchFamily="34" charset="0"/>
                <a:cs typeface="Calibri" panose="020F0502020204030204" pitchFamily="34" charset="0"/>
              </a:rPr>
              <a:t>Precautions were not taken to prevent the ignition due to, </a:t>
            </a:r>
          </a:p>
          <a:p>
            <a:r>
              <a:rPr lang="en-US" sz="2000" dirty="0">
                <a:latin typeface="Calibri" panose="020F0502020204030204" pitchFamily="34" charset="0"/>
                <a:cs typeface="Calibri" panose="020F0502020204030204" pitchFamily="34" charset="0"/>
              </a:rPr>
              <a:t>-Failure to use non-sparking tools (crescent wrench) to open the hydrogen tube trailer main valve; and </a:t>
            </a:r>
          </a:p>
          <a:p>
            <a:pPr marL="342900" indent="-342900">
              <a:buFontTx/>
              <a:buChar char="-"/>
            </a:pPr>
            <a:r>
              <a:rPr lang="en-US" sz="2000" dirty="0">
                <a:latin typeface="Calibri" panose="020F0502020204030204" pitchFamily="34" charset="0"/>
                <a:cs typeface="Calibri" panose="020F0502020204030204" pitchFamily="34" charset="0"/>
              </a:rPr>
              <a:t>Failure to shut off the engine of the tractor delivering the tube trailer. </a:t>
            </a:r>
          </a:p>
          <a:p>
            <a:pPr marL="342900" indent="-342900">
              <a:buFontTx/>
              <a:buChar char="-"/>
            </a:pPr>
            <a:r>
              <a:rPr lang="en-US" sz="2000" dirty="0">
                <a:latin typeface="Calibri" panose="020F0502020204030204" pitchFamily="34" charset="0"/>
                <a:cs typeface="Calibri" panose="020F0502020204030204" pitchFamily="34" charset="0"/>
              </a:rPr>
              <a:t>A feasible and acceptable method of abatement would be to remove all potential ignition sources while transferring hydrogen gas from trailers to customer storage cylinders, including:</a:t>
            </a:r>
            <a:endParaRPr lang="en-US" sz="18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EC87D63A-56E8-4A13-AED3-9157A7C18B38}"/>
              </a:ext>
            </a:extLst>
          </p:cNvPr>
          <p:cNvSpPr/>
          <p:nvPr/>
        </p:nvSpPr>
        <p:spPr>
          <a:xfrm>
            <a:off x="5181600" y="5105400"/>
            <a:ext cx="5029200" cy="1938992"/>
          </a:xfrm>
          <a:prstGeom prst="rect">
            <a:avLst/>
          </a:prstGeom>
        </p:spPr>
        <p:txBody>
          <a:bodyPr>
            <a:spAutoFit/>
          </a:bodyPr>
          <a:lstStyle/>
          <a:p>
            <a:pPr marL="457200" indent="-457200">
              <a:buAutoNum type="arabicPeriod"/>
            </a:pPr>
            <a:r>
              <a:rPr lang="en-US" sz="2000" dirty="0">
                <a:latin typeface="+mn-lt"/>
              </a:rPr>
              <a:t>Use non-sparking tools while working on hydrogen gas equipment; and </a:t>
            </a:r>
          </a:p>
          <a:p>
            <a:pPr marL="457200" indent="-457200">
              <a:buAutoNum type="arabicPeriod"/>
            </a:pPr>
            <a:r>
              <a:rPr lang="en-US" sz="2000" dirty="0">
                <a:latin typeface="+mn-lt"/>
              </a:rPr>
              <a:t>Shut down the engine of the tractor before initiating the transfer of hydrogen gas from the tube trailer to the storage cylinders.</a:t>
            </a:r>
          </a:p>
        </p:txBody>
      </p:sp>
      <p:pic>
        <p:nvPicPr>
          <p:cNvPr id="15" name="Content Placeholder 14">
            <a:extLst>
              <a:ext uri="{FF2B5EF4-FFF2-40B4-BE49-F238E27FC236}">
                <a16:creationId xmlns:a16="http://schemas.microsoft.com/office/drawing/2014/main" id="{43E8F4FA-B121-4F11-8BD5-2874C427207F}"/>
              </a:ext>
            </a:extLst>
          </p:cNvPr>
          <p:cNvPicPr>
            <a:picLocks noGrp="1" noChangeAspect="1"/>
          </p:cNvPicPr>
          <p:nvPr>
            <p:ph sz="half" idx="2"/>
          </p:nvPr>
        </p:nvPicPr>
        <p:blipFill>
          <a:blip r:embed="rId3"/>
          <a:stretch>
            <a:fillRect/>
          </a:stretch>
        </p:blipFill>
        <p:spPr>
          <a:xfrm>
            <a:off x="5867400" y="2247530"/>
            <a:ext cx="2857500" cy="2143125"/>
          </a:xfrm>
          <a:prstGeom prst="rect">
            <a:avLst/>
          </a:prstGeom>
        </p:spPr>
      </p:pic>
    </p:spTree>
    <p:extLst>
      <p:ext uri="{BB962C8B-B14F-4D97-AF65-F5344CB8AC3E}">
        <p14:creationId xmlns:p14="http://schemas.microsoft.com/office/powerpoint/2010/main" val="2165597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May 2017</a:t>
            </a:r>
          </a:p>
        </p:txBody>
      </p:sp>
      <p:pic>
        <p:nvPicPr>
          <p:cNvPr id="4" name="Picture 3"/>
          <p:cNvPicPr>
            <a:picLocks noChangeAspect="1"/>
          </p:cNvPicPr>
          <p:nvPr/>
        </p:nvPicPr>
        <p:blipFill>
          <a:blip r:embed="rId3"/>
          <a:stretch>
            <a:fillRect/>
          </a:stretch>
        </p:blipFill>
        <p:spPr>
          <a:xfrm>
            <a:off x="276970" y="1673701"/>
            <a:ext cx="3830210" cy="2154493"/>
          </a:xfrm>
          <a:prstGeom prst="rect">
            <a:avLst/>
          </a:prstGeom>
        </p:spPr>
      </p:pic>
      <p:sp>
        <p:nvSpPr>
          <p:cNvPr id="3" name="Text Placeholder 2"/>
          <p:cNvSpPr>
            <a:spLocks noGrp="1"/>
          </p:cNvSpPr>
          <p:nvPr>
            <p:ph type="body" idx="1"/>
          </p:nvPr>
        </p:nvSpPr>
        <p:spPr>
          <a:xfrm>
            <a:off x="539363" y="3948154"/>
            <a:ext cx="9052560" cy="2551043"/>
          </a:xfrm>
        </p:spPr>
        <p:txBody>
          <a:bodyPr/>
          <a:lstStyle/>
          <a:p>
            <a:r>
              <a:rPr lang="en-US" sz="2640" dirty="0"/>
              <a:t>On May 31 at approximately 11 p.m., an explosion occurred at our milling operations located in Cambria, Wisconsin. </a:t>
            </a:r>
          </a:p>
          <a:p>
            <a:r>
              <a:rPr lang="en-US" sz="2640" dirty="0"/>
              <a:t>The cause of the explosion is not known</a:t>
            </a:r>
          </a:p>
          <a:p>
            <a:r>
              <a:rPr lang="en-US" sz="2640" dirty="0"/>
              <a:t>Corn milling</a:t>
            </a:r>
          </a:p>
          <a:p>
            <a:r>
              <a:rPr lang="en-US" sz="2640" dirty="0"/>
              <a:t>5 dead</a:t>
            </a:r>
          </a:p>
        </p:txBody>
      </p:sp>
    </p:spTree>
    <p:extLst>
      <p:ext uri="{BB962C8B-B14F-4D97-AF65-F5344CB8AC3E}">
        <p14:creationId xmlns:p14="http://schemas.microsoft.com/office/powerpoint/2010/main" val="15065164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Apr 2017</a:t>
            </a:r>
          </a:p>
        </p:txBody>
      </p:sp>
      <p:sp>
        <p:nvSpPr>
          <p:cNvPr id="4" name="Text Placeholder 3"/>
          <p:cNvSpPr>
            <a:spLocks noGrp="1"/>
          </p:cNvSpPr>
          <p:nvPr>
            <p:ph type="body" idx="1"/>
          </p:nvPr>
        </p:nvSpPr>
        <p:spPr>
          <a:xfrm>
            <a:off x="502921" y="1874521"/>
            <a:ext cx="3792120" cy="1913890"/>
          </a:xfrm>
        </p:spPr>
        <p:txBody>
          <a:bodyPr/>
          <a:lstStyle/>
          <a:p>
            <a:r>
              <a:rPr lang="en-US" sz="2200" dirty="0"/>
              <a:t> Dust collection systems must be installed which will safely capture potentially explosive aluminum fines. </a:t>
            </a:r>
            <a:endParaRPr lang="en-US" dirty="0"/>
          </a:p>
        </p:txBody>
      </p:sp>
      <p:pic>
        <p:nvPicPr>
          <p:cNvPr id="9" name="Picture 8" descr="A picture containing indoor&#10;&#10;Description generated with high confidence"/>
          <p:cNvPicPr>
            <a:picLocks noChangeAspect="1"/>
          </p:cNvPicPr>
          <p:nvPr/>
        </p:nvPicPr>
        <p:blipFill>
          <a:blip r:embed="rId3"/>
          <a:stretch>
            <a:fillRect/>
          </a:stretch>
        </p:blipFill>
        <p:spPr>
          <a:xfrm>
            <a:off x="4797962" y="1673701"/>
            <a:ext cx="5260439" cy="2850278"/>
          </a:xfrm>
          <a:prstGeom prst="rect">
            <a:avLst/>
          </a:prstGeom>
        </p:spPr>
      </p:pic>
      <p:pic>
        <p:nvPicPr>
          <p:cNvPr id="6" name="Picture 5"/>
          <p:cNvPicPr>
            <a:picLocks noChangeAspect="1"/>
          </p:cNvPicPr>
          <p:nvPr/>
        </p:nvPicPr>
        <p:blipFill>
          <a:blip r:embed="rId4"/>
          <a:stretch>
            <a:fillRect/>
          </a:stretch>
        </p:blipFill>
        <p:spPr>
          <a:xfrm>
            <a:off x="-1" y="4109720"/>
            <a:ext cx="4737270" cy="3548380"/>
          </a:xfrm>
          <a:prstGeom prst="rect">
            <a:avLst/>
          </a:prstGeom>
        </p:spPr>
      </p:pic>
      <p:sp>
        <p:nvSpPr>
          <p:cNvPr id="10" name="Rectangle 9"/>
          <p:cNvSpPr/>
          <p:nvPr/>
        </p:nvSpPr>
        <p:spPr>
          <a:xfrm>
            <a:off x="4913580" y="4731003"/>
            <a:ext cx="5029200" cy="2868478"/>
          </a:xfrm>
          <a:prstGeom prst="rect">
            <a:avLst/>
          </a:prstGeom>
        </p:spPr>
        <p:txBody>
          <a:bodyPr>
            <a:spAutoFit/>
          </a:bodyPr>
          <a:lstStyle/>
          <a:p>
            <a:r>
              <a:rPr lang="en-US" sz="2200" dirty="0">
                <a:latin typeface="Calibri" panose="020F0502020204030204" pitchFamily="34" charset="0"/>
                <a:cs typeface="Calibri" panose="020F0502020204030204" pitchFamily="34" charset="0"/>
              </a:rPr>
              <a:t>Metallic dusts from grinding, sawing or cutting should be picked up by one collection system, while dusts from buffing and polishing should be picked up by a different system. </a:t>
            </a:r>
          </a:p>
          <a:p>
            <a:r>
              <a:rPr lang="en-US" sz="2200" dirty="0">
                <a:latin typeface="Calibri" panose="020F0502020204030204" pitchFamily="34" charset="0"/>
                <a:cs typeface="Calibri" panose="020F0502020204030204" pitchFamily="34" charset="0"/>
              </a:rPr>
              <a:t>This will prevent the mixing of explosive and flammable dusts.</a:t>
            </a:r>
          </a:p>
          <a:p>
            <a:endParaRPr lang="en-US" sz="2640" dirty="0"/>
          </a:p>
        </p:txBody>
      </p:sp>
    </p:spTree>
    <p:extLst>
      <p:ext uri="{BB962C8B-B14F-4D97-AF65-F5344CB8AC3E}">
        <p14:creationId xmlns:p14="http://schemas.microsoft.com/office/powerpoint/2010/main" val="1806704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March 2017</a:t>
            </a:r>
          </a:p>
        </p:txBody>
      </p:sp>
      <p:sp>
        <p:nvSpPr>
          <p:cNvPr id="3" name="Text Placeholder 2"/>
          <p:cNvSpPr>
            <a:spLocks noGrp="1"/>
          </p:cNvSpPr>
          <p:nvPr>
            <p:ph type="body" idx="1"/>
          </p:nvPr>
        </p:nvSpPr>
        <p:spPr/>
        <p:txBody>
          <a:bodyPr/>
          <a:lstStyle/>
          <a:p>
            <a:endParaRPr lang="en-US" dirty="0"/>
          </a:p>
        </p:txBody>
      </p:sp>
      <p:pic>
        <p:nvPicPr>
          <p:cNvPr id="5" name="Picture 4" descr="A pile of dirt&#10;&#10;Description generated with high confidence"/>
          <p:cNvPicPr>
            <a:picLocks noChangeAspect="1"/>
          </p:cNvPicPr>
          <p:nvPr/>
        </p:nvPicPr>
        <p:blipFill>
          <a:blip r:embed="rId3"/>
          <a:stretch>
            <a:fillRect/>
          </a:stretch>
        </p:blipFill>
        <p:spPr>
          <a:xfrm>
            <a:off x="0" y="1874521"/>
            <a:ext cx="10058400" cy="5662506"/>
          </a:xfrm>
          <a:prstGeom prst="rect">
            <a:avLst/>
          </a:prstGeom>
        </p:spPr>
      </p:pic>
    </p:spTree>
    <p:extLst>
      <p:ext uri="{BB962C8B-B14F-4D97-AF65-F5344CB8AC3E}">
        <p14:creationId xmlns:p14="http://schemas.microsoft.com/office/powerpoint/2010/main" val="9148361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May 2017</a:t>
            </a:r>
          </a:p>
        </p:txBody>
      </p:sp>
      <p:pic>
        <p:nvPicPr>
          <p:cNvPr id="5" name="Picture 4" descr="A picture containing building, ground, red, outdoor&#10;&#10;Description generated with very high confidence"/>
          <p:cNvPicPr>
            <a:picLocks noChangeAspect="1"/>
          </p:cNvPicPr>
          <p:nvPr/>
        </p:nvPicPr>
        <p:blipFill>
          <a:blip r:embed="rId3"/>
          <a:stretch>
            <a:fillRect/>
          </a:stretch>
        </p:blipFill>
        <p:spPr>
          <a:xfrm>
            <a:off x="209549" y="1861284"/>
            <a:ext cx="3245292" cy="5764663"/>
          </a:xfrm>
          <a:prstGeom prst="rect">
            <a:avLst/>
          </a:prstGeom>
        </p:spPr>
      </p:pic>
      <p:sp>
        <p:nvSpPr>
          <p:cNvPr id="3" name="Rectangle 2"/>
          <p:cNvSpPr/>
          <p:nvPr/>
        </p:nvSpPr>
        <p:spPr>
          <a:xfrm>
            <a:off x="3688080" y="1861286"/>
            <a:ext cx="5029200" cy="3714863"/>
          </a:xfrm>
          <a:prstGeom prst="rect">
            <a:avLst/>
          </a:prstGeom>
        </p:spPr>
        <p:txBody>
          <a:bodyPr>
            <a:spAutoFit/>
          </a:bodyPr>
          <a:lstStyle/>
          <a:p>
            <a:r>
              <a:rPr lang="en-US" sz="2200" dirty="0">
                <a:latin typeface="Calibri" panose="020F0502020204030204" pitchFamily="34" charset="0"/>
                <a:cs typeface="Calibri" panose="020F0502020204030204" pitchFamily="34" charset="0"/>
              </a:rPr>
              <a:t> NFPA requires that an </a:t>
            </a:r>
            <a:r>
              <a:rPr lang="en-US" sz="2200" dirty="0">
                <a:solidFill>
                  <a:srgbClr val="FF0000"/>
                </a:solidFill>
                <a:latin typeface="Calibri" panose="020F0502020204030204" pitchFamily="34" charset="0"/>
                <a:cs typeface="Calibri" panose="020F0502020204030204" pitchFamily="34" charset="0"/>
              </a:rPr>
              <a:t>explosion isolation device</a:t>
            </a:r>
            <a:r>
              <a:rPr lang="en-US" sz="2200" dirty="0">
                <a:latin typeface="Calibri" panose="020F0502020204030204" pitchFamily="34" charset="0"/>
                <a:cs typeface="Calibri" panose="020F0502020204030204" pitchFamily="34" charset="0"/>
              </a:rPr>
              <a:t> be installed on all suction side ducts that transport material with a KST value above zero.</a:t>
            </a:r>
          </a:p>
          <a:p>
            <a:endParaRPr lang="en-US" sz="2200" dirty="0">
              <a:latin typeface="Calibri" panose="020F0502020204030204" pitchFamily="34" charset="0"/>
              <a:cs typeface="Calibri" panose="020F0502020204030204" pitchFamily="34" charset="0"/>
            </a:endParaRPr>
          </a:p>
          <a:p>
            <a:r>
              <a:rPr lang="en-US" sz="2200" dirty="0">
                <a:latin typeface="Calibri" panose="020F0502020204030204" pitchFamily="34" charset="0"/>
                <a:cs typeface="Calibri" panose="020F0502020204030204" pitchFamily="34" charset="0"/>
              </a:rPr>
              <a:t>KST values are used to measure the speed at which pressure rises during a standard explosion severity test.</a:t>
            </a:r>
          </a:p>
          <a:p>
            <a:endParaRPr lang="en-US" sz="2200" dirty="0">
              <a:latin typeface="Calibri" panose="020F0502020204030204" pitchFamily="34" charset="0"/>
              <a:cs typeface="Calibri" panose="020F0502020204030204" pitchFamily="34" charset="0"/>
            </a:endParaRPr>
          </a:p>
          <a:p>
            <a:r>
              <a:rPr lang="en-US" sz="1760" b="1" dirty="0" err="1">
                <a:latin typeface="Calibri" panose="020F0502020204030204" pitchFamily="34" charset="0"/>
                <a:cs typeface="Calibri" panose="020F0502020204030204" pitchFamily="34" charset="0"/>
              </a:rPr>
              <a:t>EcoMAXX</a:t>
            </a:r>
            <a:r>
              <a:rPr lang="en-US" sz="1760" b="1" dirty="0">
                <a:latin typeface="Calibri" panose="020F0502020204030204" pitchFamily="34" charset="0"/>
                <a:cs typeface="Calibri" panose="020F0502020204030204" pitchFamily="34" charset="0"/>
              </a:rPr>
              <a:t>™ No Return Valve</a:t>
            </a:r>
          </a:p>
          <a:p>
            <a:endParaRPr lang="en-US" sz="198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45825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502920" y="416401"/>
            <a:ext cx="9052560" cy="1257300"/>
          </a:xfrm>
          <a:prstGeom prst="rect">
            <a:avLst/>
          </a:prstGeom>
          <a:noFill/>
          <a:ln>
            <a:noFill/>
          </a:ln>
        </p:spPr>
        <p:txBody>
          <a:bodyPr vert="horz" wrap="square" lIns="100568" tIns="50270" rIns="100568" bIns="50270" numCol="1" anchor="ctr" anchorCtr="0" compatLnSpc="1">
            <a:prstTxWarp prst="textNoShape">
              <a:avLst/>
            </a:prstTxWarp>
            <a:noAutofit/>
          </a:bodyPr>
          <a:lstStyle/>
          <a:p>
            <a:pPr>
              <a:spcBef>
                <a:spcPts val="0"/>
              </a:spcBef>
              <a:spcAft>
                <a:spcPts val="0"/>
              </a:spcAft>
              <a:buSzPct val="25000"/>
            </a:pPr>
            <a:r>
              <a:rPr lang="en-US" sz="4840">
                <a:solidFill>
                  <a:schemeClr val="dk1"/>
                </a:solidFill>
                <a:latin typeface="Calibri"/>
                <a:ea typeface="Calibri"/>
                <a:cs typeface="Calibri"/>
                <a:sym typeface="Calibri"/>
              </a:rPr>
              <a:t>Imperial Sugar - 2008 </a:t>
            </a:r>
          </a:p>
        </p:txBody>
      </p:sp>
      <p:sp>
        <p:nvSpPr>
          <p:cNvPr id="266" name="Shape 266"/>
          <p:cNvSpPr txBox="1">
            <a:spLocks noGrp="1"/>
          </p:cNvSpPr>
          <p:nvPr>
            <p:ph type="body" idx="1"/>
          </p:nvPr>
        </p:nvSpPr>
        <p:spPr>
          <a:xfrm>
            <a:off x="502921" y="1874521"/>
            <a:ext cx="4442459" cy="4978559"/>
          </a:xfrm>
          <a:prstGeom prst="rect">
            <a:avLst/>
          </a:prstGeom>
          <a:noFill/>
          <a:ln>
            <a:noFill/>
          </a:ln>
        </p:spPr>
        <p:txBody>
          <a:bodyPr vert="horz" wrap="square" lIns="100568" tIns="50270" rIns="100568" bIns="50270" numCol="1" anchor="t" anchorCtr="0" compatLnSpc="1">
            <a:prstTxWarp prst="textNoShape">
              <a:avLst/>
            </a:prstTxWarp>
            <a:noAutofit/>
          </a:bodyPr>
          <a:lstStyle/>
          <a:p>
            <a:pPr marL="377190" indent="-377190">
              <a:spcBef>
                <a:spcPts val="0"/>
              </a:spcBef>
              <a:spcAft>
                <a:spcPts val="0"/>
              </a:spcAft>
              <a:buClr>
                <a:schemeClr val="dk1"/>
              </a:buClr>
              <a:buSzPct val="100000"/>
              <a:buFont typeface="Arial"/>
              <a:buChar char="•"/>
            </a:pPr>
            <a:r>
              <a:rPr lang="en-US" sz="3080">
                <a:solidFill>
                  <a:schemeClr val="dk1"/>
                </a:solidFill>
                <a:latin typeface="Calibri"/>
                <a:ea typeface="Calibri"/>
                <a:cs typeface="Calibri"/>
                <a:sym typeface="Calibri"/>
              </a:rPr>
              <a:t>Feb 7, 2008</a:t>
            </a:r>
          </a:p>
          <a:p>
            <a:pPr marL="377190" indent="-377190">
              <a:spcBef>
                <a:spcPts val="616"/>
              </a:spcBef>
              <a:spcAft>
                <a:spcPts val="0"/>
              </a:spcAft>
              <a:buClr>
                <a:schemeClr val="dk1"/>
              </a:buClr>
              <a:buSzPct val="100000"/>
              <a:buFont typeface="Arial"/>
              <a:buChar char="•"/>
            </a:pPr>
            <a:r>
              <a:rPr lang="en-US" sz="3080">
                <a:solidFill>
                  <a:schemeClr val="dk1"/>
                </a:solidFill>
                <a:latin typeface="Calibri"/>
                <a:ea typeface="Calibri"/>
                <a:cs typeface="Calibri"/>
                <a:sym typeface="Calibri"/>
              </a:rPr>
              <a:t>14 died</a:t>
            </a:r>
          </a:p>
          <a:p>
            <a:pPr marL="377190" indent="-377190">
              <a:spcBef>
                <a:spcPts val="616"/>
              </a:spcBef>
              <a:spcAft>
                <a:spcPts val="0"/>
              </a:spcAft>
              <a:buClr>
                <a:schemeClr val="dk1"/>
              </a:buClr>
              <a:buSzPct val="100000"/>
              <a:buFont typeface="Arial"/>
              <a:buChar char="•"/>
            </a:pPr>
            <a:r>
              <a:rPr lang="en-US" sz="3080">
                <a:solidFill>
                  <a:schemeClr val="dk1"/>
                </a:solidFill>
                <a:latin typeface="Calibri"/>
                <a:ea typeface="Calibri"/>
                <a:cs typeface="Calibri"/>
                <a:sym typeface="Calibri"/>
              </a:rPr>
              <a:t>60 injured</a:t>
            </a:r>
          </a:p>
          <a:p>
            <a:pPr marL="377190" indent="-377190">
              <a:spcBef>
                <a:spcPts val="616"/>
              </a:spcBef>
              <a:spcAft>
                <a:spcPts val="0"/>
              </a:spcAft>
              <a:buClr>
                <a:schemeClr val="dk1"/>
              </a:buClr>
              <a:buSzPct val="100000"/>
              <a:buFont typeface="Arial"/>
              <a:buChar char="•"/>
            </a:pPr>
            <a:r>
              <a:rPr lang="en-US" sz="3080">
                <a:solidFill>
                  <a:schemeClr val="dk1"/>
                </a:solidFill>
                <a:latin typeface="Calibri"/>
                <a:ea typeface="Calibri"/>
                <a:cs typeface="Calibri"/>
                <a:sym typeface="Calibri"/>
              </a:rPr>
              <a:t>$180-220 million dollar est. loss</a:t>
            </a:r>
          </a:p>
          <a:p>
            <a:pPr marL="377190" indent="-377190">
              <a:spcBef>
                <a:spcPts val="616"/>
              </a:spcBef>
              <a:spcAft>
                <a:spcPts val="0"/>
              </a:spcAft>
              <a:buClr>
                <a:schemeClr val="dk1"/>
              </a:buClr>
              <a:buSzPct val="100000"/>
              <a:buFont typeface="Arial"/>
              <a:buChar char="•"/>
            </a:pPr>
            <a:r>
              <a:rPr lang="en-US" sz="3080">
                <a:solidFill>
                  <a:schemeClr val="dk1"/>
                </a:solidFill>
                <a:latin typeface="Calibri"/>
                <a:ea typeface="Calibri"/>
                <a:cs typeface="Calibri"/>
                <a:sym typeface="Calibri"/>
              </a:rPr>
              <a:t>$7,700,000 Fine – OSHA</a:t>
            </a:r>
          </a:p>
          <a:p>
            <a:pPr marL="377190" indent="-377190">
              <a:spcBef>
                <a:spcPts val="616"/>
              </a:spcBef>
              <a:spcAft>
                <a:spcPts val="0"/>
              </a:spcAft>
              <a:buClr>
                <a:schemeClr val="dk1"/>
              </a:buClr>
              <a:buSzPct val="100000"/>
              <a:buNone/>
            </a:pPr>
            <a:endParaRPr sz="3080">
              <a:solidFill>
                <a:schemeClr val="dk1"/>
              </a:solidFill>
              <a:latin typeface="Calibri"/>
              <a:ea typeface="Calibri"/>
              <a:cs typeface="Calibri"/>
              <a:sym typeface="Calibri"/>
            </a:endParaRPr>
          </a:p>
          <a:p>
            <a:pPr marL="377190" indent="-377190">
              <a:spcBef>
                <a:spcPts val="616"/>
              </a:spcBef>
              <a:spcAft>
                <a:spcPts val="0"/>
              </a:spcAft>
              <a:buClr>
                <a:schemeClr val="dk1"/>
              </a:buClr>
              <a:buSzPct val="100000"/>
              <a:buNone/>
            </a:pPr>
            <a:endParaRPr sz="3080">
              <a:solidFill>
                <a:schemeClr val="dk1"/>
              </a:solidFill>
              <a:latin typeface="Calibri"/>
              <a:ea typeface="Calibri"/>
              <a:cs typeface="Calibri"/>
              <a:sym typeface="Calibri"/>
            </a:endParaRPr>
          </a:p>
        </p:txBody>
      </p:sp>
      <p:pic>
        <p:nvPicPr>
          <p:cNvPr id="267" name="Shape 267"/>
          <p:cNvPicPr preferRelativeResize="0">
            <a:picLocks noGrp="1"/>
          </p:cNvPicPr>
          <p:nvPr>
            <p:ph type="body" idx="2"/>
          </p:nvPr>
        </p:nvPicPr>
        <p:blipFill rotWithShape="1">
          <a:blip r:embed="rId3">
            <a:alphaModFix/>
          </a:blip>
          <a:srcRect/>
          <a:stretch/>
        </p:blipFill>
        <p:spPr>
          <a:xfrm>
            <a:off x="5196841" y="1958341"/>
            <a:ext cx="4442459" cy="3296919"/>
          </a:xfrm>
          <a:prstGeom prst="rect">
            <a:avLst/>
          </a:prstGeom>
          <a:noFill/>
          <a:ln>
            <a:noFill/>
          </a:ln>
        </p:spPr>
      </p:pic>
    </p:spTree>
    <p:extLst>
      <p:ext uri="{BB962C8B-B14F-4D97-AF65-F5344CB8AC3E}">
        <p14:creationId xmlns:p14="http://schemas.microsoft.com/office/powerpoint/2010/main" val="34270262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Shape 117"/>
          <p:cNvPicPr preferRelativeResize="0"/>
          <p:nvPr/>
        </p:nvPicPr>
        <p:blipFill>
          <a:blip r:embed="rId3">
            <a:alphaModFix/>
          </a:blip>
          <a:stretch>
            <a:fillRect/>
          </a:stretch>
        </p:blipFill>
        <p:spPr>
          <a:xfrm>
            <a:off x="1625016" y="488608"/>
            <a:ext cx="6808366" cy="6808366"/>
          </a:xfrm>
          <a:prstGeom prst="rect">
            <a:avLst/>
          </a:prstGeom>
          <a:noFill/>
          <a:ln>
            <a:noFill/>
          </a:ln>
        </p:spPr>
      </p:pic>
    </p:spTree>
    <p:extLst>
      <p:ext uri="{BB962C8B-B14F-4D97-AF65-F5344CB8AC3E}">
        <p14:creationId xmlns:p14="http://schemas.microsoft.com/office/powerpoint/2010/main" val="1162942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a:spLocks noGrp="1"/>
          </p:cNvSpPr>
          <p:nvPr>
            <p:ph type="title"/>
          </p:nvPr>
        </p:nvSpPr>
        <p:spPr>
          <a:xfrm>
            <a:off x="502920" y="416401"/>
            <a:ext cx="9052560" cy="1257300"/>
          </a:xfrm>
          <a:prstGeom prst="rect">
            <a:avLst/>
          </a:prstGeom>
          <a:noFill/>
          <a:ln>
            <a:noFill/>
          </a:ln>
        </p:spPr>
        <p:txBody>
          <a:bodyPr vert="horz" wrap="square" lIns="100568" tIns="50270" rIns="100568" bIns="50270" numCol="1" anchor="ctr" anchorCtr="0" compatLnSpc="1">
            <a:prstTxWarp prst="textNoShape">
              <a:avLst/>
            </a:prstTxWarp>
            <a:noAutofit/>
          </a:bodyPr>
          <a:lstStyle/>
          <a:p>
            <a:pPr>
              <a:spcBef>
                <a:spcPts val="0"/>
              </a:spcBef>
              <a:spcAft>
                <a:spcPts val="0"/>
              </a:spcAft>
              <a:buSzPct val="25000"/>
            </a:pPr>
            <a:r>
              <a:rPr lang="en-US" sz="4840">
                <a:solidFill>
                  <a:schemeClr val="dk1"/>
                </a:solidFill>
                <a:latin typeface="Calibri"/>
                <a:ea typeface="Calibri"/>
                <a:cs typeface="Calibri"/>
                <a:sym typeface="Calibri"/>
              </a:rPr>
              <a:t>Chemical Safety Board</a:t>
            </a:r>
          </a:p>
        </p:txBody>
      </p:sp>
      <p:sp>
        <p:nvSpPr>
          <p:cNvPr id="190" name="Shape 190"/>
          <p:cNvSpPr txBox="1">
            <a:spLocks noGrp="1"/>
          </p:cNvSpPr>
          <p:nvPr>
            <p:ph type="body" idx="1"/>
          </p:nvPr>
        </p:nvSpPr>
        <p:spPr>
          <a:xfrm>
            <a:off x="502920" y="1874521"/>
            <a:ext cx="9052560" cy="1783079"/>
          </a:xfrm>
          <a:prstGeom prst="rect">
            <a:avLst/>
          </a:prstGeom>
          <a:noFill/>
          <a:ln>
            <a:noFill/>
          </a:ln>
        </p:spPr>
        <p:txBody>
          <a:bodyPr vert="horz" wrap="square" lIns="100568" tIns="50270" rIns="100568" bIns="50270" numCol="1" anchor="t" anchorCtr="0" compatLnSpc="1">
            <a:prstTxWarp prst="textNoShape">
              <a:avLst/>
            </a:prstTxWarp>
            <a:noAutofit/>
          </a:bodyPr>
          <a:lstStyle/>
          <a:p>
            <a:pPr marL="377190" indent="-377190">
              <a:spcBef>
                <a:spcPts val="0"/>
              </a:spcBef>
              <a:spcAft>
                <a:spcPts val="0"/>
              </a:spcAft>
              <a:buClr>
                <a:schemeClr val="dk1"/>
              </a:buClr>
              <a:buSzPct val="100000"/>
              <a:buFont typeface="Arial"/>
              <a:buChar char="•"/>
            </a:pPr>
            <a:r>
              <a:rPr lang="en-US" sz="3520" dirty="0">
                <a:solidFill>
                  <a:schemeClr val="dk1"/>
                </a:solidFill>
                <a:latin typeface="Calibri"/>
                <a:ea typeface="Calibri"/>
                <a:cs typeface="Calibri"/>
                <a:sym typeface="Calibri"/>
              </a:rPr>
              <a:t>From 2008 to 2012, our board documented, 50 combustible dust accidents that led to 29 fatalities and 161 injuries.</a:t>
            </a:r>
          </a:p>
          <a:p>
            <a:pPr marL="377190" indent="-377190">
              <a:spcBef>
                <a:spcPts val="704"/>
              </a:spcBef>
              <a:spcAft>
                <a:spcPts val="0"/>
              </a:spcAft>
              <a:buClr>
                <a:schemeClr val="dk1"/>
              </a:buClr>
              <a:buSzPct val="100000"/>
              <a:buNone/>
            </a:pPr>
            <a:endParaRPr sz="352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2376115" y="3607609"/>
            <a:ext cx="6399476" cy="3888570"/>
          </a:xfrm>
          <a:prstGeom prst="rect">
            <a:avLst/>
          </a:prstGeom>
        </p:spPr>
      </p:pic>
    </p:spTree>
    <p:extLst>
      <p:ext uri="{BB962C8B-B14F-4D97-AF65-F5344CB8AC3E}">
        <p14:creationId xmlns:p14="http://schemas.microsoft.com/office/powerpoint/2010/main" val="4782641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txBox="1">
            <a:spLocks noGrp="1"/>
          </p:cNvSpPr>
          <p:nvPr>
            <p:ph type="title"/>
          </p:nvPr>
        </p:nvSpPr>
        <p:spPr>
          <a:xfrm>
            <a:off x="502920" y="416401"/>
            <a:ext cx="9052560" cy="1257300"/>
          </a:xfrm>
          <a:prstGeom prst="rect">
            <a:avLst/>
          </a:prstGeom>
          <a:noFill/>
          <a:ln>
            <a:noFill/>
          </a:ln>
        </p:spPr>
        <p:txBody>
          <a:bodyPr vert="horz" wrap="square" lIns="100568" tIns="50270" rIns="100568" bIns="50270" numCol="1" anchor="ctr" anchorCtr="0" compatLnSpc="1">
            <a:prstTxWarp prst="textNoShape">
              <a:avLst/>
            </a:prstTxWarp>
            <a:noAutofit/>
          </a:bodyPr>
          <a:lstStyle/>
          <a:p>
            <a:pPr>
              <a:spcBef>
                <a:spcPts val="0"/>
              </a:spcBef>
              <a:spcAft>
                <a:spcPts val="0"/>
              </a:spcAft>
              <a:buSzPct val="25000"/>
            </a:pPr>
            <a:r>
              <a:rPr lang="en-US" sz="4840">
                <a:solidFill>
                  <a:schemeClr val="dk1"/>
                </a:solidFill>
                <a:latin typeface="Calibri"/>
                <a:ea typeface="Calibri"/>
                <a:cs typeface="Calibri"/>
                <a:sym typeface="Calibri"/>
              </a:rPr>
              <a:t>Typical 5(a)(1) Violations</a:t>
            </a:r>
          </a:p>
        </p:txBody>
      </p:sp>
      <p:sp>
        <p:nvSpPr>
          <p:cNvPr id="373" name="Shape 373"/>
          <p:cNvSpPr txBox="1">
            <a:spLocks noGrp="1"/>
          </p:cNvSpPr>
          <p:nvPr>
            <p:ph type="body" idx="1"/>
          </p:nvPr>
        </p:nvSpPr>
        <p:spPr>
          <a:xfrm>
            <a:off x="502921" y="1874521"/>
            <a:ext cx="4442459" cy="4978559"/>
          </a:xfrm>
          <a:prstGeom prst="rect">
            <a:avLst/>
          </a:prstGeom>
          <a:noFill/>
          <a:ln>
            <a:noFill/>
          </a:ln>
        </p:spPr>
        <p:txBody>
          <a:bodyPr vert="horz" wrap="square" lIns="100568" tIns="50270" rIns="100568" bIns="50270" numCol="1" anchor="t" anchorCtr="0" compatLnSpc="1">
            <a:prstTxWarp prst="textNoShape">
              <a:avLst/>
            </a:prstTxWarp>
            <a:noAutofit/>
          </a:bodyPr>
          <a:lstStyle/>
          <a:p>
            <a:pPr marL="377190" indent="-377190">
              <a:spcBef>
                <a:spcPts val="0"/>
              </a:spcBef>
              <a:spcAft>
                <a:spcPts val="0"/>
              </a:spcAft>
              <a:buClr>
                <a:schemeClr val="dk1"/>
              </a:buClr>
              <a:buSzPct val="100000"/>
              <a:buFont typeface="Arial"/>
              <a:buChar char="•"/>
            </a:pPr>
            <a:r>
              <a:rPr lang="en-US" sz="3410">
                <a:solidFill>
                  <a:schemeClr val="dk1"/>
                </a:solidFill>
                <a:latin typeface="Calibri"/>
                <a:ea typeface="Calibri"/>
                <a:cs typeface="Calibri"/>
                <a:sym typeface="Calibri"/>
              </a:rPr>
              <a:t>Systems were not provided to prevent deflagration propagation from dust collectors to other parts of the plant.</a:t>
            </a:r>
          </a:p>
          <a:p>
            <a:pPr marL="377190" indent="-377190">
              <a:spcBef>
                <a:spcPts val="682"/>
              </a:spcBef>
              <a:spcAft>
                <a:spcPts val="0"/>
              </a:spcAft>
              <a:buClr>
                <a:schemeClr val="dk1"/>
              </a:buClr>
              <a:buSzPct val="25000"/>
              <a:buNone/>
            </a:pPr>
            <a:endParaRPr sz="3410">
              <a:solidFill>
                <a:srgbClr val="FFFF00"/>
              </a:solidFill>
              <a:latin typeface="Calibri"/>
              <a:ea typeface="Calibri"/>
              <a:cs typeface="Calibri"/>
              <a:sym typeface="Calibri"/>
            </a:endParaRPr>
          </a:p>
        </p:txBody>
      </p:sp>
      <p:pic>
        <p:nvPicPr>
          <p:cNvPr id="374" name="Shape 374" descr="duct velocity"/>
          <p:cNvPicPr preferRelativeResize="0">
            <a:picLocks noGrp="1"/>
          </p:cNvPicPr>
          <p:nvPr>
            <p:ph type="body" idx="2"/>
          </p:nvPr>
        </p:nvPicPr>
        <p:blipFill rotWithShape="1">
          <a:blip r:embed="rId3">
            <a:alphaModFix/>
          </a:blip>
          <a:srcRect/>
          <a:stretch/>
        </p:blipFill>
        <p:spPr>
          <a:xfrm>
            <a:off x="5113021" y="2125980"/>
            <a:ext cx="4442459" cy="3377246"/>
          </a:xfrm>
          <a:prstGeom prst="rect">
            <a:avLst/>
          </a:prstGeom>
          <a:noFill/>
          <a:ln>
            <a:noFill/>
          </a:ln>
        </p:spPr>
      </p:pic>
      <p:sp>
        <p:nvSpPr>
          <p:cNvPr id="375" name="Shape 375"/>
          <p:cNvSpPr txBox="1"/>
          <p:nvPr/>
        </p:nvSpPr>
        <p:spPr>
          <a:xfrm>
            <a:off x="4945380" y="5897880"/>
            <a:ext cx="4777740" cy="1259046"/>
          </a:xfrm>
          <a:prstGeom prst="rect">
            <a:avLst/>
          </a:prstGeom>
          <a:noFill/>
          <a:ln>
            <a:noFill/>
          </a:ln>
        </p:spPr>
        <p:txBody>
          <a:bodyPr lIns="100568" tIns="50270" rIns="100568" bIns="50270" anchor="t" anchorCtr="0">
            <a:noAutofit/>
          </a:bodyPr>
          <a:lstStyle/>
          <a:p>
            <a:pPr marL="502920" lvl="1">
              <a:lnSpc>
                <a:spcPct val="90000"/>
              </a:lnSpc>
              <a:spcBef>
                <a:spcPts val="0"/>
              </a:spcBef>
              <a:spcAft>
                <a:spcPts val="0"/>
              </a:spcAft>
              <a:buSzPct val="25000"/>
            </a:pPr>
            <a:r>
              <a:rPr lang="en-US" sz="1980" b="1">
                <a:solidFill>
                  <a:schemeClr val="dk1"/>
                </a:solidFill>
                <a:latin typeface="Calibri"/>
                <a:ea typeface="Calibri"/>
                <a:cs typeface="Calibri"/>
                <a:sym typeface="Calibri"/>
              </a:rPr>
              <a:t>October 29, 2003  -  Hayes Lemmerz Manufacturing Plant, IN</a:t>
            </a:r>
          </a:p>
          <a:p>
            <a:pPr marL="502920" lvl="1">
              <a:lnSpc>
                <a:spcPct val="90000"/>
              </a:lnSpc>
              <a:spcBef>
                <a:spcPts val="396"/>
              </a:spcBef>
              <a:spcAft>
                <a:spcPts val="0"/>
              </a:spcAft>
              <a:buSzPct val="25000"/>
            </a:pPr>
            <a:r>
              <a:rPr lang="en-US" sz="1980" b="1">
                <a:solidFill>
                  <a:schemeClr val="dk1"/>
                </a:solidFill>
                <a:latin typeface="Calibri"/>
                <a:ea typeface="Calibri"/>
                <a:cs typeface="Calibri"/>
                <a:sym typeface="Calibri"/>
              </a:rPr>
              <a:t>Shawn Boone, 33, died in the Aluminum Dust explosion</a:t>
            </a:r>
          </a:p>
        </p:txBody>
      </p:sp>
    </p:spTree>
    <p:extLst>
      <p:ext uri="{BB962C8B-B14F-4D97-AF65-F5344CB8AC3E}">
        <p14:creationId xmlns:p14="http://schemas.microsoft.com/office/powerpoint/2010/main" val="13186589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502920" y="416401"/>
            <a:ext cx="9052560" cy="1257300"/>
          </a:xfrm>
          <a:prstGeom prst="rect">
            <a:avLst/>
          </a:prstGeom>
          <a:noFill/>
          <a:ln>
            <a:noFill/>
          </a:ln>
        </p:spPr>
        <p:txBody>
          <a:bodyPr vert="horz" wrap="square" lIns="100568" tIns="50270" rIns="100568" bIns="50270" numCol="1" anchor="ctr" anchorCtr="0" compatLnSpc="1">
            <a:prstTxWarp prst="textNoShape">
              <a:avLst/>
            </a:prstTxWarp>
            <a:noAutofit/>
          </a:bodyPr>
          <a:lstStyle/>
          <a:p>
            <a:pPr>
              <a:spcBef>
                <a:spcPts val="0"/>
              </a:spcBef>
              <a:spcAft>
                <a:spcPts val="0"/>
              </a:spcAft>
              <a:buSzPct val="25000"/>
            </a:pPr>
            <a:r>
              <a:rPr lang="en-US" sz="4840">
                <a:solidFill>
                  <a:schemeClr val="dk1"/>
                </a:solidFill>
                <a:latin typeface="Calibri"/>
                <a:ea typeface="Calibri"/>
                <a:cs typeface="Calibri"/>
                <a:sym typeface="Calibri"/>
              </a:rPr>
              <a:t>Typical 5(a)(1) Violations</a:t>
            </a:r>
          </a:p>
        </p:txBody>
      </p:sp>
      <p:sp>
        <p:nvSpPr>
          <p:cNvPr id="382" name="Shape 382"/>
          <p:cNvSpPr txBox="1">
            <a:spLocks noGrp="1"/>
          </p:cNvSpPr>
          <p:nvPr>
            <p:ph type="body" idx="1"/>
          </p:nvPr>
        </p:nvSpPr>
        <p:spPr>
          <a:xfrm>
            <a:off x="502921" y="1874521"/>
            <a:ext cx="4442459" cy="4978559"/>
          </a:xfrm>
          <a:prstGeom prst="rect">
            <a:avLst/>
          </a:prstGeom>
          <a:noFill/>
          <a:ln>
            <a:noFill/>
          </a:ln>
        </p:spPr>
        <p:txBody>
          <a:bodyPr vert="horz" wrap="square" lIns="100568" tIns="50270" rIns="100568" bIns="50270" numCol="1" anchor="t" anchorCtr="0" compatLnSpc="1">
            <a:prstTxWarp prst="textNoShape">
              <a:avLst/>
            </a:prstTxWarp>
            <a:noAutofit/>
          </a:bodyPr>
          <a:lstStyle/>
          <a:p>
            <a:pPr marL="377190" indent="-377190">
              <a:lnSpc>
                <a:spcPct val="90000"/>
              </a:lnSpc>
              <a:spcBef>
                <a:spcPts val="0"/>
              </a:spcBef>
              <a:spcAft>
                <a:spcPts val="0"/>
              </a:spcAft>
              <a:buClr>
                <a:schemeClr val="dk1"/>
              </a:buClr>
              <a:buSzPct val="112903"/>
              <a:buFont typeface="Arial"/>
              <a:buChar char="•"/>
            </a:pPr>
            <a:r>
              <a:rPr lang="en-US" sz="3410">
                <a:solidFill>
                  <a:schemeClr val="dk1"/>
                </a:solidFill>
                <a:latin typeface="Calibri"/>
                <a:ea typeface="Calibri"/>
                <a:cs typeface="Calibri"/>
                <a:sym typeface="Calibri"/>
              </a:rPr>
              <a:t>No explosion relief venting distributed over the exterior walls and roofs of the buildings.</a:t>
            </a:r>
            <a:br>
              <a:rPr lang="en-US" sz="3850">
                <a:solidFill>
                  <a:srgbClr val="FFFF00"/>
                </a:solidFill>
                <a:latin typeface="Calibri"/>
                <a:ea typeface="Calibri"/>
                <a:cs typeface="Calibri"/>
                <a:sym typeface="Calibri"/>
              </a:rPr>
            </a:br>
            <a:endParaRPr lang="en-US" sz="3850">
              <a:solidFill>
                <a:srgbClr val="FFFF00"/>
              </a:solidFill>
              <a:latin typeface="Calibri"/>
              <a:ea typeface="Calibri"/>
              <a:cs typeface="Calibri"/>
              <a:sym typeface="Calibri"/>
            </a:endParaRPr>
          </a:p>
        </p:txBody>
      </p:sp>
      <p:pic>
        <p:nvPicPr>
          <p:cNvPr id="383" name="Shape 383" descr="cta acoustics"/>
          <p:cNvPicPr preferRelativeResize="0">
            <a:picLocks noGrp="1"/>
          </p:cNvPicPr>
          <p:nvPr>
            <p:ph type="body" idx="2"/>
          </p:nvPr>
        </p:nvPicPr>
        <p:blipFill rotWithShape="1">
          <a:blip r:embed="rId3">
            <a:alphaModFix/>
          </a:blip>
          <a:srcRect/>
          <a:stretch/>
        </p:blipFill>
        <p:spPr>
          <a:xfrm>
            <a:off x="5196841" y="2209800"/>
            <a:ext cx="4442459" cy="2481421"/>
          </a:xfrm>
          <a:prstGeom prst="rect">
            <a:avLst/>
          </a:prstGeom>
          <a:noFill/>
          <a:ln>
            <a:noFill/>
          </a:ln>
        </p:spPr>
      </p:pic>
      <p:sp>
        <p:nvSpPr>
          <p:cNvPr id="384" name="Shape 384"/>
          <p:cNvSpPr txBox="1"/>
          <p:nvPr/>
        </p:nvSpPr>
        <p:spPr>
          <a:xfrm>
            <a:off x="5196840" y="4975861"/>
            <a:ext cx="4526280" cy="2065814"/>
          </a:xfrm>
          <a:prstGeom prst="rect">
            <a:avLst/>
          </a:prstGeom>
          <a:noFill/>
          <a:ln>
            <a:noFill/>
          </a:ln>
        </p:spPr>
        <p:txBody>
          <a:bodyPr lIns="100568" tIns="50270" rIns="100568" bIns="50270" anchor="t" anchorCtr="0">
            <a:noAutofit/>
          </a:bodyPr>
          <a:lstStyle/>
          <a:p>
            <a:pPr>
              <a:spcBef>
                <a:spcPts val="0"/>
              </a:spcBef>
              <a:spcAft>
                <a:spcPts val="0"/>
              </a:spcAft>
              <a:buSzPct val="25000"/>
            </a:pPr>
            <a:r>
              <a:rPr lang="en-US" sz="1980">
                <a:solidFill>
                  <a:schemeClr val="dk1"/>
                </a:solidFill>
                <a:latin typeface="Calibri"/>
                <a:ea typeface="Calibri"/>
                <a:cs typeface="Calibri"/>
                <a:sym typeface="Calibri"/>
              </a:rPr>
              <a:t>CTA Acoustics 2003 – 7 dead</a:t>
            </a:r>
          </a:p>
          <a:p>
            <a:pPr>
              <a:spcBef>
                <a:spcPts val="990"/>
              </a:spcBef>
              <a:spcAft>
                <a:spcPts val="0"/>
              </a:spcAft>
              <a:buSzPct val="25000"/>
            </a:pPr>
            <a:r>
              <a:rPr lang="en-US" sz="1980">
                <a:solidFill>
                  <a:schemeClr val="dk1"/>
                </a:solidFill>
                <a:latin typeface="Calibri"/>
                <a:ea typeface="Calibri"/>
                <a:cs typeface="Calibri"/>
                <a:sym typeface="Calibri"/>
              </a:rPr>
              <a:t>Fiberglass fibers and excess phenolic resin powder probably went to the oven while workers were using compressed air and lance to break up a cogged bag house filter</a:t>
            </a:r>
          </a:p>
        </p:txBody>
      </p:sp>
    </p:spTree>
    <p:extLst>
      <p:ext uri="{BB962C8B-B14F-4D97-AF65-F5344CB8AC3E}">
        <p14:creationId xmlns:p14="http://schemas.microsoft.com/office/powerpoint/2010/main" val="6141828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Shape 390"/>
          <p:cNvSpPr txBox="1">
            <a:spLocks noGrp="1"/>
          </p:cNvSpPr>
          <p:nvPr>
            <p:ph type="title"/>
          </p:nvPr>
        </p:nvSpPr>
        <p:spPr>
          <a:xfrm>
            <a:off x="502920" y="416401"/>
            <a:ext cx="9052560" cy="1257300"/>
          </a:xfrm>
          <a:prstGeom prst="rect">
            <a:avLst/>
          </a:prstGeom>
          <a:noFill/>
          <a:ln>
            <a:noFill/>
          </a:ln>
        </p:spPr>
        <p:txBody>
          <a:bodyPr vert="horz" wrap="square" lIns="100568" tIns="50270" rIns="100568" bIns="50270" numCol="1" anchor="ctr" anchorCtr="0" compatLnSpc="1">
            <a:prstTxWarp prst="textNoShape">
              <a:avLst/>
            </a:prstTxWarp>
            <a:noAutofit/>
          </a:bodyPr>
          <a:lstStyle/>
          <a:p>
            <a:pPr>
              <a:spcBef>
                <a:spcPts val="0"/>
              </a:spcBef>
              <a:spcAft>
                <a:spcPts val="0"/>
              </a:spcAft>
              <a:buSzPct val="25000"/>
            </a:pPr>
            <a:r>
              <a:rPr lang="en-US" sz="4840">
                <a:solidFill>
                  <a:schemeClr val="dk1"/>
                </a:solidFill>
                <a:latin typeface="Calibri"/>
                <a:ea typeface="Calibri"/>
                <a:cs typeface="Calibri"/>
                <a:sym typeface="Calibri"/>
              </a:rPr>
              <a:t>Typical 5(a)(1) Violations</a:t>
            </a:r>
          </a:p>
        </p:txBody>
      </p:sp>
      <p:sp>
        <p:nvSpPr>
          <p:cNvPr id="391" name="Shape 391"/>
          <p:cNvSpPr txBox="1">
            <a:spLocks noGrp="1"/>
          </p:cNvSpPr>
          <p:nvPr>
            <p:ph type="body" idx="1"/>
          </p:nvPr>
        </p:nvSpPr>
        <p:spPr>
          <a:xfrm>
            <a:off x="502921" y="1874521"/>
            <a:ext cx="4442459" cy="4978559"/>
          </a:xfrm>
          <a:prstGeom prst="rect">
            <a:avLst/>
          </a:prstGeom>
          <a:noFill/>
          <a:ln>
            <a:noFill/>
          </a:ln>
        </p:spPr>
        <p:txBody>
          <a:bodyPr vert="horz" wrap="square" lIns="100568" tIns="50270" rIns="100568" bIns="50270" numCol="1" anchor="t" anchorCtr="0" compatLnSpc="1">
            <a:prstTxWarp prst="textNoShape">
              <a:avLst/>
            </a:prstTxWarp>
            <a:noAutofit/>
          </a:bodyPr>
          <a:lstStyle/>
          <a:p>
            <a:pPr marL="377190" indent="-377190">
              <a:spcBef>
                <a:spcPts val="0"/>
              </a:spcBef>
              <a:spcAft>
                <a:spcPts val="0"/>
              </a:spcAft>
              <a:buClr>
                <a:schemeClr val="dk1"/>
              </a:buClr>
              <a:buSzPct val="100000"/>
              <a:buFont typeface="Arial"/>
              <a:buChar char="•"/>
            </a:pPr>
            <a:r>
              <a:rPr lang="en-US" sz="3080">
                <a:solidFill>
                  <a:schemeClr val="dk1"/>
                </a:solidFill>
                <a:latin typeface="Calibri"/>
                <a:ea typeface="Calibri"/>
                <a:cs typeface="Calibri"/>
                <a:sym typeface="Calibri"/>
              </a:rPr>
              <a:t>Dust Collector and ducts do not prevent propagation to other parts of the plant</a:t>
            </a:r>
          </a:p>
          <a:p>
            <a:pPr marL="377190" indent="-377190">
              <a:spcBef>
                <a:spcPts val="616"/>
              </a:spcBef>
              <a:spcAft>
                <a:spcPts val="0"/>
              </a:spcAft>
              <a:buClr>
                <a:schemeClr val="dk1"/>
              </a:buClr>
              <a:buSzPct val="100000"/>
              <a:buNone/>
            </a:pPr>
            <a:endParaRPr sz="3080">
              <a:solidFill>
                <a:schemeClr val="dk1"/>
              </a:solidFill>
              <a:latin typeface="Calibri"/>
              <a:ea typeface="Calibri"/>
              <a:cs typeface="Calibri"/>
              <a:sym typeface="Calibri"/>
            </a:endParaRPr>
          </a:p>
        </p:txBody>
      </p:sp>
      <p:pic>
        <p:nvPicPr>
          <p:cNvPr id="392" name="Shape 392" descr="spark detection"/>
          <p:cNvPicPr preferRelativeResize="0">
            <a:picLocks noGrp="1"/>
          </p:cNvPicPr>
          <p:nvPr>
            <p:ph type="body" idx="2"/>
          </p:nvPr>
        </p:nvPicPr>
        <p:blipFill rotWithShape="1">
          <a:blip r:embed="rId3">
            <a:alphaModFix/>
          </a:blip>
          <a:srcRect/>
          <a:stretch/>
        </p:blipFill>
        <p:spPr>
          <a:xfrm>
            <a:off x="4861561" y="2042161"/>
            <a:ext cx="4861559" cy="3574574"/>
          </a:xfrm>
          <a:prstGeom prst="rect">
            <a:avLst/>
          </a:prstGeom>
          <a:noFill/>
          <a:ln>
            <a:noFill/>
          </a:ln>
        </p:spPr>
      </p:pic>
      <p:sp>
        <p:nvSpPr>
          <p:cNvPr id="393" name="Shape 393"/>
          <p:cNvSpPr txBox="1"/>
          <p:nvPr/>
        </p:nvSpPr>
        <p:spPr>
          <a:xfrm>
            <a:off x="5699761" y="4892041"/>
            <a:ext cx="4358639" cy="403384"/>
          </a:xfrm>
          <a:prstGeom prst="rect">
            <a:avLst/>
          </a:prstGeom>
          <a:noFill/>
          <a:ln>
            <a:noFill/>
          </a:ln>
        </p:spPr>
        <p:txBody>
          <a:bodyPr lIns="100568" tIns="50270" rIns="100568" bIns="50270" anchor="t" anchorCtr="0">
            <a:noAutofit/>
          </a:bodyPr>
          <a:lstStyle/>
          <a:p>
            <a:pPr>
              <a:spcBef>
                <a:spcPts val="0"/>
              </a:spcBef>
              <a:spcAft>
                <a:spcPts val="0"/>
              </a:spcAft>
              <a:buSzPct val="25000"/>
            </a:pPr>
            <a:r>
              <a:rPr lang="en-US" sz="1980">
                <a:solidFill>
                  <a:srgbClr val="FFFF00"/>
                </a:solidFill>
                <a:latin typeface="Calibri"/>
                <a:ea typeface="Calibri"/>
                <a:cs typeface="Calibri"/>
                <a:sym typeface="Calibri"/>
              </a:rPr>
              <a:t>From BS&amp;B</a:t>
            </a:r>
          </a:p>
        </p:txBody>
      </p:sp>
    </p:spTree>
    <p:extLst>
      <p:ext uri="{BB962C8B-B14F-4D97-AF65-F5344CB8AC3E}">
        <p14:creationId xmlns:p14="http://schemas.microsoft.com/office/powerpoint/2010/main" val="2701046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B0CDA-A7A6-45E2-BE81-299FAFB9EDDF}"/>
              </a:ext>
            </a:extLst>
          </p:cNvPr>
          <p:cNvSpPr>
            <a:spLocks noGrp="1"/>
          </p:cNvSpPr>
          <p:nvPr>
            <p:ph type="title"/>
          </p:nvPr>
        </p:nvSpPr>
        <p:spPr/>
        <p:txBody>
          <a:bodyPr/>
          <a:lstStyle/>
          <a:p>
            <a:r>
              <a:rPr lang="en-US" dirty="0"/>
              <a:t>Cont.</a:t>
            </a:r>
          </a:p>
        </p:txBody>
      </p:sp>
      <p:sp>
        <p:nvSpPr>
          <p:cNvPr id="6" name="Rectangle 5">
            <a:extLst>
              <a:ext uri="{FF2B5EF4-FFF2-40B4-BE49-F238E27FC236}">
                <a16:creationId xmlns:a16="http://schemas.microsoft.com/office/drawing/2014/main" id="{40B43FCF-4868-429E-A276-89B0529C106B}"/>
              </a:ext>
            </a:extLst>
          </p:cNvPr>
          <p:cNvSpPr/>
          <p:nvPr/>
        </p:nvSpPr>
        <p:spPr>
          <a:xfrm>
            <a:off x="609600" y="1839486"/>
            <a:ext cx="3838575" cy="5016758"/>
          </a:xfrm>
          <a:prstGeom prst="rect">
            <a:avLst/>
          </a:prstGeom>
        </p:spPr>
        <p:txBody>
          <a:bodyPr wrap="square">
            <a:spAutoFit/>
          </a:bodyPr>
          <a:lstStyle/>
          <a:p>
            <a:r>
              <a:rPr lang="en-US" sz="2000" dirty="0">
                <a:latin typeface="+mn-lt"/>
              </a:rPr>
              <a:t>$7 million to Truck driver Family</a:t>
            </a:r>
          </a:p>
          <a:p>
            <a:r>
              <a:rPr lang="en-US" sz="2000" dirty="0">
                <a:latin typeface="+mn-lt"/>
              </a:rPr>
              <a:t>Mr. Brown explained the inner workings of hydrogen storage systems at power plants and noted specifically the inherent dangers in the defendant’s roof above its hydrogen system and its use of weak copper relief stacks.</a:t>
            </a:r>
          </a:p>
          <a:p>
            <a:endParaRPr lang="en-US" sz="2000" dirty="0">
              <a:latin typeface="+mn-lt"/>
            </a:endParaRPr>
          </a:p>
          <a:p>
            <a:r>
              <a:rPr lang="en-US" sz="2000" dirty="0">
                <a:latin typeface="+mn-lt"/>
              </a:rPr>
              <a:t>He also described a similar explosion that occurred in December 2005 at a plant in Moundsville, West Virginia, which prompted safety recommendations that were not acted upon by either defendant.</a:t>
            </a:r>
          </a:p>
        </p:txBody>
      </p:sp>
      <p:pic>
        <p:nvPicPr>
          <p:cNvPr id="10" name="Content Placeholder 9">
            <a:extLst>
              <a:ext uri="{FF2B5EF4-FFF2-40B4-BE49-F238E27FC236}">
                <a16:creationId xmlns:a16="http://schemas.microsoft.com/office/drawing/2014/main" id="{FFBBB100-EFE0-4BF7-BB31-4EE25BA13E89}"/>
              </a:ext>
            </a:extLst>
          </p:cNvPr>
          <p:cNvPicPr>
            <a:picLocks noGrp="1" noChangeAspect="1"/>
          </p:cNvPicPr>
          <p:nvPr>
            <p:ph sz="half" idx="2"/>
          </p:nvPr>
        </p:nvPicPr>
        <p:blipFill>
          <a:blip r:embed="rId3"/>
          <a:stretch>
            <a:fillRect/>
          </a:stretch>
        </p:blipFill>
        <p:spPr>
          <a:xfrm>
            <a:off x="5715000" y="1981200"/>
            <a:ext cx="2857500" cy="2143125"/>
          </a:xfrm>
          <a:prstGeom prst="rect">
            <a:avLst/>
          </a:prstGeom>
        </p:spPr>
      </p:pic>
      <p:sp>
        <p:nvSpPr>
          <p:cNvPr id="11" name="Rectangle 10">
            <a:extLst>
              <a:ext uri="{FF2B5EF4-FFF2-40B4-BE49-F238E27FC236}">
                <a16:creationId xmlns:a16="http://schemas.microsoft.com/office/drawing/2014/main" id="{9A692472-54A4-4869-B009-F4772EB68866}"/>
              </a:ext>
            </a:extLst>
          </p:cNvPr>
          <p:cNvSpPr/>
          <p:nvPr/>
        </p:nvSpPr>
        <p:spPr>
          <a:xfrm>
            <a:off x="4876800" y="4338721"/>
            <a:ext cx="5029200" cy="3170099"/>
          </a:xfrm>
          <a:prstGeom prst="rect">
            <a:avLst/>
          </a:prstGeom>
        </p:spPr>
        <p:txBody>
          <a:bodyPr>
            <a:spAutoFit/>
          </a:bodyPr>
          <a:lstStyle/>
          <a:p>
            <a:r>
              <a:rPr lang="en-US" sz="2000" dirty="0">
                <a:latin typeface="+mn-lt"/>
              </a:rPr>
              <a:t>Simply stated, to become a fire hazard, hydrogen must first be confined; however, because hydrogen is the lightest element in the universe, it is very difficult to confine. Industry takes these properties into account when designing structures in which hydrogen will be used. </a:t>
            </a:r>
          </a:p>
          <a:p>
            <a:r>
              <a:rPr lang="en-US" sz="2000" dirty="0">
                <a:latin typeface="+mn-lt"/>
              </a:rPr>
              <a:t>The designs help hydrogen escape up and away from the user in case of an unexpected release</a:t>
            </a:r>
          </a:p>
        </p:txBody>
      </p:sp>
    </p:spTree>
    <p:extLst>
      <p:ext uri="{BB962C8B-B14F-4D97-AF65-F5344CB8AC3E}">
        <p14:creationId xmlns:p14="http://schemas.microsoft.com/office/powerpoint/2010/main" val="32861764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502920" y="416401"/>
            <a:ext cx="9052560" cy="1257300"/>
          </a:xfrm>
          <a:prstGeom prst="rect">
            <a:avLst/>
          </a:prstGeom>
          <a:noFill/>
          <a:ln>
            <a:noFill/>
          </a:ln>
        </p:spPr>
        <p:txBody>
          <a:bodyPr vert="horz" wrap="square" lIns="100568" tIns="50270" rIns="100568" bIns="50270" numCol="1" anchor="ctr" anchorCtr="0" compatLnSpc="1">
            <a:prstTxWarp prst="textNoShape">
              <a:avLst/>
            </a:prstTxWarp>
            <a:noAutofit/>
          </a:bodyPr>
          <a:lstStyle/>
          <a:p>
            <a:pPr>
              <a:spcBef>
                <a:spcPts val="0"/>
              </a:spcBef>
              <a:spcAft>
                <a:spcPts val="0"/>
              </a:spcAft>
              <a:buSzPct val="25000"/>
            </a:pPr>
            <a:r>
              <a:rPr lang="en-US" sz="4840">
                <a:solidFill>
                  <a:schemeClr val="dk1"/>
                </a:solidFill>
                <a:latin typeface="Calibri"/>
                <a:ea typeface="Calibri"/>
                <a:cs typeface="Calibri"/>
                <a:sym typeface="Calibri"/>
              </a:rPr>
              <a:t>Typical 5(a)(1) Violations</a:t>
            </a:r>
          </a:p>
        </p:txBody>
      </p:sp>
      <p:sp>
        <p:nvSpPr>
          <p:cNvPr id="400" name="Shape 400"/>
          <p:cNvSpPr txBox="1">
            <a:spLocks noGrp="1"/>
          </p:cNvSpPr>
          <p:nvPr>
            <p:ph type="body" idx="1"/>
          </p:nvPr>
        </p:nvSpPr>
        <p:spPr>
          <a:xfrm>
            <a:off x="502921" y="1874521"/>
            <a:ext cx="4442459" cy="4978559"/>
          </a:xfrm>
          <a:prstGeom prst="rect">
            <a:avLst/>
          </a:prstGeom>
          <a:noFill/>
          <a:ln>
            <a:noFill/>
          </a:ln>
        </p:spPr>
        <p:txBody>
          <a:bodyPr vert="horz" wrap="square" lIns="100568" tIns="50270" rIns="100568" bIns="50270" numCol="1" anchor="t" anchorCtr="0" compatLnSpc="1">
            <a:prstTxWarp prst="textNoShape">
              <a:avLst/>
            </a:prstTxWarp>
            <a:noAutofit/>
          </a:bodyPr>
          <a:lstStyle/>
          <a:p>
            <a:pPr marL="377190" indent="-377190">
              <a:spcBef>
                <a:spcPts val="0"/>
              </a:spcBef>
              <a:spcAft>
                <a:spcPts val="0"/>
              </a:spcAft>
              <a:buClr>
                <a:schemeClr val="dk1"/>
              </a:buClr>
              <a:buSzPct val="100000"/>
              <a:buFont typeface="Arial"/>
              <a:buChar char="•"/>
            </a:pPr>
            <a:r>
              <a:rPr lang="en-US" sz="3080">
                <a:solidFill>
                  <a:schemeClr val="dk1"/>
                </a:solidFill>
                <a:latin typeface="Calibri"/>
                <a:ea typeface="Calibri"/>
                <a:cs typeface="Calibri"/>
                <a:sym typeface="Calibri"/>
              </a:rPr>
              <a:t>Ducts and system were not grounded</a:t>
            </a:r>
          </a:p>
        </p:txBody>
      </p:sp>
      <p:pic>
        <p:nvPicPr>
          <p:cNvPr id="401" name="Shape 401" descr="ground wire"/>
          <p:cNvPicPr preferRelativeResize="0">
            <a:picLocks noGrp="1"/>
          </p:cNvPicPr>
          <p:nvPr>
            <p:ph type="body" idx="2"/>
          </p:nvPr>
        </p:nvPicPr>
        <p:blipFill rotWithShape="1">
          <a:blip r:embed="rId3">
            <a:alphaModFix/>
          </a:blip>
          <a:srcRect/>
          <a:stretch/>
        </p:blipFill>
        <p:spPr>
          <a:xfrm>
            <a:off x="5783581" y="2125980"/>
            <a:ext cx="3206114" cy="4274820"/>
          </a:xfrm>
          <a:prstGeom prst="rect">
            <a:avLst/>
          </a:prstGeom>
          <a:noFill/>
          <a:ln>
            <a:noFill/>
          </a:ln>
        </p:spPr>
      </p:pic>
    </p:spTree>
    <p:extLst>
      <p:ext uri="{BB962C8B-B14F-4D97-AF65-F5344CB8AC3E}">
        <p14:creationId xmlns:p14="http://schemas.microsoft.com/office/powerpoint/2010/main" val="25967878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Grounding</a:t>
            </a:r>
          </a:p>
        </p:txBody>
      </p:sp>
      <p:sp>
        <p:nvSpPr>
          <p:cNvPr id="6" name="Rectangle 5"/>
          <p:cNvSpPr/>
          <p:nvPr/>
        </p:nvSpPr>
        <p:spPr>
          <a:xfrm>
            <a:off x="502920" y="2062232"/>
            <a:ext cx="3548380" cy="2462213"/>
          </a:xfrm>
          <a:prstGeom prst="rect">
            <a:avLst/>
          </a:prstGeom>
        </p:spPr>
        <p:txBody>
          <a:bodyPr wrap="square">
            <a:spAutoFit/>
          </a:bodyPr>
          <a:lstStyle/>
          <a:p>
            <a:r>
              <a:rPr lang="en-US" sz="2200" dirty="0">
                <a:latin typeface="Calibri" panose="020F0502020204030204" pitchFamily="34" charset="0"/>
                <a:cs typeface="Calibri" panose="020F0502020204030204" pitchFamily="34" charset="0"/>
              </a:rPr>
              <a:t> All equipment used in the dust generating process must be thoroughly grounded to remove static electricity. </a:t>
            </a:r>
          </a:p>
          <a:p>
            <a:r>
              <a:rPr lang="en-US" sz="2200" dirty="0">
                <a:latin typeface="Calibri" panose="020F0502020204030204" pitchFamily="34" charset="0"/>
                <a:cs typeface="Calibri" panose="020F0502020204030204" pitchFamily="34" charset="0"/>
              </a:rPr>
              <a:t>“Recommended Practice on Static Electricity,” NFPA 77, should be followed.</a:t>
            </a:r>
          </a:p>
        </p:txBody>
      </p:sp>
      <p:pic>
        <p:nvPicPr>
          <p:cNvPr id="8" name="Picture 7" descr="A picture containing indoor, sitting, thing, building&#10;&#10;Description generated with high confidence"/>
          <p:cNvPicPr>
            <a:picLocks noChangeAspect="1"/>
          </p:cNvPicPr>
          <p:nvPr/>
        </p:nvPicPr>
        <p:blipFill>
          <a:blip r:embed="rId3"/>
          <a:stretch>
            <a:fillRect/>
          </a:stretch>
        </p:blipFill>
        <p:spPr>
          <a:xfrm>
            <a:off x="4396139" y="1673701"/>
            <a:ext cx="5326981" cy="2998893"/>
          </a:xfrm>
          <a:prstGeom prst="rect">
            <a:avLst/>
          </a:prstGeom>
        </p:spPr>
      </p:pic>
      <p:sp>
        <p:nvSpPr>
          <p:cNvPr id="9" name="Rectangle 8"/>
          <p:cNvSpPr/>
          <p:nvPr/>
        </p:nvSpPr>
        <p:spPr>
          <a:xfrm>
            <a:off x="502920" y="5061124"/>
            <a:ext cx="9220200" cy="1446550"/>
          </a:xfrm>
          <a:prstGeom prst="rect">
            <a:avLst/>
          </a:prstGeom>
        </p:spPr>
        <p:txBody>
          <a:bodyPr wrap="square">
            <a:spAutoFit/>
          </a:bodyPr>
          <a:lstStyle/>
          <a:p>
            <a:r>
              <a:rPr lang="en-US" sz="2200" dirty="0">
                <a:latin typeface="Calibri" panose="020F0502020204030204" pitchFamily="34" charset="0"/>
                <a:cs typeface="Calibri" panose="020F0502020204030204" pitchFamily="34" charset="0"/>
              </a:rPr>
              <a:t>Inspection and cleaning of all electrical equipment must be done regularly and frequently (at least weekly). </a:t>
            </a:r>
          </a:p>
          <a:p>
            <a:r>
              <a:rPr lang="en-US" sz="2200" dirty="0">
                <a:latin typeface="Calibri" panose="020F0502020204030204" pitchFamily="34" charset="0"/>
                <a:cs typeface="Calibri" panose="020F0502020204030204" pitchFamily="34" charset="0"/>
              </a:rPr>
              <a:t>Ground connections should be checked visually on a daily basis by the operators.</a:t>
            </a:r>
          </a:p>
        </p:txBody>
      </p:sp>
    </p:spTree>
    <p:extLst>
      <p:ext uri="{BB962C8B-B14F-4D97-AF65-F5344CB8AC3E}">
        <p14:creationId xmlns:p14="http://schemas.microsoft.com/office/powerpoint/2010/main" val="17834125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a:spLocks noGrp="1"/>
          </p:cNvSpPr>
          <p:nvPr>
            <p:ph type="title"/>
          </p:nvPr>
        </p:nvSpPr>
        <p:spPr>
          <a:xfrm>
            <a:off x="502920" y="416401"/>
            <a:ext cx="9052560" cy="1257300"/>
          </a:xfrm>
          <a:prstGeom prst="rect">
            <a:avLst/>
          </a:prstGeom>
          <a:noFill/>
          <a:ln>
            <a:noFill/>
          </a:ln>
        </p:spPr>
        <p:txBody>
          <a:bodyPr vert="horz" wrap="square" lIns="100568" tIns="50270" rIns="100568" bIns="50270" numCol="1" anchor="ctr" anchorCtr="0" compatLnSpc="1">
            <a:prstTxWarp prst="textNoShape">
              <a:avLst/>
            </a:prstTxWarp>
            <a:noAutofit/>
          </a:bodyPr>
          <a:lstStyle/>
          <a:p>
            <a:pPr>
              <a:spcBef>
                <a:spcPts val="0"/>
              </a:spcBef>
              <a:spcAft>
                <a:spcPts val="0"/>
              </a:spcAft>
              <a:buSzPct val="25000"/>
            </a:pPr>
            <a:r>
              <a:rPr lang="en-US" sz="4840">
                <a:solidFill>
                  <a:schemeClr val="dk1"/>
                </a:solidFill>
                <a:latin typeface="Calibri"/>
                <a:ea typeface="Calibri"/>
                <a:cs typeface="Calibri"/>
                <a:sym typeface="Calibri"/>
              </a:rPr>
              <a:t>Typical 5(a)(1) Violations</a:t>
            </a:r>
          </a:p>
        </p:txBody>
      </p:sp>
      <p:sp>
        <p:nvSpPr>
          <p:cNvPr id="408" name="Shape 408"/>
          <p:cNvSpPr txBox="1">
            <a:spLocks noGrp="1"/>
          </p:cNvSpPr>
          <p:nvPr>
            <p:ph type="body" idx="1"/>
          </p:nvPr>
        </p:nvSpPr>
        <p:spPr>
          <a:xfrm>
            <a:off x="502921" y="1874521"/>
            <a:ext cx="4442459" cy="4978559"/>
          </a:xfrm>
          <a:prstGeom prst="rect">
            <a:avLst/>
          </a:prstGeom>
          <a:noFill/>
          <a:ln>
            <a:noFill/>
          </a:ln>
        </p:spPr>
        <p:txBody>
          <a:bodyPr vert="horz" wrap="square" lIns="100568" tIns="50270" rIns="100568" bIns="50270" numCol="1" anchor="t" anchorCtr="0" compatLnSpc="1">
            <a:prstTxWarp prst="textNoShape">
              <a:avLst/>
            </a:prstTxWarp>
            <a:noAutofit/>
          </a:bodyPr>
          <a:lstStyle/>
          <a:p>
            <a:pPr marL="377190" indent="-377190">
              <a:spcBef>
                <a:spcPts val="0"/>
              </a:spcBef>
              <a:spcAft>
                <a:spcPts val="0"/>
              </a:spcAft>
              <a:buClr>
                <a:schemeClr val="dk1"/>
              </a:buClr>
              <a:buSzPct val="100000"/>
              <a:buFont typeface="Arial"/>
              <a:buChar char="•"/>
            </a:pPr>
            <a:r>
              <a:rPr lang="en-US" sz="3080">
                <a:solidFill>
                  <a:schemeClr val="dk1"/>
                </a:solidFill>
                <a:latin typeface="Calibri"/>
                <a:ea typeface="Calibri"/>
                <a:cs typeface="Calibri"/>
                <a:sym typeface="Calibri"/>
              </a:rPr>
              <a:t>Airborne fugitive </a:t>
            </a:r>
            <a:r>
              <a:rPr lang="en-US" sz="3080" b="1">
                <a:solidFill>
                  <a:schemeClr val="dk1"/>
                </a:solidFill>
                <a:latin typeface="Calibri"/>
                <a:ea typeface="Calibri"/>
                <a:cs typeface="Calibri"/>
                <a:sym typeface="Calibri"/>
              </a:rPr>
              <a:t>dust</a:t>
            </a:r>
            <a:r>
              <a:rPr lang="en-US" sz="3080">
                <a:solidFill>
                  <a:schemeClr val="dk1"/>
                </a:solidFill>
                <a:latin typeface="Calibri"/>
                <a:ea typeface="Calibri"/>
                <a:cs typeface="Calibri"/>
                <a:sym typeface="Calibri"/>
              </a:rPr>
              <a:t> </a:t>
            </a:r>
          </a:p>
          <a:p>
            <a:pPr marL="377190" indent="-377190">
              <a:spcBef>
                <a:spcPts val="616"/>
              </a:spcBef>
              <a:spcAft>
                <a:spcPts val="0"/>
              </a:spcAft>
              <a:buClr>
                <a:schemeClr val="dk1"/>
              </a:buClr>
              <a:buSzPct val="100000"/>
              <a:buNone/>
            </a:pPr>
            <a:endParaRPr sz="3080">
              <a:solidFill>
                <a:schemeClr val="dk1"/>
              </a:solidFill>
              <a:latin typeface="Calibri"/>
              <a:ea typeface="Calibri"/>
              <a:cs typeface="Calibri"/>
              <a:sym typeface="Calibri"/>
            </a:endParaRPr>
          </a:p>
        </p:txBody>
      </p:sp>
      <p:pic>
        <p:nvPicPr>
          <p:cNvPr id="409" name="Shape 409" descr="dust collector erosion"/>
          <p:cNvPicPr preferRelativeResize="0">
            <a:picLocks noGrp="1"/>
          </p:cNvPicPr>
          <p:nvPr>
            <p:ph type="body" idx="2"/>
          </p:nvPr>
        </p:nvPicPr>
        <p:blipFill rotWithShape="1">
          <a:blip r:embed="rId3">
            <a:alphaModFix/>
          </a:blip>
          <a:srcRect/>
          <a:stretch/>
        </p:blipFill>
        <p:spPr>
          <a:xfrm>
            <a:off x="5113021" y="2293620"/>
            <a:ext cx="4442459" cy="3611245"/>
          </a:xfrm>
          <a:prstGeom prst="rect">
            <a:avLst/>
          </a:prstGeom>
          <a:noFill/>
          <a:ln>
            <a:noFill/>
          </a:ln>
          <a:effectLst>
            <a:outerShdw dist="35921" dir="2700000" algn="ctr" rotWithShape="0">
              <a:srgbClr val="808080"/>
            </a:outerShdw>
          </a:effectLst>
        </p:spPr>
      </p:pic>
    </p:spTree>
    <p:extLst>
      <p:ext uri="{BB962C8B-B14F-4D97-AF65-F5344CB8AC3E}">
        <p14:creationId xmlns:p14="http://schemas.microsoft.com/office/powerpoint/2010/main" val="27825900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title"/>
          </p:nvPr>
        </p:nvSpPr>
        <p:spPr>
          <a:xfrm>
            <a:off x="502920" y="416401"/>
            <a:ext cx="9052560" cy="1257300"/>
          </a:xfrm>
          <a:prstGeom prst="rect">
            <a:avLst/>
          </a:prstGeom>
          <a:noFill/>
          <a:ln>
            <a:noFill/>
          </a:ln>
        </p:spPr>
        <p:txBody>
          <a:bodyPr vert="horz" wrap="square" lIns="100568" tIns="50270" rIns="100568" bIns="50270" numCol="1" anchor="ctr" anchorCtr="0" compatLnSpc="1">
            <a:prstTxWarp prst="textNoShape">
              <a:avLst/>
            </a:prstTxWarp>
            <a:noAutofit/>
          </a:bodyPr>
          <a:lstStyle/>
          <a:p>
            <a:pPr>
              <a:spcBef>
                <a:spcPts val="0"/>
              </a:spcBef>
              <a:spcAft>
                <a:spcPts val="0"/>
              </a:spcAft>
              <a:buSzPct val="25000"/>
            </a:pPr>
            <a:r>
              <a:rPr lang="en-US" sz="4840">
                <a:solidFill>
                  <a:schemeClr val="dk1"/>
                </a:solidFill>
                <a:latin typeface="Calibri"/>
                <a:ea typeface="Calibri"/>
                <a:cs typeface="Calibri"/>
                <a:sym typeface="Calibri"/>
              </a:rPr>
              <a:t>Typical 5(a)(1) Violations</a:t>
            </a:r>
          </a:p>
        </p:txBody>
      </p:sp>
      <p:sp>
        <p:nvSpPr>
          <p:cNvPr id="416" name="Shape 416"/>
          <p:cNvSpPr txBox="1">
            <a:spLocks noGrp="1"/>
          </p:cNvSpPr>
          <p:nvPr>
            <p:ph type="body" idx="1"/>
          </p:nvPr>
        </p:nvSpPr>
        <p:spPr>
          <a:xfrm>
            <a:off x="502921" y="1874521"/>
            <a:ext cx="4442459" cy="4978559"/>
          </a:xfrm>
          <a:prstGeom prst="rect">
            <a:avLst/>
          </a:prstGeom>
          <a:noFill/>
          <a:ln>
            <a:noFill/>
          </a:ln>
        </p:spPr>
        <p:txBody>
          <a:bodyPr vert="horz" wrap="square" lIns="100568" tIns="50270" rIns="100568" bIns="50270" numCol="1" anchor="t" anchorCtr="0" compatLnSpc="1">
            <a:prstTxWarp prst="textNoShape">
              <a:avLst/>
            </a:prstTxWarp>
            <a:noAutofit/>
          </a:bodyPr>
          <a:lstStyle/>
          <a:p>
            <a:pPr marL="377190" indent="-377190">
              <a:spcBef>
                <a:spcPts val="0"/>
              </a:spcBef>
              <a:spcAft>
                <a:spcPts val="0"/>
              </a:spcAft>
              <a:buClr>
                <a:schemeClr val="dk1"/>
              </a:buClr>
              <a:buSzPct val="100000"/>
              <a:buFont typeface="Arial"/>
              <a:buChar char="•"/>
            </a:pPr>
            <a:r>
              <a:rPr lang="en-US" sz="3080">
                <a:solidFill>
                  <a:schemeClr val="dk1"/>
                </a:solidFill>
                <a:latin typeface="Calibri"/>
                <a:ea typeface="Calibri"/>
                <a:cs typeface="Calibri"/>
                <a:sym typeface="Calibri"/>
              </a:rPr>
              <a:t>A means of tramp metal protection was not provided to keep any unwanted metal fragments out of the air-material separators </a:t>
            </a:r>
          </a:p>
        </p:txBody>
      </p:sp>
      <p:pic>
        <p:nvPicPr>
          <p:cNvPr id="417" name="Shape 417" descr="tramp metal"/>
          <p:cNvPicPr preferRelativeResize="0">
            <a:picLocks noGrp="1"/>
          </p:cNvPicPr>
          <p:nvPr>
            <p:ph type="body" idx="2"/>
          </p:nvPr>
        </p:nvPicPr>
        <p:blipFill rotWithShape="1">
          <a:blip r:embed="rId3">
            <a:alphaModFix/>
          </a:blip>
          <a:srcRect/>
          <a:stretch/>
        </p:blipFill>
        <p:spPr>
          <a:xfrm>
            <a:off x="4861560" y="2377441"/>
            <a:ext cx="5196840" cy="3211354"/>
          </a:xfrm>
          <a:prstGeom prst="rect">
            <a:avLst/>
          </a:prstGeom>
          <a:noFill/>
          <a:ln>
            <a:noFill/>
          </a:ln>
        </p:spPr>
      </p:pic>
      <p:sp>
        <p:nvSpPr>
          <p:cNvPr id="418" name="Shape 418"/>
          <p:cNvSpPr txBox="1"/>
          <p:nvPr/>
        </p:nvSpPr>
        <p:spPr>
          <a:xfrm>
            <a:off x="5280660" y="5814061"/>
            <a:ext cx="4107180" cy="403384"/>
          </a:xfrm>
          <a:prstGeom prst="rect">
            <a:avLst/>
          </a:prstGeom>
          <a:noFill/>
          <a:ln>
            <a:noFill/>
          </a:ln>
        </p:spPr>
        <p:txBody>
          <a:bodyPr lIns="100568" tIns="50270" rIns="100568" bIns="50270" anchor="t" anchorCtr="0">
            <a:noAutofit/>
          </a:bodyPr>
          <a:lstStyle/>
          <a:p>
            <a:pPr algn="ctr">
              <a:spcBef>
                <a:spcPts val="0"/>
              </a:spcBef>
              <a:spcAft>
                <a:spcPts val="0"/>
              </a:spcAft>
              <a:buSzPct val="25000"/>
            </a:pPr>
            <a:r>
              <a:rPr lang="en-US" sz="1980">
                <a:solidFill>
                  <a:schemeClr val="dk1"/>
                </a:solidFill>
                <a:latin typeface="Calibri"/>
                <a:ea typeface="Calibri"/>
                <a:cs typeface="Calibri"/>
                <a:sym typeface="Calibri"/>
              </a:rPr>
              <a:t>From Duramag</a:t>
            </a:r>
          </a:p>
        </p:txBody>
      </p:sp>
    </p:spTree>
    <p:extLst>
      <p:ext uri="{BB962C8B-B14F-4D97-AF65-F5344CB8AC3E}">
        <p14:creationId xmlns:p14="http://schemas.microsoft.com/office/powerpoint/2010/main" val="6781006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title"/>
          </p:nvPr>
        </p:nvSpPr>
        <p:spPr>
          <a:xfrm>
            <a:off x="502920" y="416401"/>
            <a:ext cx="9052560" cy="1257300"/>
          </a:xfrm>
          <a:prstGeom prst="rect">
            <a:avLst/>
          </a:prstGeom>
          <a:noFill/>
          <a:ln>
            <a:noFill/>
          </a:ln>
        </p:spPr>
        <p:txBody>
          <a:bodyPr vert="horz" wrap="square" lIns="100568" tIns="50270" rIns="100568" bIns="50270" numCol="1" anchor="ctr" anchorCtr="0" compatLnSpc="1">
            <a:prstTxWarp prst="textNoShape">
              <a:avLst/>
            </a:prstTxWarp>
            <a:noAutofit/>
          </a:bodyPr>
          <a:lstStyle/>
          <a:p>
            <a:pPr>
              <a:spcBef>
                <a:spcPts val="0"/>
              </a:spcBef>
              <a:spcAft>
                <a:spcPts val="0"/>
              </a:spcAft>
              <a:buSzPct val="25000"/>
            </a:pPr>
            <a:r>
              <a:rPr lang="en-US" sz="4840">
                <a:solidFill>
                  <a:schemeClr val="dk1"/>
                </a:solidFill>
                <a:latin typeface="Calibri"/>
                <a:ea typeface="Calibri"/>
                <a:cs typeface="Calibri"/>
                <a:sym typeface="Calibri"/>
              </a:rPr>
              <a:t>Typical 5(a)(1) Violations</a:t>
            </a:r>
          </a:p>
        </p:txBody>
      </p:sp>
      <p:sp>
        <p:nvSpPr>
          <p:cNvPr id="425" name="Shape 425"/>
          <p:cNvSpPr txBox="1">
            <a:spLocks noGrp="1"/>
          </p:cNvSpPr>
          <p:nvPr>
            <p:ph type="body" idx="1"/>
          </p:nvPr>
        </p:nvSpPr>
        <p:spPr>
          <a:xfrm>
            <a:off x="502921" y="1874521"/>
            <a:ext cx="4442459" cy="4978559"/>
          </a:xfrm>
          <a:prstGeom prst="rect">
            <a:avLst/>
          </a:prstGeom>
          <a:noFill/>
          <a:ln>
            <a:noFill/>
          </a:ln>
        </p:spPr>
        <p:txBody>
          <a:bodyPr vert="horz" wrap="square" lIns="100568" tIns="50270" rIns="100568" bIns="50270" numCol="1" anchor="t" anchorCtr="0" compatLnSpc="1">
            <a:prstTxWarp prst="textNoShape">
              <a:avLst/>
            </a:prstTxWarp>
            <a:noAutofit/>
          </a:bodyPr>
          <a:lstStyle/>
          <a:p>
            <a:pPr marL="377190" indent="-377190">
              <a:spcBef>
                <a:spcPts val="0"/>
              </a:spcBef>
              <a:spcAft>
                <a:spcPts val="0"/>
              </a:spcAft>
              <a:buClr>
                <a:schemeClr val="dk1"/>
              </a:buClr>
              <a:buSzPct val="100000"/>
              <a:buFont typeface="Arial"/>
              <a:buChar char="•"/>
            </a:pPr>
            <a:r>
              <a:rPr lang="en-US" sz="3080">
                <a:solidFill>
                  <a:schemeClr val="dk1"/>
                </a:solidFill>
                <a:latin typeface="Calibri"/>
                <a:ea typeface="Calibri"/>
                <a:cs typeface="Calibri"/>
                <a:sym typeface="Calibri"/>
              </a:rPr>
              <a:t>Excessive dust</a:t>
            </a:r>
          </a:p>
          <a:p>
            <a:pPr marL="377190" indent="-377190">
              <a:spcBef>
                <a:spcPts val="616"/>
              </a:spcBef>
              <a:spcAft>
                <a:spcPts val="0"/>
              </a:spcAft>
              <a:buClr>
                <a:schemeClr val="dk1"/>
              </a:buClr>
              <a:buSzPct val="100000"/>
              <a:buFont typeface="Arial"/>
              <a:buChar char="•"/>
            </a:pPr>
            <a:r>
              <a:rPr lang="en-US" sz="3080">
                <a:solidFill>
                  <a:schemeClr val="dk1"/>
                </a:solidFill>
                <a:latin typeface="Calibri"/>
                <a:ea typeface="Calibri"/>
                <a:cs typeface="Calibri"/>
                <a:sym typeface="Calibri"/>
              </a:rPr>
              <a:t>Not cleaning per the appropriate NFPA Standard</a:t>
            </a:r>
          </a:p>
          <a:p>
            <a:pPr marL="377190" indent="-377190">
              <a:spcBef>
                <a:spcPts val="616"/>
              </a:spcBef>
              <a:spcAft>
                <a:spcPts val="0"/>
              </a:spcAft>
              <a:buClr>
                <a:schemeClr val="dk1"/>
              </a:buClr>
              <a:buSzPct val="100000"/>
              <a:buNone/>
            </a:pPr>
            <a:endParaRPr sz="3080">
              <a:solidFill>
                <a:schemeClr val="dk1"/>
              </a:solidFill>
              <a:latin typeface="Calibri"/>
              <a:ea typeface="Calibri"/>
              <a:cs typeface="Calibri"/>
              <a:sym typeface="Calibri"/>
            </a:endParaRPr>
          </a:p>
          <a:p>
            <a:pPr marL="377190" indent="-377190">
              <a:spcBef>
                <a:spcPts val="616"/>
              </a:spcBef>
              <a:spcAft>
                <a:spcPts val="0"/>
              </a:spcAft>
              <a:buClr>
                <a:schemeClr val="dk1"/>
              </a:buClr>
              <a:buSzPct val="100000"/>
              <a:buNone/>
            </a:pPr>
            <a:endParaRPr sz="3080">
              <a:solidFill>
                <a:schemeClr val="dk1"/>
              </a:solidFill>
              <a:latin typeface="Calibri"/>
              <a:ea typeface="Calibri"/>
              <a:cs typeface="Calibri"/>
              <a:sym typeface="Calibri"/>
            </a:endParaRPr>
          </a:p>
        </p:txBody>
      </p:sp>
      <p:pic>
        <p:nvPicPr>
          <p:cNvPr id="426" name="Shape 426"/>
          <p:cNvPicPr preferRelativeResize="0">
            <a:picLocks noGrp="1"/>
          </p:cNvPicPr>
          <p:nvPr>
            <p:ph type="body" idx="2"/>
          </p:nvPr>
        </p:nvPicPr>
        <p:blipFill rotWithShape="1">
          <a:blip r:embed="rId3">
            <a:alphaModFix/>
          </a:blip>
          <a:srcRect/>
          <a:stretch/>
        </p:blipFill>
        <p:spPr>
          <a:xfrm>
            <a:off x="4526280" y="2042160"/>
            <a:ext cx="5280660" cy="3972718"/>
          </a:xfrm>
          <a:prstGeom prst="rect">
            <a:avLst/>
          </a:prstGeom>
          <a:noFill/>
          <a:ln>
            <a:noFill/>
          </a:ln>
        </p:spPr>
      </p:pic>
    </p:spTree>
    <p:extLst>
      <p:ext uri="{BB962C8B-B14F-4D97-AF65-F5344CB8AC3E}">
        <p14:creationId xmlns:p14="http://schemas.microsoft.com/office/powerpoint/2010/main" val="26086520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txBox="1">
            <a:spLocks noGrp="1"/>
          </p:cNvSpPr>
          <p:nvPr>
            <p:ph type="title"/>
          </p:nvPr>
        </p:nvSpPr>
        <p:spPr>
          <a:xfrm>
            <a:off x="502920" y="416401"/>
            <a:ext cx="9052560" cy="1257300"/>
          </a:xfrm>
          <a:prstGeom prst="rect">
            <a:avLst/>
          </a:prstGeom>
          <a:noFill/>
          <a:ln>
            <a:noFill/>
          </a:ln>
        </p:spPr>
        <p:txBody>
          <a:bodyPr vert="horz" wrap="square" lIns="100568" tIns="50270" rIns="100568" bIns="50270" numCol="1" anchor="ctr" anchorCtr="0" compatLnSpc="1">
            <a:prstTxWarp prst="textNoShape">
              <a:avLst/>
            </a:prstTxWarp>
            <a:noAutofit/>
          </a:bodyPr>
          <a:lstStyle/>
          <a:p>
            <a:pPr>
              <a:spcBef>
                <a:spcPts val="0"/>
              </a:spcBef>
              <a:spcAft>
                <a:spcPts val="0"/>
              </a:spcAft>
              <a:buSzPct val="25000"/>
            </a:pPr>
            <a:r>
              <a:rPr lang="en-US" sz="4840">
                <a:solidFill>
                  <a:schemeClr val="dk1"/>
                </a:solidFill>
                <a:latin typeface="Calibri"/>
                <a:ea typeface="Calibri"/>
                <a:cs typeface="Calibri"/>
                <a:sym typeface="Calibri"/>
              </a:rPr>
              <a:t>Typical 5(a)(1) Violations</a:t>
            </a:r>
          </a:p>
        </p:txBody>
      </p:sp>
      <p:sp>
        <p:nvSpPr>
          <p:cNvPr id="433" name="Shape 433"/>
          <p:cNvSpPr txBox="1">
            <a:spLocks noGrp="1"/>
          </p:cNvSpPr>
          <p:nvPr>
            <p:ph type="body" idx="1"/>
          </p:nvPr>
        </p:nvSpPr>
        <p:spPr>
          <a:xfrm>
            <a:off x="502921" y="1874521"/>
            <a:ext cx="4442459" cy="4978559"/>
          </a:xfrm>
          <a:prstGeom prst="rect">
            <a:avLst/>
          </a:prstGeom>
          <a:noFill/>
          <a:ln>
            <a:noFill/>
          </a:ln>
        </p:spPr>
        <p:txBody>
          <a:bodyPr vert="horz" wrap="square" lIns="100568" tIns="50270" rIns="100568" bIns="50270" numCol="1" anchor="t" anchorCtr="0" compatLnSpc="1">
            <a:prstTxWarp prst="textNoShape">
              <a:avLst/>
            </a:prstTxWarp>
            <a:noAutofit/>
          </a:bodyPr>
          <a:lstStyle/>
          <a:p>
            <a:pPr marL="377190" indent="-377190">
              <a:lnSpc>
                <a:spcPct val="90000"/>
              </a:lnSpc>
              <a:spcBef>
                <a:spcPts val="0"/>
              </a:spcBef>
              <a:spcAft>
                <a:spcPts val="0"/>
              </a:spcAft>
              <a:buClr>
                <a:schemeClr val="dk1"/>
              </a:buClr>
              <a:buSzPct val="100000"/>
              <a:buFont typeface="Arial"/>
              <a:buChar char="•"/>
            </a:pPr>
            <a:r>
              <a:rPr lang="en-US" sz="3080" dirty="0">
                <a:solidFill>
                  <a:schemeClr val="dk1"/>
                </a:solidFill>
                <a:latin typeface="Calibri"/>
                <a:ea typeface="Calibri"/>
                <a:cs typeface="Calibri"/>
                <a:sym typeface="Calibri"/>
              </a:rPr>
              <a:t>Compressed Air was used for cleaning</a:t>
            </a:r>
          </a:p>
          <a:p>
            <a:pPr marL="377190" indent="-377190">
              <a:lnSpc>
                <a:spcPct val="80000"/>
              </a:lnSpc>
              <a:spcBef>
                <a:spcPts val="528"/>
              </a:spcBef>
              <a:spcAft>
                <a:spcPts val="0"/>
              </a:spcAft>
              <a:buClr>
                <a:schemeClr val="dk1"/>
              </a:buClr>
              <a:buSzPct val="100000"/>
              <a:buFont typeface="Arial"/>
              <a:buChar char="•"/>
            </a:pPr>
            <a:r>
              <a:rPr lang="en-US" sz="2640" dirty="0">
                <a:solidFill>
                  <a:schemeClr val="dk1"/>
                </a:solidFill>
                <a:latin typeface="Calibri"/>
                <a:ea typeface="Calibri"/>
                <a:cs typeface="Calibri"/>
                <a:sym typeface="Calibri"/>
              </a:rPr>
              <a:t>Tip: Clean fugitive dust</a:t>
            </a:r>
          </a:p>
          <a:p>
            <a:pPr marL="817245" lvl="1" indent="-314325">
              <a:lnSpc>
                <a:spcPct val="80000"/>
              </a:lnSpc>
              <a:spcBef>
                <a:spcPts val="440"/>
              </a:spcBef>
              <a:spcAft>
                <a:spcPts val="0"/>
              </a:spcAft>
              <a:buClr>
                <a:schemeClr val="dk1"/>
              </a:buClr>
              <a:buSzPct val="100000"/>
              <a:buFont typeface="Arial"/>
              <a:buChar char="•"/>
            </a:pPr>
            <a:r>
              <a:rPr lang="en-US" sz="2200" dirty="0">
                <a:solidFill>
                  <a:schemeClr val="dk1"/>
                </a:solidFill>
                <a:latin typeface="Calibri"/>
                <a:ea typeface="Calibri"/>
                <a:cs typeface="Calibri"/>
                <a:sym typeface="Calibri"/>
              </a:rPr>
              <a:t>Regular program</a:t>
            </a:r>
          </a:p>
          <a:p>
            <a:pPr marL="817245" lvl="1" indent="-314325">
              <a:lnSpc>
                <a:spcPct val="80000"/>
              </a:lnSpc>
              <a:spcBef>
                <a:spcPts val="440"/>
              </a:spcBef>
              <a:spcAft>
                <a:spcPts val="0"/>
              </a:spcAft>
              <a:buClr>
                <a:schemeClr val="dk1"/>
              </a:buClr>
              <a:buSzPct val="100000"/>
              <a:buFont typeface="Arial"/>
              <a:buChar char="•"/>
            </a:pPr>
            <a:r>
              <a:rPr lang="en-US" sz="2200" dirty="0">
                <a:solidFill>
                  <a:schemeClr val="dk1"/>
                </a:solidFill>
                <a:latin typeface="Calibri"/>
                <a:ea typeface="Calibri"/>
                <a:cs typeface="Calibri"/>
                <a:sym typeface="Calibri"/>
              </a:rPr>
              <a:t>Access to hidden areas</a:t>
            </a:r>
          </a:p>
          <a:p>
            <a:pPr marL="817245" lvl="1" indent="-314325">
              <a:lnSpc>
                <a:spcPct val="80000"/>
              </a:lnSpc>
              <a:spcBef>
                <a:spcPts val="440"/>
              </a:spcBef>
              <a:spcAft>
                <a:spcPts val="0"/>
              </a:spcAft>
              <a:buClr>
                <a:schemeClr val="dk1"/>
              </a:buClr>
              <a:buSzPct val="100000"/>
              <a:buFont typeface="Arial"/>
              <a:buChar char="•"/>
            </a:pPr>
            <a:r>
              <a:rPr lang="en-US" sz="2200" dirty="0">
                <a:solidFill>
                  <a:schemeClr val="dk1"/>
                </a:solidFill>
                <a:latin typeface="Calibri"/>
                <a:ea typeface="Calibri"/>
                <a:cs typeface="Calibri"/>
                <a:sym typeface="Calibri"/>
              </a:rPr>
              <a:t>Safe cleaning methods</a:t>
            </a:r>
          </a:p>
          <a:p>
            <a:pPr marL="817245" lvl="1" indent="-314325">
              <a:lnSpc>
                <a:spcPct val="80000"/>
              </a:lnSpc>
              <a:spcBef>
                <a:spcPts val="440"/>
              </a:spcBef>
              <a:spcAft>
                <a:spcPts val="0"/>
              </a:spcAft>
              <a:buClr>
                <a:schemeClr val="dk1"/>
              </a:buClr>
              <a:buSzPct val="100000"/>
              <a:buFont typeface="Arial"/>
              <a:buChar char="•"/>
            </a:pPr>
            <a:r>
              <a:rPr lang="en-US" sz="2200" dirty="0">
                <a:solidFill>
                  <a:schemeClr val="dk1"/>
                </a:solidFill>
                <a:latin typeface="Calibri"/>
                <a:ea typeface="Calibri"/>
                <a:cs typeface="Calibri"/>
                <a:sym typeface="Calibri"/>
              </a:rPr>
              <a:t>Maintain dust free as possible</a:t>
            </a:r>
          </a:p>
          <a:p>
            <a:pPr marL="817245" lvl="1" indent="-314325">
              <a:lnSpc>
                <a:spcPct val="80000"/>
              </a:lnSpc>
              <a:spcBef>
                <a:spcPts val="440"/>
              </a:spcBef>
              <a:spcAft>
                <a:spcPts val="0"/>
              </a:spcAft>
              <a:buClr>
                <a:schemeClr val="dk1"/>
              </a:buClr>
              <a:buSzPct val="100000"/>
              <a:buFont typeface="Arial"/>
              <a:buChar char="•"/>
            </a:pPr>
            <a:r>
              <a:rPr lang="en-US" sz="2200" dirty="0">
                <a:solidFill>
                  <a:schemeClr val="dk1"/>
                </a:solidFill>
                <a:latin typeface="Calibri"/>
                <a:ea typeface="Calibri"/>
                <a:cs typeface="Calibri"/>
                <a:sym typeface="Calibri"/>
              </a:rPr>
              <a:t>No blow down </a:t>
            </a:r>
            <a:r>
              <a:rPr lang="en-US" sz="2200" i="1" u="sng" dirty="0">
                <a:solidFill>
                  <a:schemeClr val="dk1"/>
                </a:solidFill>
                <a:latin typeface="Calibri"/>
                <a:ea typeface="Calibri"/>
                <a:cs typeface="Calibri"/>
                <a:sym typeface="Calibri"/>
              </a:rPr>
              <a:t>unless</a:t>
            </a:r>
            <a:r>
              <a:rPr lang="en-US" sz="2200" i="1" dirty="0">
                <a:solidFill>
                  <a:schemeClr val="dk1"/>
                </a:solidFill>
                <a:latin typeface="Calibri"/>
                <a:ea typeface="Calibri"/>
                <a:cs typeface="Calibri"/>
                <a:sym typeface="Calibri"/>
              </a:rPr>
              <a:t>  </a:t>
            </a:r>
            <a:r>
              <a:rPr lang="en-US" sz="2200" b="1" dirty="0">
                <a:solidFill>
                  <a:schemeClr val="dk1"/>
                </a:solidFill>
                <a:latin typeface="Calibri"/>
                <a:ea typeface="Calibri"/>
                <a:cs typeface="Calibri"/>
                <a:sym typeface="Calibri"/>
              </a:rPr>
              <a:t>All </a:t>
            </a:r>
            <a:r>
              <a:rPr lang="en-US" sz="2200" dirty="0">
                <a:solidFill>
                  <a:srgbClr val="FF0000"/>
                </a:solidFill>
                <a:latin typeface="Calibri"/>
                <a:ea typeface="Calibri"/>
                <a:cs typeface="Calibri"/>
                <a:sym typeface="Calibri"/>
              </a:rPr>
              <a:t>electrical</a:t>
            </a:r>
            <a:r>
              <a:rPr lang="en-US" sz="2200" dirty="0">
                <a:solidFill>
                  <a:schemeClr val="dk1"/>
                </a:solidFill>
                <a:latin typeface="Calibri"/>
                <a:ea typeface="Calibri"/>
                <a:cs typeface="Calibri"/>
                <a:sym typeface="Calibri"/>
              </a:rPr>
              <a:t> power and processes have been shutdown and other means cannot work.</a:t>
            </a:r>
          </a:p>
          <a:p>
            <a:pPr marL="377190" indent="-377190">
              <a:lnSpc>
                <a:spcPct val="90000"/>
              </a:lnSpc>
              <a:spcBef>
                <a:spcPts val="616"/>
              </a:spcBef>
              <a:spcAft>
                <a:spcPts val="0"/>
              </a:spcAft>
              <a:buClr>
                <a:schemeClr val="dk1"/>
              </a:buClr>
              <a:buSzPct val="100000"/>
              <a:buFont typeface="Arial"/>
              <a:buChar char="•"/>
            </a:pPr>
            <a:r>
              <a:rPr lang="en-US" sz="3080" dirty="0">
                <a:solidFill>
                  <a:schemeClr val="dk1"/>
                </a:solidFill>
                <a:latin typeface="Calibri"/>
                <a:ea typeface="Calibri"/>
                <a:cs typeface="Calibri"/>
                <a:sym typeface="Calibri"/>
              </a:rPr>
              <a:t>See NFPA</a:t>
            </a:r>
          </a:p>
        </p:txBody>
      </p:sp>
      <p:pic>
        <p:nvPicPr>
          <p:cNvPr id="434" name="Shape 434" descr="blowing"/>
          <p:cNvPicPr preferRelativeResize="0">
            <a:picLocks noGrp="1"/>
          </p:cNvPicPr>
          <p:nvPr>
            <p:ph type="body" idx="2"/>
          </p:nvPr>
        </p:nvPicPr>
        <p:blipFill rotWithShape="1">
          <a:blip r:embed="rId3">
            <a:alphaModFix/>
          </a:blip>
          <a:srcRect/>
          <a:stretch/>
        </p:blipFill>
        <p:spPr>
          <a:xfrm>
            <a:off x="4861561" y="1623060"/>
            <a:ext cx="4442459" cy="2930206"/>
          </a:xfrm>
          <a:prstGeom prst="rect">
            <a:avLst/>
          </a:prstGeom>
          <a:noFill/>
          <a:ln>
            <a:noFill/>
          </a:ln>
          <a:effectLst>
            <a:outerShdw dist="35921" dir="2700000" algn="ctr" rotWithShape="0">
              <a:srgbClr val="808080"/>
            </a:outerShdw>
          </a:effectLst>
        </p:spPr>
      </p:pic>
      <p:pic>
        <p:nvPicPr>
          <p:cNvPr id="435" name="Shape 435"/>
          <p:cNvPicPr preferRelativeResize="0"/>
          <p:nvPr/>
        </p:nvPicPr>
        <p:blipFill rotWithShape="1">
          <a:blip r:embed="rId4">
            <a:alphaModFix/>
          </a:blip>
          <a:srcRect/>
          <a:stretch/>
        </p:blipFill>
        <p:spPr>
          <a:xfrm>
            <a:off x="5615940" y="4808220"/>
            <a:ext cx="3138011" cy="2635091"/>
          </a:xfrm>
          <a:prstGeom prst="rect">
            <a:avLst/>
          </a:prstGeom>
          <a:noFill/>
          <a:ln>
            <a:noFill/>
          </a:ln>
        </p:spPr>
      </p:pic>
    </p:spTree>
    <p:extLst>
      <p:ext uri="{BB962C8B-B14F-4D97-AF65-F5344CB8AC3E}">
        <p14:creationId xmlns:p14="http://schemas.microsoft.com/office/powerpoint/2010/main" val="5624010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title"/>
          </p:nvPr>
        </p:nvSpPr>
        <p:spPr>
          <a:xfrm>
            <a:off x="502920" y="416401"/>
            <a:ext cx="9052560" cy="1257300"/>
          </a:xfrm>
          <a:prstGeom prst="rect">
            <a:avLst/>
          </a:prstGeom>
          <a:noFill/>
          <a:ln>
            <a:noFill/>
          </a:ln>
        </p:spPr>
        <p:txBody>
          <a:bodyPr vert="horz" wrap="square" lIns="100568" tIns="50270" rIns="100568" bIns="50270" numCol="1" anchor="ctr" anchorCtr="0" compatLnSpc="1">
            <a:prstTxWarp prst="textNoShape">
              <a:avLst/>
            </a:prstTxWarp>
            <a:noAutofit/>
          </a:bodyPr>
          <a:lstStyle/>
          <a:p>
            <a:pPr>
              <a:spcBef>
                <a:spcPts val="0"/>
              </a:spcBef>
              <a:spcAft>
                <a:spcPts val="0"/>
              </a:spcAft>
              <a:buSzPct val="25000"/>
            </a:pPr>
            <a:r>
              <a:rPr lang="en-US" sz="4840">
                <a:solidFill>
                  <a:schemeClr val="dk1"/>
                </a:solidFill>
                <a:latin typeface="Calibri"/>
                <a:ea typeface="Calibri"/>
                <a:cs typeface="Calibri"/>
                <a:sym typeface="Calibri"/>
              </a:rPr>
              <a:t>Typical 5(a)(1) Violations</a:t>
            </a:r>
          </a:p>
        </p:txBody>
      </p:sp>
      <p:sp>
        <p:nvSpPr>
          <p:cNvPr id="442" name="Shape 442"/>
          <p:cNvSpPr txBox="1">
            <a:spLocks noGrp="1"/>
          </p:cNvSpPr>
          <p:nvPr>
            <p:ph type="body" idx="1"/>
          </p:nvPr>
        </p:nvSpPr>
        <p:spPr>
          <a:xfrm>
            <a:off x="502921" y="1874521"/>
            <a:ext cx="4442459" cy="4978559"/>
          </a:xfrm>
          <a:prstGeom prst="rect">
            <a:avLst/>
          </a:prstGeom>
          <a:noFill/>
          <a:ln>
            <a:noFill/>
          </a:ln>
        </p:spPr>
        <p:txBody>
          <a:bodyPr vert="horz" wrap="square" lIns="100568" tIns="50270" rIns="100568" bIns="50270" numCol="1" anchor="t" anchorCtr="0" compatLnSpc="1">
            <a:prstTxWarp prst="textNoShape">
              <a:avLst/>
            </a:prstTxWarp>
            <a:noAutofit/>
          </a:bodyPr>
          <a:lstStyle/>
          <a:p>
            <a:pPr marL="377190" indent="-377190">
              <a:spcBef>
                <a:spcPts val="0"/>
              </a:spcBef>
              <a:spcAft>
                <a:spcPts val="0"/>
              </a:spcAft>
              <a:buClr>
                <a:schemeClr val="dk1"/>
              </a:buClr>
              <a:buSzPct val="100000"/>
              <a:buFont typeface="Arial"/>
              <a:buChar char="•"/>
            </a:pPr>
            <a:r>
              <a:rPr lang="en-US" sz="3080">
                <a:solidFill>
                  <a:schemeClr val="dk1"/>
                </a:solidFill>
                <a:latin typeface="Calibri"/>
                <a:ea typeface="Calibri"/>
                <a:cs typeface="Calibri"/>
                <a:sym typeface="Calibri"/>
              </a:rPr>
              <a:t>No PVC or nonconductive ducts</a:t>
            </a:r>
          </a:p>
        </p:txBody>
      </p:sp>
      <p:pic>
        <p:nvPicPr>
          <p:cNvPr id="443" name="Shape 443" descr="pvc dust collector"/>
          <p:cNvPicPr preferRelativeResize="0">
            <a:picLocks noGrp="1"/>
          </p:cNvPicPr>
          <p:nvPr>
            <p:ph type="body" idx="2"/>
          </p:nvPr>
        </p:nvPicPr>
        <p:blipFill rotWithShape="1">
          <a:blip r:embed="rId3">
            <a:alphaModFix/>
          </a:blip>
          <a:srcRect/>
          <a:stretch/>
        </p:blipFill>
        <p:spPr>
          <a:xfrm>
            <a:off x="5448301" y="2042160"/>
            <a:ext cx="3939539" cy="2790508"/>
          </a:xfrm>
          <a:prstGeom prst="rect">
            <a:avLst/>
          </a:prstGeom>
          <a:noFill/>
          <a:ln>
            <a:noFill/>
          </a:ln>
        </p:spPr>
      </p:pic>
    </p:spTree>
    <p:extLst>
      <p:ext uri="{BB962C8B-B14F-4D97-AF65-F5344CB8AC3E}">
        <p14:creationId xmlns:p14="http://schemas.microsoft.com/office/powerpoint/2010/main" val="27013242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502920" y="416401"/>
            <a:ext cx="9052560" cy="1257300"/>
          </a:xfrm>
          <a:prstGeom prst="rect">
            <a:avLst/>
          </a:prstGeom>
          <a:noFill/>
          <a:ln>
            <a:noFill/>
          </a:ln>
        </p:spPr>
        <p:txBody>
          <a:bodyPr vert="horz" wrap="square" lIns="100568" tIns="50270" rIns="100568" bIns="50270" numCol="1" anchor="ctr" anchorCtr="0" compatLnSpc="1">
            <a:prstTxWarp prst="textNoShape">
              <a:avLst/>
            </a:prstTxWarp>
            <a:noAutofit/>
          </a:bodyPr>
          <a:lstStyle/>
          <a:p>
            <a:pPr>
              <a:spcBef>
                <a:spcPts val="0"/>
              </a:spcBef>
              <a:spcAft>
                <a:spcPts val="0"/>
              </a:spcAft>
              <a:buSzPct val="25000"/>
            </a:pPr>
            <a:r>
              <a:rPr lang="en-US" sz="4840">
                <a:solidFill>
                  <a:schemeClr val="dk1"/>
                </a:solidFill>
                <a:latin typeface="Calibri"/>
                <a:ea typeface="Calibri"/>
                <a:cs typeface="Calibri"/>
                <a:sym typeface="Calibri"/>
              </a:rPr>
              <a:t>Typical 5(a)(1) Violations</a:t>
            </a:r>
          </a:p>
        </p:txBody>
      </p:sp>
      <p:sp>
        <p:nvSpPr>
          <p:cNvPr id="450" name="Shape 450"/>
          <p:cNvSpPr txBox="1">
            <a:spLocks noGrp="1"/>
          </p:cNvSpPr>
          <p:nvPr>
            <p:ph type="body" idx="1"/>
          </p:nvPr>
        </p:nvSpPr>
        <p:spPr>
          <a:xfrm>
            <a:off x="502921" y="1874521"/>
            <a:ext cx="4442459" cy="4978559"/>
          </a:xfrm>
          <a:prstGeom prst="rect">
            <a:avLst/>
          </a:prstGeom>
          <a:noFill/>
          <a:ln>
            <a:noFill/>
          </a:ln>
        </p:spPr>
        <p:txBody>
          <a:bodyPr vert="horz" wrap="square" lIns="100568" tIns="50270" rIns="100568" bIns="50270" numCol="1" anchor="t" anchorCtr="0" compatLnSpc="1">
            <a:prstTxWarp prst="textNoShape">
              <a:avLst/>
            </a:prstTxWarp>
            <a:noAutofit/>
          </a:bodyPr>
          <a:lstStyle/>
          <a:p>
            <a:pPr marL="377190" indent="-377190">
              <a:spcBef>
                <a:spcPts val="0"/>
              </a:spcBef>
              <a:spcAft>
                <a:spcPts val="0"/>
              </a:spcAft>
              <a:buClr>
                <a:schemeClr val="dk1"/>
              </a:buClr>
              <a:buSzPct val="100000"/>
              <a:buFont typeface="Arial"/>
              <a:buChar char="•"/>
            </a:pPr>
            <a:r>
              <a:rPr lang="en-US" sz="3080">
                <a:solidFill>
                  <a:schemeClr val="dk1"/>
                </a:solidFill>
                <a:latin typeface="Calibri"/>
                <a:ea typeface="Calibri"/>
                <a:cs typeface="Calibri"/>
                <a:sym typeface="Calibri"/>
              </a:rPr>
              <a:t>Not maintaining duct velocity</a:t>
            </a:r>
          </a:p>
          <a:p>
            <a:pPr marL="377190" indent="-377190">
              <a:spcBef>
                <a:spcPts val="616"/>
              </a:spcBef>
              <a:spcAft>
                <a:spcPts val="0"/>
              </a:spcAft>
              <a:buClr>
                <a:schemeClr val="dk1"/>
              </a:buClr>
              <a:buSzPct val="100000"/>
              <a:buFont typeface="Arial"/>
              <a:buChar char="•"/>
            </a:pPr>
            <a:r>
              <a:rPr lang="en-US" sz="3080">
                <a:solidFill>
                  <a:schemeClr val="dk1"/>
                </a:solidFill>
                <a:latin typeface="Calibri"/>
                <a:ea typeface="Calibri"/>
                <a:cs typeface="Calibri"/>
                <a:sym typeface="Calibri"/>
              </a:rPr>
              <a:t>Aluminum Conveyor velocity might be 4500 ft/min for pneumatic conveyors</a:t>
            </a:r>
          </a:p>
          <a:p>
            <a:pPr marL="377190" indent="-377190">
              <a:spcBef>
                <a:spcPts val="616"/>
              </a:spcBef>
              <a:spcAft>
                <a:spcPts val="0"/>
              </a:spcAft>
              <a:buClr>
                <a:schemeClr val="dk1"/>
              </a:buClr>
              <a:buSzPct val="100000"/>
              <a:buNone/>
            </a:pPr>
            <a:endParaRPr sz="3080">
              <a:solidFill>
                <a:schemeClr val="dk1"/>
              </a:solidFill>
              <a:latin typeface="Calibri"/>
              <a:ea typeface="Calibri"/>
              <a:cs typeface="Calibri"/>
              <a:sym typeface="Calibri"/>
            </a:endParaRPr>
          </a:p>
          <a:p>
            <a:pPr marL="377190" indent="-377190">
              <a:spcBef>
                <a:spcPts val="616"/>
              </a:spcBef>
              <a:spcAft>
                <a:spcPts val="0"/>
              </a:spcAft>
              <a:buClr>
                <a:schemeClr val="dk1"/>
              </a:buClr>
              <a:buSzPct val="100000"/>
              <a:buNone/>
            </a:pPr>
            <a:endParaRPr sz="3080">
              <a:solidFill>
                <a:schemeClr val="dk1"/>
              </a:solidFill>
              <a:latin typeface="Calibri"/>
              <a:ea typeface="Calibri"/>
              <a:cs typeface="Calibri"/>
              <a:sym typeface="Calibri"/>
            </a:endParaRPr>
          </a:p>
        </p:txBody>
      </p:sp>
      <p:pic>
        <p:nvPicPr>
          <p:cNvPr id="451" name="Shape 451" descr="dust velocity"/>
          <p:cNvPicPr preferRelativeResize="0">
            <a:picLocks noGrp="1"/>
          </p:cNvPicPr>
          <p:nvPr>
            <p:ph type="body" idx="2"/>
          </p:nvPr>
        </p:nvPicPr>
        <p:blipFill rotWithShape="1">
          <a:blip r:embed="rId3">
            <a:alphaModFix/>
          </a:blip>
          <a:srcRect/>
          <a:stretch/>
        </p:blipFill>
        <p:spPr>
          <a:xfrm>
            <a:off x="4861560" y="2209800"/>
            <a:ext cx="4945380" cy="2453481"/>
          </a:xfrm>
          <a:prstGeom prst="rect">
            <a:avLst/>
          </a:prstGeom>
          <a:noFill/>
          <a:ln>
            <a:noFill/>
          </a:ln>
          <a:effectLst>
            <a:outerShdw dist="35921" dir="2700000" algn="ctr" rotWithShape="0">
              <a:srgbClr val="808080"/>
            </a:outerShdw>
          </a:effectLst>
        </p:spPr>
      </p:pic>
    </p:spTree>
    <p:extLst>
      <p:ext uri="{BB962C8B-B14F-4D97-AF65-F5344CB8AC3E}">
        <p14:creationId xmlns:p14="http://schemas.microsoft.com/office/powerpoint/2010/main" val="17146104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Shape 483"/>
          <p:cNvSpPr txBox="1">
            <a:spLocks noGrp="1"/>
          </p:cNvSpPr>
          <p:nvPr>
            <p:ph type="title"/>
          </p:nvPr>
        </p:nvSpPr>
        <p:spPr>
          <a:xfrm>
            <a:off x="502920" y="416401"/>
            <a:ext cx="9052560" cy="1257300"/>
          </a:xfrm>
          <a:prstGeom prst="rect">
            <a:avLst/>
          </a:prstGeom>
          <a:noFill/>
          <a:ln>
            <a:noFill/>
          </a:ln>
        </p:spPr>
        <p:txBody>
          <a:bodyPr vert="horz" wrap="square" lIns="100568" tIns="50270" rIns="100568" bIns="50270" numCol="1" anchor="ctr" anchorCtr="0" compatLnSpc="1">
            <a:prstTxWarp prst="textNoShape">
              <a:avLst/>
            </a:prstTxWarp>
            <a:noAutofit/>
          </a:bodyPr>
          <a:lstStyle/>
          <a:p>
            <a:pPr>
              <a:spcBef>
                <a:spcPts val="0"/>
              </a:spcBef>
              <a:spcAft>
                <a:spcPts val="0"/>
              </a:spcAft>
              <a:buSzPct val="25000"/>
            </a:pPr>
            <a:r>
              <a:rPr lang="en-US" sz="4840">
                <a:solidFill>
                  <a:schemeClr val="dk1"/>
                </a:solidFill>
                <a:latin typeface="Calibri"/>
                <a:ea typeface="Calibri"/>
                <a:cs typeface="Calibri"/>
                <a:sym typeface="Calibri"/>
              </a:rPr>
              <a:t>How Much Dust is too Much?</a:t>
            </a:r>
          </a:p>
        </p:txBody>
      </p:sp>
      <p:pic>
        <p:nvPicPr>
          <p:cNvPr id="484" name="Shape 484"/>
          <p:cNvPicPr preferRelativeResize="0">
            <a:picLocks noGrp="1"/>
          </p:cNvPicPr>
          <p:nvPr>
            <p:ph type="body" idx="1"/>
          </p:nvPr>
        </p:nvPicPr>
        <p:blipFill rotWithShape="1">
          <a:blip r:embed="rId3">
            <a:alphaModFix/>
          </a:blip>
          <a:srcRect/>
          <a:stretch/>
        </p:blipFill>
        <p:spPr>
          <a:xfrm>
            <a:off x="838200" y="1425734"/>
            <a:ext cx="8046720" cy="5884863"/>
          </a:xfrm>
          <a:prstGeom prst="rect">
            <a:avLst/>
          </a:prstGeom>
          <a:noFill/>
          <a:ln>
            <a:noFill/>
          </a:ln>
        </p:spPr>
      </p:pic>
    </p:spTree>
    <p:extLst>
      <p:ext uri="{BB962C8B-B14F-4D97-AF65-F5344CB8AC3E}">
        <p14:creationId xmlns:p14="http://schemas.microsoft.com/office/powerpoint/2010/main" val="30807332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502920" y="416401"/>
            <a:ext cx="9052560" cy="1257300"/>
          </a:xfrm>
          <a:prstGeom prst="rect">
            <a:avLst/>
          </a:prstGeom>
          <a:noFill/>
          <a:ln>
            <a:noFill/>
          </a:ln>
        </p:spPr>
        <p:txBody>
          <a:bodyPr vert="horz" wrap="square" lIns="100568" tIns="50270" rIns="100568" bIns="50270" numCol="1" anchor="ctr" anchorCtr="0" compatLnSpc="1">
            <a:prstTxWarp prst="textNoShape">
              <a:avLst/>
            </a:prstTxWarp>
            <a:noAutofit/>
          </a:bodyPr>
          <a:lstStyle/>
          <a:p>
            <a:pPr>
              <a:spcBef>
                <a:spcPts val="0"/>
              </a:spcBef>
              <a:spcAft>
                <a:spcPts val="0"/>
              </a:spcAft>
              <a:buSzPct val="25000"/>
            </a:pPr>
            <a:r>
              <a:rPr lang="en-US" dirty="0">
                <a:solidFill>
                  <a:schemeClr val="dk1"/>
                </a:solidFill>
                <a:latin typeface="Calibri"/>
                <a:ea typeface="Calibri"/>
                <a:cs typeface="Calibri"/>
                <a:sym typeface="Calibri"/>
              </a:rPr>
              <a:t>NFPA References</a:t>
            </a:r>
          </a:p>
        </p:txBody>
      </p:sp>
      <p:sp>
        <p:nvSpPr>
          <p:cNvPr id="465" name="Shape 465"/>
          <p:cNvSpPr txBox="1">
            <a:spLocks noGrp="1"/>
          </p:cNvSpPr>
          <p:nvPr>
            <p:ph type="body" idx="1"/>
          </p:nvPr>
        </p:nvSpPr>
        <p:spPr>
          <a:xfrm>
            <a:off x="502920" y="1874521"/>
            <a:ext cx="4107180" cy="4978559"/>
          </a:xfrm>
          <a:prstGeom prst="rect">
            <a:avLst/>
          </a:prstGeom>
          <a:noFill/>
          <a:ln>
            <a:noFill/>
          </a:ln>
        </p:spPr>
        <p:txBody>
          <a:bodyPr vert="horz" wrap="square" lIns="100568" tIns="50270" rIns="100568" bIns="50270" numCol="1" anchor="t" anchorCtr="0" compatLnSpc="1">
            <a:prstTxWarp prst="textNoShape">
              <a:avLst/>
            </a:prstTxWarp>
            <a:noAutofit/>
          </a:bodyPr>
          <a:lstStyle/>
          <a:p>
            <a:pPr marL="377190" indent="-377190">
              <a:spcBef>
                <a:spcPts val="0"/>
              </a:spcBef>
              <a:spcAft>
                <a:spcPts val="0"/>
              </a:spcAft>
              <a:buClr>
                <a:schemeClr val="dk1"/>
              </a:buClr>
              <a:buSzPct val="100000"/>
              <a:buFont typeface="Arial"/>
              <a:buChar char="•"/>
            </a:pPr>
            <a:r>
              <a:rPr lang="en-US" sz="3080" dirty="0">
                <a:solidFill>
                  <a:schemeClr val="dk1"/>
                </a:solidFill>
                <a:latin typeface="Calibri"/>
                <a:ea typeface="Calibri"/>
                <a:cs typeface="Calibri"/>
                <a:sym typeface="Calibri"/>
              </a:rPr>
              <a:t>654 General</a:t>
            </a:r>
          </a:p>
          <a:p>
            <a:pPr marL="377190" indent="-377190">
              <a:spcBef>
                <a:spcPts val="616"/>
              </a:spcBef>
              <a:spcAft>
                <a:spcPts val="0"/>
              </a:spcAft>
              <a:buClr>
                <a:schemeClr val="dk1"/>
              </a:buClr>
              <a:buSzPct val="100000"/>
              <a:buFont typeface="Arial"/>
              <a:buChar char="•"/>
            </a:pPr>
            <a:r>
              <a:rPr lang="en-US" sz="3080" dirty="0">
                <a:solidFill>
                  <a:schemeClr val="dk1"/>
                </a:solidFill>
                <a:latin typeface="Calibri"/>
                <a:ea typeface="Calibri"/>
                <a:cs typeface="Calibri"/>
                <a:sym typeface="Calibri"/>
              </a:rPr>
              <a:t>664 Wood</a:t>
            </a:r>
          </a:p>
          <a:p>
            <a:pPr marL="377190" indent="-377190">
              <a:spcBef>
                <a:spcPts val="616"/>
              </a:spcBef>
              <a:spcAft>
                <a:spcPts val="0"/>
              </a:spcAft>
              <a:buClr>
                <a:schemeClr val="dk1"/>
              </a:buClr>
              <a:buSzPct val="100000"/>
              <a:buFont typeface="Arial"/>
              <a:buChar char="•"/>
            </a:pPr>
            <a:r>
              <a:rPr lang="en-US" sz="3080" dirty="0">
                <a:solidFill>
                  <a:schemeClr val="dk1"/>
                </a:solidFill>
                <a:latin typeface="Calibri"/>
                <a:ea typeface="Calibri"/>
                <a:cs typeface="Calibri"/>
                <a:sym typeface="Calibri"/>
              </a:rPr>
              <a:t>61 Agriculture</a:t>
            </a:r>
          </a:p>
          <a:p>
            <a:pPr marL="377190" indent="-377190">
              <a:spcBef>
                <a:spcPts val="616"/>
              </a:spcBef>
              <a:spcAft>
                <a:spcPts val="0"/>
              </a:spcAft>
              <a:buClr>
                <a:schemeClr val="dk1"/>
              </a:buClr>
              <a:buSzPct val="100000"/>
              <a:buFont typeface="Arial"/>
              <a:buChar char="•"/>
            </a:pPr>
            <a:r>
              <a:rPr lang="en-US" sz="3080" dirty="0">
                <a:solidFill>
                  <a:schemeClr val="dk1"/>
                </a:solidFill>
                <a:latin typeface="Calibri"/>
                <a:ea typeface="Calibri"/>
                <a:cs typeface="Calibri"/>
                <a:sym typeface="Calibri"/>
              </a:rPr>
              <a:t>484 Metal</a:t>
            </a:r>
          </a:p>
          <a:p>
            <a:pPr marL="377190" indent="-377190">
              <a:spcBef>
                <a:spcPts val="616"/>
              </a:spcBef>
              <a:spcAft>
                <a:spcPts val="0"/>
              </a:spcAft>
              <a:buClr>
                <a:schemeClr val="dk1"/>
              </a:buClr>
              <a:buSzPct val="100000"/>
              <a:buFont typeface="Arial"/>
              <a:buChar char="•"/>
            </a:pPr>
            <a:r>
              <a:rPr lang="en-US" dirty="0"/>
              <a:t>850 Coal Power Plants</a:t>
            </a:r>
            <a:endParaRPr lang="en-US" sz="3080" dirty="0">
              <a:solidFill>
                <a:schemeClr val="dk1"/>
              </a:solidFill>
              <a:latin typeface="Calibri"/>
              <a:ea typeface="Calibri"/>
              <a:cs typeface="Calibri"/>
              <a:sym typeface="Calibri"/>
            </a:endParaRPr>
          </a:p>
          <a:p>
            <a:pPr marL="377190" indent="-377190">
              <a:spcBef>
                <a:spcPts val="616"/>
              </a:spcBef>
              <a:spcAft>
                <a:spcPts val="0"/>
              </a:spcAft>
              <a:buClr>
                <a:schemeClr val="dk1"/>
              </a:buClr>
              <a:buSzPct val="25000"/>
              <a:buNone/>
            </a:pPr>
            <a:endParaRPr sz="3080" dirty="0">
              <a:solidFill>
                <a:schemeClr val="dk1"/>
              </a:solidFill>
              <a:latin typeface="Calibri"/>
              <a:ea typeface="Calibri"/>
              <a:cs typeface="Calibri"/>
              <a:sym typeface="Calibri"/>
            </a:endParaRPr>
          </a:p>
          <a:p>
            <a:pPr marL="817245" lvl="1" indent="-314325">
              <a:spcBef>
                <a:spcPts val="528"/>
              </a:spcBef>
              <a:spcAft>
                <a:spcPts val="0"/>
              </a:spcAft>
              <a:buClr>
                <a:schemeClr val="dk1"/>
              </a:buClr>
              <a:buSzPct val="25000"/>
              <a:buNone/>
            </a:pPr>
            <a:endParaRPr sz="2640" dirty="0">
              <a:solidFill>
                <a:schemeClr val="dk1"/>
              </a:solidFill>
              <a:latin typeface="Calibri"/>
              <a:ea typeface="Calibri"/>
              <a:cs typeface="Calibri"/>
              <a:sym typeface="Calibri"/>
            </a:endParaRPr>
          </a:p>
        </p:txBody>
      </p:sp>
      <p:sp>
        <p:nvSpPr>
          <p:cNvPr id="466" name="Shape 466"/>
          <p:cNvSpPr txBox="1">
            <a:spLocks noGrp="1"/>
          </p:cNvSpPr>
          <p:nvPr>
            <p:ph type="body" idx="2"/>
          </p:nvPr>
        </p:nvSpPr>
        <p:spPr>
          <a:xfrm>
            <a:off x="4693921" y="1874521"/>
            <a:ext cx="5113019" cy="4978559"/>
          </a:xfrm>
          <a:prstGeom prst="rect">
            <a:avLst/>
          </a:prstGeom>
          <a:noFill/>
          <a:ln>
            <a:noFill/>
          </a:ln>
        </p:spPr>
        <p:txBody>
          <a:bodyPr vert="horz" wrap="square" lIns="100568" tIns="50270" rIns="100568" bIns="50270" numCol="1" anchor="t" anchorCtr="0" compatLnSpc="1">
            <a:prstTxWarp prst="textNoShape">
              <a:avLst/>
            </a:prstTxWarp>
            <a:noAutofit/>
          </a:bodyPr>
          <a:lstStyle/>
          <a:p>
            <a:pPr marL="377190" indent="-377190">
              <a:lnSpc>
                <a:spcPct val="90000"/>
              </a:lnSpc>
              <a:spcBef>
                <a:spcPts val="0"/>
              </a:spcBef>
              <a:spcAft>
                <a:spcPts val="0"/>
              </a:spcAft>
              <a:buClr>
                <a:schemeClr val="dk1"/>
              </a:buClr>
              <a:buSzPct val="100000"/>
              <a:buFont typeface="Arial"/>
              <a:buChar char="•"/>
            </a:pPr>
            <a:r>
              <a:rPr lang="en-US" sz="3080">
                <a:solidFill>
                  <a:schemeClr val="dk1"/>
                </a:solidFill>
                <a:latin typeface="Calibri"/>
                <a:ea typeface="Calibri"/>
                <a:cs typeface="Calibri"/>
                <a:sym typeface="Calibri"/>
              </a:rPr>
              <a:t>70 National Electric Code</a:t>
            </a:r>
          </a:p>
          <a:p>
            <a:pPr marL="377190" indent="-377190">
              <a:lnSpc>
                <a:spcPct val="90000"/>
              </a:lnSpc>
              <a:spcBef>
                <a:spcPts val="616"/>
              </a:spcBef>
              <a:spcAft>
                <a:spcPts val="0"/>
              </a:spcAft>
              <a:buClr>
                <a:schemeClr val="dk1"/>
              </a:buClr>
              <a:buSzPct val="100000"/>
              <a:buFont typeface="Arial"/>
              <a:buChar char="•"/>
            </a:pPr>
            <a:r>
              <a:rPr lang="en-US" sz="3080">
                <a:solidFill>
                  <a:schemeClr val="dk1"/>
                </a:solidFill>
                <a:latin typeface="Calibri"/>
                <a:ea typeface="Calibri"/>
                <a:cs typeface="Calibri"/>
                <a:sym typeface="Calibri"/>
              </a:rPr>
              <a:t>499 Classification of Combustible Dust</a:t>
            </a:r>
          </a:p>
          <a:p>
            <a:pPr marL="377190" indent="-377190">
              <a:lnSpc>
                <a:spcPct val="90000"/>
              </a:lnSpc>
              <a:spcBef>
                <a:spcPts val="616"/>
              </a:spcBef>
              <a:spcAft>
                <a:spcPts val="0"/>
              </a:spcAft>
              <a:buClr>
                <a:schemeClr val="dk1"/>
              </a:buClr>
              <a:buSzPct val="100000"/>
              <a:buFont typeface="Arial"/>
              <a:buChar char="•"/>
            </a:pPr>
            <a:r>
              <a:rPr lang="en-US" sz="3080">
                <a:solidFill>
                  <a:schemeClr val="dk1"/>
                </a:solidFill>
                <a:latin typeface="Calibri"/>
                <a:ea typeface="Calibri"/>
                <a:cs typeface="Calibri"/>
                <a:sym typeface="Calibri"/>
              </a:rPr>
              <a:t>68 Deflagration Venting Systems</a:t>
            </a:r>
          </a:p>
          <a:p>
            <a:pPr marL="377190" indent="-377190">
              <a:lnSpc>
                <a:spcPct val="90000"/>
              </a:lnSpc>
              <a:spcBef>
                <a:spcPts val="616"/>
              </a:spcBef>
              <a:spcAft>
                <a:spcPts val="0"/>
              </a:spcAft>
              <a:buClr>
                <a:schemeClr val="dk1"/>
              </a:buClr>
              <a:buSzPct val="100000"/>
              <a:buFont typeface="Arial"/>
              <a:buChar char="•"/>
            </a:pPr>
            <a:r>
              <a:rPr lang="en-US" sz="3080">
                <a:solidFill>
                  <a:schemeClr val="dk1"/>
                </a:solidFill>
                <a:latin typeface="Calibri"/>
                <a:ea typeface="Calibri"/>
                <a:cs typeface="Calibri"/>
                <a:sym typeface="Calibri"/>
              </a:rPr>
              <a:t>69 Explosion Prevention Systems</a:t>
            </a:r>
          </a:p>
          <a:p>
            <a:pPr marL="377190" indent="-377190">
              <a:lnSpc>
                <a:spcPct val="90000"/>
              </a:lnSpc>
              <a:spcBef>
                <a:spcPts val="616"/>
              </a:spcBef>
              <a:spcAft>
                <a:spcPts val="0"/>
              </a:spcAft>
              <a:buClr>
                <a:schemeClr val="dk1"/>
              </a:buClr>
              <a:buSzPct val="100000"/>
              <a:buFont typeface="Arial"/>
              <a:buChar char="•"/>
            </a:pPr>
            <a:r>
              <a:rPr lang="en-US" sz="3080">
                <a:solidFill>
                  <a:schemeClr val="dk1"/>
                </a:solidFill>
                <a:latin typeface="Calibri"/>
                <a:ea typeface="Calibri"/>
                <a:cs typeface="Calibri"/>
                <a:sym typeface="Calibri"/>
              </a:rPr>
              <a:t>91 Exhaust Systems</a:t>
            </a:r>
          </a:p>
          <a:p>
            <a:pPr marL="377190" indent="-377190">
              <a:lnSpc>
                <a:spcPct val="90000"/>
              </a:lnSpc>
              <a:spcBef>
                <a:spcPts val="616"/>
              </a:spcBef>
              <a:spcAft>
                <a:spcPts val="0"/>
              </a:spcAft>
              <a:buClr>
                <a:schemeClr val="dk1"/>
              </a:buClr>
              <a:buSzPct val="100000"/>
              <a:buFont typeface="Arial"/>
              <a:buChar char="•"/>
            </a:pPr>
            <a:r>
              <a:rPr lang="en-US" sz="3080">
                <a:solidFill>
                  <a:schemeClr val="dk1"/>
                </a:solidFill>
                <a:latin typeface="Calibri"/>
                <a:ea typeface="Calibri"/>
                <a:cs typeface="Calibri"/>
                <a:sym typeface="Calibri"/>
              </a:rPr>
              <a:t>2113 Flame Resistant Clothing</a:t>
            </a:r>
          </a:p>
          <a:p>
            <a:pPr marL="377190" indent="-377190">
              <a:lnSpc>
                <a:spcPct val="90000"/>
              </a:lnSpc>
              <a:spcBef>
                <a:spcPts val="616"/>
              </a:spcBef>
              <a:spcAft>
                <a:spcPts val="0"/>
              </a:spcAft>
              <a:buClr>
                <a:schemeClr val="dk1"/>
              </a:buClr>
              <a:buSzPct val="100000"/>
              <a:buNone/>
            </a:pPr>
            <a:endParaRPr sz="308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5991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3DD2-0381-4371-827C-0230918DDECB}"/>
              </a:ext>
            </a:extLst>
          </p:cNvPr>
          <p:cNvSpPr>
            <a:spLocks noGrp="1"/>
          </p:cNvSpPr>
          <p:nvPr>
            <p:ph type="title"/>
          </p:nvPr>
        </p:nvSpPr>
        <p:spPr/>
        <p:txBody>
          <a:bodyPr/>
          <a:lstStyle/>
          <a:p>
            <a:r>
              <a:rPr lang="en-US" dirty="0"/>
              <a:t>NFPA 2 - 2016</a:t>
            </a:r>
          </a:p>
        </p:txBody>
      </p:sp>
      <p:sp>
        <p:nvSpPr>
          <p:cNvPr id="3" name="Content Placeholder 2">
            <a:extLst>
              <a:ext uri="{FF2B5EF4-FFF2-40B4-BE49-F238E27FC236}">
                <a16:creationId xmlns:a16="http://schemas.microsoft.com/office/drawing/2014/main" id="{81C689BE-5304-4A4F-A9D7-28994812C280}"/>
              </a:ext>
            </a:extLst>
          </p:cNvPr>
          <p:cNvSpPr>
            <a:spLocks noGrp="1"/>
          </p:cNvSpPr>
          <p:nvPr>
            <p:ph sz="half" idx="1"/>
          </p:nvPr>
        </p:nvSpPr>
        <p:spPr/>
        <p:txBody>
          <a:bodyPr/>
          <a:lstStyle/>
          <a:p>
            <a:r>
              <a:rPr lang="en-US" sz="2000" dirty="0"/>
              <a:t>Hydrogen Technology Code</a:t>
            </a:r>
          </a:p>
          <a:p>
            <a:r>
              <a:rPr lang="en-US" sz="2000" dirty="0"/>
              <a:t>5.1.8 – operation and maintenance manual</a:t>
            </a:r>
          </a:p>
          <a:p>
            <a:r>
              <a:rPr lang="en-US" sz="2000" dirty="0"/>
              <a:t>5.1.11 – annual certification</a:t>
            </a:r>
          </a:p>
          <a:p>
            <a:r>
              <a:rPr lang="en-US" sz="2000" dirty="0"/>
              <a:t>5.1.12.2 PHA</a:t>
            </a:r>
          </a:p>
          <a:p>
            <a:r>
              <a:rPr lang="en-US" sz="2000" dirty="0"/>
              <a:t>5.2.2.2 Explosion Protection</a:t>
            </a:r>
          </a:p>
          <a:p>
            <a:r>
              <a:rPr lang="en-US" sz="2000" dirty="0"/>
              <a:t>5.4.3.1 H2 vessel burst scenario</a:t>
            </a:r>
          </a:p>
          <a:p>
            <a:r>
              <a:rPr lang="en-US" sz="2000" dirty="0"/>
              <a:t>5.4.3.2 H2 deflagration scenario</a:t>
            </a:r>
          </a:p>
          <a:p>
            <a:r>
              <a:rPr lang="en-US" sz="2000" dirty="0"/>
              <a:t>5.4.3.3 Hydrogen detonation scenario</a:t>
            </a:r>
          </a:p>
          <a:p>
            <a:r>
              <a:rPr lang="en-US" sz="2000" dirty="0"/>
              <a:t>6.4 Quantity Thresholds</a:t>
            </a:r>
          </a:p>
          <a:p>
            <a:r>
              <a:rPr lang="en-US" sz="2000" dirty="0"/>
              <a:t>6.8 Employee Alarm</a:t>
            </a:r>
          </a:p>
        </p:txBody>
      </p:sp>
      <p:sp>
        <p:nvSpPr>
          <p:cNvPr id="4" name="Content Placeholder 3">
            <a:extLst>
              <a:ext uri="{FF2B5EF4-FFF2-40B4-BE49-F238E27FC236}">
                <a16:creationId xmlns:a16="http://schemas.microsoft.com/office/drawing/2014/main" id="{4D548C9A-74A1-4B4B-B2C3-4C43449F1B6C}"/>
              </a:ext>
            </a:extLst>
          </p:cNvPr>
          <p:cNvSpPr>
            <a:spLocks noGrp="1"/>
          </p:cNvSpPr>
          <p:nvPr>
            <p:ph sz="half" idx="2"/>
          </p:nvPr>
        </p:nvSpPr>
        <p:spPr>
          <a:xfrm>
            <a:off x="4735512" y="3281363"/>
            <a:ext cx="4186237" cy="2695575"/>
          </a:xfrm>
        </p:spPr>
        <p:txBody>
          <a:bodyPr/>
          <a:lstStyle/>
          <a:p>
            <a:r>
              <a:rPr lang="en-US" sz="2000" dirty="0"/>
              <a:t>6.12 H2 detection</a:t>
            </a:r>
          </a:p>
          <a:p>
            <a:r>
              <a:rPr lang="en-US" sz="2000" dirty="0"/>
              <a:t>6.13 approved lighting</a:t>
            </a:r>
          </a:p>
          <a:p>
            <a:r>
              <a:rPr lang="en-US" sz="2000" dirty="0"/>
              <a:t>6.17 Ventilation</a:t>
            </a:r>
          </a:p>
          <a:p>
            <a:r>
              <a:rPr lang="en-US" sz="2000" dirty="0"/>
              <a:t>6.19.3 Fire Protection</a:t>
            </a:r>
          </a:p>
          <a:p>
            <a:r>
              <a:rPr lang="en-US" sz="2000" dirty="0"/>
              <a:t>7.1.4.1.6 Container inspection</a:t>
            </a:r>
          </a:p>
          <a:p>
            <a:r>
              <a:rPr lang="en-US" sz="2000" dirty="0"/>
              <a:t>8.1.4 pressure relief</a:t>
            </a:r>
          </a:p>
        </p:txBody>
      </p:sp>
      <p:pic>
        <p:nvPicPr>
          <p:cNvPr id="6" name="Picture 5">
            <a:extLst>
              <a:ext uri="{FF2B5EF4-FFF2-40B4-BE49-F238E27FC236}">
                <a16:creationId xmlns:a16="http://schemas.microsoft.com/office/drawing/2014/main" id="{385226E2-D2B3-4694-A09D-6ECF44769EA1}"/>
              </a:ext>
            </a:extLst>
          </p:cNvPr>
          <p:cNvPicPr>
            <a:picLocks noChangeAspect="1"/>
          </p:cNvPicPr>
          <p:nvPr/>
        </p:nvPicPr>
        <p:blipFill>
          <a:blip r:embed="rId3"/>
          <a:stretch>
            <a:fillRect/>
          </a:stretch>
        </p:blipFill>
        <p:spPr>
          <a:xfrm>
            <a:off x="7222680" y="76200"/>
            <a:ext cx="2808288" cy="2808288"/>
          </a:xfrm>
          <a:prstGeom prst="rect">
            <a:avLst/>
          </a:prstGeom>
        </p:spPr>
      </p:pic>
      <p:sp>
        <p:nvSpPr>
          <p:cNvPr id="7" name="TextBox 6">
            <a:extLst>
              <a:ext uri="{FF2B5EF4-FFF2-40B4-BE49-F238E27FC236}">
                <a16:creationId xmlns:a16="http://schemas.microsoft.com/office/drawing/2014/main" id="{886FEB26-5EFA-4E72-89BC-2371636F572C}"/>
              </a:ext>
            </a:extLst>
          </p:cNvPr>
          <p:cNvSpPr txBox="1"/>
          <p:nvPr/>
        </p:nvSpPr>
        <p:spPr>
          <a:xfrm>
            <a:off x="4572000" y="6241960"/>
            <a:ext cx="5163593" cy="1200329"/>
          </a:xfrm>
          <a:prstGeom prst="rect">
            <a:avLst/>
          </a:prstGeom>
          <a:noFill/>
        </p:spPr>
        <p:txBody>
          <a:bodyPr wrap="none" rtlCol="0">
            <a:spAutoFit/>
          </a:bodyPr>
          <a:lstStyle/>
          <a:p>
            <a:r>
              <a:rPr lang="en-US" dirty="0"/>
              <a:t>See also </a:t>
            </a:r>
            <a:r>
              <a:rPr lang="en-US" b="1" cap="all" dirty="0"/>
              <a:t>CGA G 5.3:2017</a:t>
            </a:r>
          </a:p>
          <a:p>
            <a:r>
              <a:rPr lang="en-US" dirty="0"/>
              <a:t>Commodity Specification For Hydrogen</a:t>
            </a:r>
          </a:p>
          <a:p>
            <a:endParaRPr lang="en-US" dirty="0"/>
          </a:p>
        </p:txBody>
      </p:sp>
    </p:spTree>
    <p:extLst>
      <p:ext uri="{BB962C8B-B14F-4D97-AF65-F5344CB8AC3E}">
        <p14:creationId xmlns:p14="http://schemas.microsoft.com/office/powerpoint/2010/main" val="1982619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EA632-01AE-4FBE-BD4D-0634F5CBE180}"/>
              </a:ext>
            </a:extLst>
          </p:cNvPr>
          <p:cNvSpPr>
            <a:spLocks noGrp="1"/>
          </p:cNvSpPr>
          <p:nvPr>
            <p:ph type="title"/>
          </p:nvPr>
        </p:nvSpPr>
        <p:spPr/>
        <p:txBody>
          <a:bodyPr/>
          <a:lstStyle/>
          <a:p>
            <a:r>
              <a:rPr lang="en-US" dirty="0"/>
              <a:t>October 2023</a:t>
            </a:r>
          </a:p>
        </p:txBody>
      </p:sp>
      <p:sp>
        <p:nvSpPr>
          <p:cNvPr id="3" name="Text Placeholder 2">
            <a:extLst>
              <a:ext uri="{FF2B5EF4-FFF2-40B4-BE49-F238E27FC236}">
                <a16:creationId xmlns:a16="http://schemas.microsoft.com/office/drawing/2014/main" id="{482446A4-42C7-4445-AC29-87CB8B6378FE}"/>
              </a:ext>
            </a:extLst>
          </p:cNvPr>
          <p:cNvSpPr>
            <a:spLocks noGrp="1"/>
          </p:cNvSpPr>
          <p:nvPr>
            <p:ph type="body" sz="half" idx="1"/>
          </p:nvPr>
        </p:nvSpPr>
        <p:spPr/>
        <p:txBody>
          <a:bodyPr/>
          <a:lstStyle/>
          <a:p>
            <a:r>
              <a:rPr lang="en-US" sz="2000" dirty="0"/>
              <a:t>OSHA finds RM Palmer did not evacuate West Reading candy plant before gas leak explosion fatally injured 7 workers</a:t>
            </a:r>
          </a:p>
        </p:txBody>
      </p:sp>
      <p:pic>
        <p:nvPicPr>
          <p:cNvPr id="1026" name="Picture 2" descr="West Reading candy factory: At least 4 dead, multiple injured or  unaccounted for after an explosion at a candy factory in Pennsylvania | CNN">
            <a:extLst>
              <a:ext uri="{FF2B5EF4-FFF2-40B4-BE49-F238E27FC236}">
                <a16:creationId xmlns:a16="http://schemas.microsoft.com/office/drawing/2014/main" id="{205537FF-4991-F637-6254-34001DC6ABF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29199" y="2362200"/>
            <a:ext cx="4887371"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900608"/>
      </p:ext>
    </p:extLst>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810000"/>
      </a:accent1>
      <a:accent2>
        <a:srgbClr val="0000FF"/>
      </a:accent2>
      <a:accent3>
        <a:srgbClr val="FFFFFF"/>
      </a:accent3>
      <a:accent4>
        <a:srgbClr val="000000"/>
      </a:accent4>
      <a:accent5>
        <a:srgbClr val="C1AAAA"/>
      </a:accent5>
      <a:accent6>
        <a:srgbClr val="0000E7"/>
      </a:accent6>
      <a:hlink>
        <a:srgbClr val="FF8100"/>
      </a:hlink>
      <a:folHlink>
        <a:srgbClr val="C200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2430</TotalTime>
  <Words>10664</Words>
  <Application>Microsoft Macintosh PowerPoint</Application>
  <PresentationFormat>Custom</PresentationFormat>
  <Paragraphs>589</Paragraphs>
  <Slides>79</Slides>
  <Notes>63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79</vt:i4>
      </vt:variant>
    </vt:vector>
  </HeadingPairs>
  <TitlesOfParts>
    <vt:vector size="86" baseType="lpstr">
      <vt:lpstr>Arial</vt:lpstr>
      <vt:lpstr>Calibri</vt:lpstr>
      <vt:lpstr>inherit</vt:lpstr>
      <vt:lpstr>Lucida Sans</vt:lpstr>
      <vt:lpstr>Segoe UI Historic</vt:lpstr>
      <vt:lpstr>Times New Roman</vt:lpstr>
      <vt:lpstr>Default Design</vt:lpstr>
      <vt:lpstr>PowerPoint Presentation</vt:lpstr>
      <vt:lpstr>Subpart H Hazardous Materials</vt:lpstr>
      <vt:lpstr>Nov 2017</vt:lpstr>
      <vt:lpstr>January 2014</vt:lpstr>
      <vt:lpstr>Hydrogen</vt:lpstr>
      <vt:lpstr>Cont.</vt:lpstr>
      <vt:lpstr>Cont.</vt:lpstr>
      <vt:lpstr>NFPA 2 - 2016</vt:lpstr>
      <vt:lpstr>October 2023</vt:lpstr>
      <vt:lpstr>Citation</vt:lpstr>
      <vt:lpstr>Buffalo Rock</vt:lpstr>
      <vt:lpstr>Hazardous Materials [1910.101 – .126]</vt:lpstr>
      <vt:lpstr>1910.101(b)</vt:lpstr>
      <vt:lpstr>PowerPoint Presentation</vt:lpstr>
      <vt:lpstr>PowerPoint Presentation</vt:lpstr>
      <vt:lpstr>PowerPoint Presentation</vt:lpstr>
      <vt:lpstr>PowerPoint Presentation</vt:lpstr>
      <vt:lpstr>Knowledge Check 28</vt:lpstr>
      <vt:lpstr>Knowledge Check 28</vt:lpstr>
      <vt:lpstr>1910.107(g)(2) </vt:lpstr>
      <vt:lpstr>1910.106(e)(2)(iv)(d)</vt:lpstr>
      <vt:lpstr>Bonding and Grounding</vt:lpstr>
      <vt:lpstr>September 2014</vt:lpstr>
      <vt:lpstr>2017</vt:lpstr>
      <vt:lpstr>Ether accident </vt:lpstr>
      <vt:lpstr>Self-Closing Safety Faucet</vt:lpstr>
      <vt:lpstr>Safety Pump</vt:lpstr>
      <vt:lpstr>Knowledge Check 26</vt:lpstr>
      <vt:lpstr>Knowledge Check 26</vt:lpstr>
      <vt:lpstr>Knowledge Check 26</vt:lpstr>
      <vt:lpstr>1910.107(b)(5)(i)</vt:lpstr>
      <vt:lpstr>1910.119(d)(3)(ii)</vt:lpstr>
      <vt:lpstr>1910.119(d)(3)(ii)</vt:lpstr>
      <vt:lpstr>1910.119(d)(3)(ii)</vt:lpstr>
      <vt:lpstr>PowerPoint Presentation</vt:lpstr>
      <vt:lpstr>PowerPoint Presentation</vt:lpstr>
      <vt:lpstr>PowerPoint Presentation</vt:lpstr>
      <vt:lpstr>Chlorine</vt:lpstr>
      <vt:lpstr>Knowledge check 14</vt:lpstr>
      <vt:lpstr>Knowledge check 14</vt:lpstr>
      <vt:lpstr>PowerPoint Presentation</vt:lpstr>
      <vt:lpstr>PowerPoint Presentation</vt:lpstr>
      <vt:lpstr>PowerPoint Presentation</vt:lpstr>
      <vt:lpstr>Nitrogen</vt:lpstr>
      <vt:lpstr>Nitrogen</vt:lpstr>
      <vt:lpstr>Linebreaking</vt:lpstr>
      <vt:lpstr>Definitions</vt:lpstr>
      <vt:lpstr>Flammable Liquid Storage </vt:lpstr>
      <vt:lpstr>Let’s count</vt:lpstr>
      <vt:lpstr>Storage Room Capacity</vt:lpstr>
      <vt:lpstr>Knowledge Check 27</vt:lpstr>
      <vt:lpstr>Knowledge Check 27</vt:lpstr>
      <vt:lpstr>Electrical</vt:lpstr>
      <vt:lpstr>Ventilation</vt:lpstr>
      <vt:lpstr>LPG Storage</vt:lpstr>
      <vt:lpstr>Propane Storage</vt:lpstr>
      <vt:lpstr>PowerPoint Presentation</vt:lpstr>
      <vt:lpstr>  Combustible Dust Safety  Optional </vt:lpstr>
      <vt:lpstr>Coal Dust</vt:lpstr>
      <vt:lpstr>May 2017</vt:lpstr>
      <vt:lpstr>Apr 2017</vt:lpstr>
      <vt:lpstr>March 2017</vt:lpstr>
      <vt:lpstr>May 2017</vt:lpstr>
      <vt:lpstr>Imperial Sugar - 2008 </vt:lpstr>
      <vt:lpstr>PowerPoint Presentation</vt:lpstr>
      <vt:lpstr>Chemical Safety Board</vt:lpstr>
      <vt:lpstr>Typical 5(a)(1) Violations</vt:lpstr>
      <vt:lpstr>Typical 5(a)(1) Violations</vt:lpstr>
      <vt:lpstr>Typical 5(a)(1) Violations</vt:lpstr>
      <vt:lpstr>Typical 5(a)(1) Violations</vt:lpstr>
      <vt:lpstr>Grounding</vt:lpstr>
      <vt:lpstr>Typical 5(a)(1) Violations</vt:lpstr>
      <vt:lpstr>Typical 5(a)(1) Violations</vt:lpstr>
      <vt:lpstr>Typical 5(a)(1) Violations</vt:lpstr>
      <vt:lpstr>Typical 5(a)(1) Violations</vt:lpstr>
      <vt:lpstr>Typical 5(a)(1) Violations</vt:lpstr>
      <vt:lpstr>Typical 5(a)(1) Violations</vt:lpstr>
      <vt:lpstr>How Much Dust is too Much?</vt:lpstr>
      <vt:lpstr>NFPA References</vt:lpstr>
    </vt:vector>
  </TitlesOfParts>
  <Company>reed Environmental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Caroline Newquist.</dc:creator>
  <cp:lastModifiedBy>Faith Ford</cp:lastModifiedBy>
  <cp:revision>158</cp:revision>
  <cp:lastPrinted>2000-09-24T15:07:47Z</cp:lastPrinted>
  <dcterms:created xsi:type="dcterms:W3CDTF">2000-07-09T17:18:58Z</dcterms:created>
  <dcterms:modified xsi:type="dcterms:W3CDTF">2023-11-01T20:08:47Z</dcterms:modified>
</cp:coreProperties>
</file>