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9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20" r:id="rId20"/>
    <p:sldId id="312" r:id="rId21"/>
    <p:sldId id="321" r:id="rId22"/>
    <p:sldId id="313" r:id="rId23"/>
    <p:sldId id="315" r:id="rId24"/>
    <p:sldId id="316" r:id="rId25"/>
    <p:sldId id="317" r:id="rId26"/>
    <p:sldId id="318" r:id="rId27"/>
  </p:sldIdLst>
  <p:sldSz cx="12192000" cy="6858000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82C83"/>
    <a:srgbClr val="FF99FF"/>
    <a:srgbClr val="182E6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31" autoAdjust="0"/>
    <p:restoredTop sz="95847" autoAdjust="0"/>
  </p:normalViewPr>
  <p:slideViewPr>
    <p:cSldViewPr>
      <p:cViewPr varScale="1">
        <p:scale>
          <a:sx n="79" d="100"/>
          <a:sy n="79" d="100"/>
        </p:scale>
        <p:origin x="221" y="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3C6CAE-4051-C34E-A340-EB220B6B11FD}" type="datetimeFigureOut">
              <a:rPr lang="en-US"/>
              <a:pPr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1BCEBE-1593-4A43-ABCB-ABC045DA94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88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D02FF1-666A-534A-8814-EE75650F9943}" type="datetimeFigureOut">
              <a:rPr lang="en-US"/>
              <a:pPr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BE2779E-D1FA-B94E-B00B-BB69D64E60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34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9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18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F29C1-87F2-4AC7-A9DA-3CEE795C97F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88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17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93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18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0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191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gradFill rotWithShape="1">
          <a:gsLst>
            <a:gs pos="40000">
              <a:srgbClr val="0070C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79083" y="914400"/>
            <a:ext cx="5606517" cy="1266624"/>
          </a:xfrm>
        </p:spPr>
        <p:txBody>
          <a:bodyPr>
            <a:noAutofit/>
          </a:bodyPr>
          <a:lstStyle>
            <a:lvl1pPr algn="r">
              <a:defRPr sz="3600" b="1" baseline="0">
                <a:solidFill>
                  <a:srgbClr val="0070C0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Most Frequently Cited Violations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16915" y="5486400"/>
            <a:ext cx="5268685" cy="853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rgbClr val="0070C0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OSHA Federal Standards</a:t>
            </a:r>
          </a:p>
          <a:p>
            <a:pPr lvl="0"/>
            <a:r>
              <a:rPr lang="en-US" dirty="0"/>
              <a:t>October 1, 2019 – September 30, 2020</a:t>
            </a:r>
          </a:p>
        </p:txBody>
      </p:sp>
    </p:spTree>
    <p:extLst>
      <p:ext uri="{BB962C8B-B14F-4D97-AF65-F5344CB8AC3E}">
        <p14:creationId xmlns:p14="http://schemas.microsoft.com/office/powerpoint/2010/main" val="1636369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0858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182C8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032000" y="3733800"/>
            <a:ext cx="8128000" cy="0"/>
          </a:xfrm>
          <a:prstGeom prst="line">
            <a:avLst/>
          </a:prstGeom>
          <a:ln w="3175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65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6360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1"/>
            <a:ext cx="10972800" cy="3763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70C0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64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182C8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59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328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62201"/>
            <a:ext cx="5384800" cy="3763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182C83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62201"/>
            <a:ext cx="5384800" cy="3763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182C83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14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19350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82C8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059112"/>
            <a:ext cx="5386917" cy="29606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182C83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419350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82C8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059112"/>
            <a:ext cx="5389033" cy="29606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182C83"/>
              </a:buCl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001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0424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630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37B6F6-7BD1-8A4C-9236-10E89A1C01D6}"/>
              </a:ext>
            </a:extLst>
          </p:cNvPr>
          <p:cNvSpPr/>
          <p:nvPr userDrawn="1"/>
        </p:nvSpPr>
        <p:spPr>
          <a:xfrm>
            <a:off x="8991600" y="6019800"/>
            <a:ext cx="2895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9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3287" y="1305154"/>
            <a:ext cx="7372350" cy="16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9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22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1000" y="6172200"/>
            <a:ext cx="2489200" cy="40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resentation_top.jpg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92000" cy="2209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42377-1800-4CC5-9036-F2723C6C6B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9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of a welder standing on a ladder." title="Pictu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889" y="0"/>
            <a:ext cx="60848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SHA Logo" descr="OSHA Logo&#10;&#10;Image of the OSHA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0"/>
            <a:ext cx="2209800" cy="6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"/>
          <p:cNvSpPr>
            <a:spLocks noGrp="1"/>
          </p:cNvSpPr>
          <p:nvPr>
            <p:ph type="ctrTitle"/>
          </p:nvPr>
        </p:nvSpPr>
        <p:spPr>
          <a:xfrm>
            <a:off x="6178550" y="914400"/>
            <a:ext cx="5607050" cy="12668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Most Frequently Cited Serious Violations</a:t>
            </a:r>
          </a:p>
        </p:txBody>
      </p:sp>
      <p:sp>
        <p:nvSpPr>
          <p:cNvPr id="6" name="Subtitle"/>
          <p:cNvSpPr txBox="1"/>
          <p:nvPr/>
        </p:nvSpPr>
        <p:spPr>
          <a:xfrm>
            <a:off x="6781800" y="2644676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</a:rPr>
              <a:t>Construction Industry FY2022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OSHA Federal Standards</a:t>
            </a:r>
          </a:p>
          <a:p>
            <a:r>
              <a:rPr lang="en-US" dirty="0">
                <a:solidFill>
                  <a:schemeClr val="bg1"/>
                </a:solidFill>
              </a:rPr>
              <a:t>October 1</a:t>
            </a:r>
            <a:r>
              <a:rPr lang="en-US">
                <a:solidFill>
                  <a:schemeClr val="bg1"/>
                </a:solidFill>
              </a:rPr>
              <a:t>, 2021 </a:t>
            </a:r>
            <a:r>
              <a:rPr lang="en-US" dirty="0">
                <a:solidFill>
                  <a:schemeClr val="bg1"/>
                </a:solidFill>
              </a:rPr>
              <a:t>– September 30</a:t>
            </a:r>
            <a:r>
              <a:rPr lang="en-US">
                <a:solidFill>
                  <a:schemeClr val="bg1"/>
                </a:solidFill>
              </a:rPr>
              <a:t>, 2022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07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Welding &amp; Cutting</a:t>
            </a:r>
            <a:br>
              <a:rPr lang="en-US" dirty="0"/>
            </a:br>
            <a:r>
              <a:rPr lang="en-US" dirty="0"/>
              <a:t>[1926.350 -.354]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FY22 MFC chart for Welding &amp; Cutting">
            <a:extLst>
              <a:ext uri="{FF2B5EF4-FFF2-40B4-BE49-F238E27FC236}">
                <a16:creationId xmlns:a16="http://schemas.microsoft.com/office/drawing/2014/main" id="{B1EF232E-9249-83C7-94B9-DD024366E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222719"/>
            <a:ext cx="7543800" cy="36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J</a:t>
            </a:r>
          </a:p>
        </p:txBody>
      </p:sp>
    </p:spTree>
    <p:extLst>
      <p:ext uri="{BB962C8B-B14F-4D97-AF65-F5344CB8AC3E}">
        <p14:creationId xmlns:p14="http://schemas.microsoft.com/office/powerpoint/2010/main" val="1888203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</a:t>
            </a:r>
            <a:br>
              <a:rPr lang="en-US" dirty="0"/>
            </a:br>
            <a:r>
              <a:rPr lang="en-US" dirty="0"/>
              <a:t>[1926.400 – .449]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FY22 MFC chart for Electrical ">
            <a:extLst>
              <a:ext uri="{FF2B5EF4-FFF2-40B4-BE49-F238E27FC236}">
                <a16:creationId xmlns:a16="http://schemas.microsoft.com/office/drawing/2014/main" id="{06F9061A-21F5-A2EF-0A22-D1746D62E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22719"/>
            <a:ext cx="7162800" cy="36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K</a:t>
            </a:r>
          </a:p>
        </p:txBody>
      </p:sp>
    </p:spTree>
    <p:extLst>
      <p:ext uri="{BB962C8B-B14F-4D97-AF65-F5344CB8AC3E}">
        <p14:creationId xmlns:p14="http://schemas.microsoft.com/office/powerpoint/2010/main" val="2970196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Scaffolds </a:t>
            </a:r>
            <a:br>
              <a:rPr lang="en-US"/>
            </a:br>
            <a:r>
              <a:rPr lang="en-US"/>
              <a:t>[1926.450 – .454]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FY22 MFC chart for scaffolds">
            <a:extLst>
              <a:ext uri="{FF2B5EF4-FFF2-40B4-BE49-F238E27FC236}">
                <a16:creationId xmlns:a16="http://schemas.microsoft.com/office/drawing/2014/main" id="{00C8D646-CD0B-4E91-85CE-5B587291E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22719"/>
            <a:ext cx="7239000" cy="36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L</a:t>
            </a:r>
          </a:p>
        </p:txBody>
      </p:sp>
    </p:spTree>
    <p:extLst>
      <p:ext uri="{BB962C8B-B14F-4D97-AF65-F5344CB8AC3E}">
        <p14:creationId xmlns:p14="http://schemas.microsoft.com/office/powerpoint/2010/main" val="1233406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Fall Protection </a:t>
            </a:r>
            <a:br>
              <a:rPr lang="en-US"/>
            </a:br>
            <a:r>
              <a:rPr lang="en-US"/>
              <a:t>[1926.500 – .503]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FY22 MFC chart for fall protection">
            <a:extLst>
              <a:ext uri="{FF2B5EF4-FFF2-40B4-BE49-F238E27FC236}">
                <a16:creationId xmlns:a16="http://schemas.microsoft.com/office/drawing/2014/main" id="{0F1DBE6D-1CCF-A7FF-0672-C63209137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22719"/>
            <a:ext cx="7282249" cy="36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M</a:t>
            </a:r>
          </a:p>
        </p:txBody>
      </p:sp>
    </p:spTree>
    <p:extLst>
      <p:ext uri="{BB962C8B-B14F-4D97-AF65-F5344CB8AC3E}">
        <p14:creationId xmlns:p14="http://schemas.microsoft.com/office/powerpoint/2010/main" val="3426977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Helicopters, Hoists, Elevators, &amp; Conveyors [1926.550 – .556]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FY22 MFC chart for Helicopters, Hoists, Elevators, &amp; Conveyors ">
            <a:extLst>
              <a:ext uri="{FF2B5EF4-FFF2-40B4-BE49-F238E27FC236}">
                <a16:creationId xmlns:a16="http://schemas.microsoft.com/office/drawing/2014/main" id="{C57C7AD4-66A3-8E0A-38FD-86748B351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22719"/>
            <a:ext cx="8153400" cy="3631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N</a:t>
            </a:r>
          </a:p>
        </p:txBody>
      </p:sp>
    </p:spTree>
    <p:extLst>
      <p:ext uri="{BB962C8B-B14F-4D97-AF65-F5344CB8AC3E}">
        <p14:creationId xmlns:p14="http://schemas.microsoft.com/office/powerpoint/2010/main" val="1235817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Chart showing most frequently cited standards for Motor Vehicles, Mechanized Equipment, &amp; Marine Operations 1926.600 - 606" title="Motor vehicles, mechanized equipment and marine operations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Vehicles, Mechanized Equipment, &amp; Marine Operations</a:t>
            </a:r>
            <a:br>
              <a:rPr lang="en-US" dirty="0"/>
            </a:br>
            <a:r>
              <a:rPr lang="en-US" dirty="0"/>
              <a:t>[1926.600 – .606]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FY22 MFC chart for Motor Vehicles, Mechanized Equipment, &amp; Marine Operations">
            <a:extLst>
              <a:ext uri="{FF2B5EF4-FFF2-40B4-BE49-F238E27FC236}">
                <a16:creationId xmlns:a16="http://schemas.microsoft.com/office/drawing/2014/main" id="{44A13913-88B2-CC9F-0E55-4BFDF2D1D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22719"/>
            <a:ext cx="8381999" cy="36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O</a:t>
            </a:r>
          </a:p>
        </p:txBody>
      </p:sp>
    </p:spTree>
    <p:extLst>
      <p:ext uri="{BB962C8B-B14F-4D97-AF65-F5344CB8AC3E}">
        <p14:creationId xmlns:p14="http://schemas.microsoft.com/office/powerpoint/2010/main" val="3255394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Excavations</a:t>
            </a:r>
            <a:br>
              <a:rPr lang="en-US"/>
            </a:br>
            <a:r>
              <a:rPr lang="en-US"/>
              <a:t>[1926.650 – .652]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6" name="Picture 5" descr="FY22 MFC chart for excavations">
            <a:extLst>
              <a:ext uri="{FF2B5EF4-FFF2-40B4-BE49-F238E27FC236}">
                <a16:creationId xmlns:a16="http://schemas.microsoft.com/office/drawing/2014/main" id="{DB91E198-DF79-EDF1-44A1-6FC7870C7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70068"/>
            <a:ext cx="6934200" cy="3809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P</a:t>
            </a:r>
          </a:p>
        </p:txBody>
      </p:sp>
    </p:spTree>
    <p:extLst>
      <p:ext uri="{BB962C8B-B14F-4D97-AF65-F5344CB8AC3E}">
        <p14:creationId xmlns:p14="http://schemas.microsoft.com/office/powerpoint/2010/main" val="2886597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&amp; Masonry Construction</a:t>
            </a:r>
            <a:br>
              <a:rPr lang="en-US" dirty="0"/>
            </a:br>
            <a:r>
              <a:rPr lang="en-US" dirty="0"/>
              <a:t>[1926.700 – .706]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FY22 MFC charts for Concrete &amp; Masonry Construction">
            <a:extLst>
              <a:ext uri="{FF2B5EF4-FFF2-40B4-BE49-F238E27FC236}">
                <a16:creationId xmlns:a16="http://schemas.microsoft.com/office/drawing/2014/main" id="{F82258ED-80AD-EA27-77A5-72F6584EB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120" y="2220686"/>
            <a:ext cx="6990679" cy="3858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Q</a:t>
            </a:r>
          </a:p>
        </p:txBody>
      </p:sp>
    </p:spTree>
    <p:extLst>
      <p:ext uri="{BB962C8B-B14F-4D97-AF65-F5344CB8AC3E}">
        <p14:creationId xmlns:p14="http://schemas.microsoft.com/office/powerpoint/2010/main" val="3446679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Steel Erection</a:t>
            </a:r>
            <a:br>
              <a:rPr lang="en-US"/>
            </a:br>
            <a:r>
              <a:rPr lang="en-US"/>
              <a:t>[1926.750  – .761]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FY22 MFC chart for steel erection">
            <a:extLst>
              <a:ext uri="{FF2B5EF4-FFF2-40B4-BE49-F238E27FC236}">
                <a16:creationId xmlns:a16="http://schemas.microsoft.com/office/drawing/2014/main" id="{300CF8CB-9409-D2F6-F796-5DA68E45D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22719"/>
            <a:ext cx="7467600" cy="36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R</a:t>
            </a:r>
          </a:p>
        </p:txBody>
      </p:sp>
    </p:spTree>
    <p:extLst>
      <p:ext uri="{BB962C8B-B14F-4D97-AF65-F5344CB8AC3E}">
        <p14:creationId xmlns:p14="http://schemas.microsoft.com/office/powerpoint/2010/main" val="1151346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Y22 MFC chart for Underground Construction, Caissons, Cofferdams, &amp; Compressed Air 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Underground Construction, Caissons, Cofferdams, &amp; Compressed Air </a:t>
            </a:r>
            <a:br>
              <a:rPr lang="en-US" dirty="0"/>
            </a:br>
            <a:r>
              <a:rPr lang="en-US" dirty="0"/>
              <a:t>[1926.800 – .804]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FY22 MFC chart for Underground Construction, Caissons, Cofferdams, &amp; Compressed Air ">
            <a:extLst>
              <a:ext uri="{FF2B5EF4-FFF2-40B4-BE49-F238E27FC236}">
                <a16:creationId xmlns:a16="http://schemas.microsoft.com/office/drawing/2014/main" id="{96B718B8-5D21-178F-2600-03CEBD1E7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163" y="2222719"/>
            <a:ext cx="7600837" cy="36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S</a:t>
            </a:r>
          </a:p>
        </p:txBody>
      </p:sp>
    </p:spTree>
    <p:extLst>
      <p:ext uri="{BB962C8B-B14F-4D97-AF65-F5344CB8AC3E}">
        <p14:creationId xmlns:p14="http://schemas.microsoft.com/office/powerpoint/2010/main" val="349763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Frequently Cited Serious Violations in Construction FY 2022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5" name="Picture 4" descr="Most Frequently Cited Serious Violations in Construction FY 2022">
            <a:extLst>
              <a:ext uri="{FF2B5EF4-FFF2-40B4-BE49-F238E27FC236}">
                <a16:creationId xmlns:a16="http://schemas.microsoft.com/office/drawing/2014/main" id="{AD7CC5C4-30D6-DFD1-8FBA-930BE5399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086" y="2222719"/>
            <a:ext cx="7416114" cy="39494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1926 Overall MFC</a:t>
            </a:r>
          </a:p>
        </p:txBody>
      </p:sp>
    </p:spTree>
    <p:extLst>
      <p:ext uri="{BB962C8B-B14F-4D97-AF65-F5344CB8AC3E}">
        <p14:creationId xmlns:p14="http://schemas.microsoft.com/office/powerpoint/2010/main" val="3487344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Demolition</a:t>
            </a:r>
            <a:br>
              <a:rPr lang="en-US"/>
            </a:br>
            <a:r>
              <a:rPr lang="en-US"/>
              <a:t>[1926.850 – .860]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8" name="Picture 7" descr="FY22 MFC chart for demolitions">
            <a:extLst>
              <a:ext uri="{FF2B5EF4-FFF2-40B4-BE49-F238E27FC236}">
                <a16:creationId xmlns:a16="http://schemas.microsoft.com/office/drawing/2014/main" id="{B2198C08-9710-3C4E-85C2-21B6296F2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22719"/>
            <a:ext cx="7629236" cy="36628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T</a:t>
            </a:r>
          </a:p>
        </p:txBody>
      </p:sp>
    </p:spTree>
    <p:extLst>
      <p:ext uri="{BB962C8B-B14F-4D97-AF65-F5344CB8AC3E}">
        <p14:creationId xmlns:p14="http://schemas.microsoft.com/office/powerpoint/2010/main" val="978224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Y22 MFC chart for Blasting &amp; Use of Explosive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Blasting &amp; Use of Explosives</a:t>
            </a:r>
            <a:br>
              <a:rPr lang="en-US" dirty="0"/>
            </a:br>
            <a:r>
              <a:rPr lang="en-US" dirty="0"/>
              <a:t>[1926.900 – .914]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FY22 MFC chart for Blasting &amp; Use of Explosives">
            <a:extLst>
              <a:ext uri="{FF2B5EF4-FFF2-40B4-BE49-F238E27FC236}">
                <a16:creationId xmlns:a16="http://schemas.microsoft.com/office/drawing/2014/main" id="{96FAA62F-978B-DE8A-11F0-3A2C088E0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399" y="2222719"/>
            <a:ext cx="6400801" cy="36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U</a:t>
            </a:r>
          </a:p>
        </p:txBody>
      </p:sp>
    </p:spTree>
    <p:extLst>
      <p:ext uri="{BB962C8B-B14F-4D97-AF65-F5344CB8AC3E}">
        <p14:creationId xmlns:p14="http://schemas.microsoft.com/office/powerpoint/2010/main" val="3090566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Y22 MFC chart for Electrical Power Transmission &amp; Distribu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Power Transmission &amp; Distribution</a:t>
            </a:r>
            <a:br>
              <a:rPr lang="en-US" dirty="0"/>
            </a:br>
            <a:r>
              <a:rPr lang="en-US" dirty="0"/>
              <a:t>[1926.950 – .968]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FY22 MFC chart for Electrical Power Transmission &amp; Distribution">
            <a:extLst>
              <a:ext uri="{FF2B5EF4-FFF2-40B4-BE49-F238E27FC236}">
                <a16:creationId xmlns:a16="http://schemas.microsoft.com/office/drawing/2014/main" id="{22E12F97-E61C-A370-64A6-2582FE422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22718"/>
            <a:ext cx="8153400" cy="36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V</a:t>
            </a:r>
          </a:p>
        </p:txBody>
      </p:sp>
    </p:spTree>
    <p:extLst>
      <p:ext uri="{BB962C8B-B14F-4D97-AF65-F5344CB8AC3E}">
        <p14:creationId xmlns:p14="http://schemas.microsoft.com/office/powerpoint/2010/main" val="1319161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Y22 MFC chart for Stairways &amp; Ladder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Stairways &amp; Ladders</a:t>
            </a:r>
            <a:br>
              <a:rPr lang="en-US" dirty="0"/>
            </a:br>
            <a:r>
              <a:rPr lang="en-US" dirty="0"/>
              <a:t>[1926.1050 – .1060]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FY22 MFC chart for Stairways &amp; Ladders">
            <a:extLst>
              <a:ext uri="{FF2B5EF4-FFF2-40B4-BE49-F238E27FC236}">
                <a16:creationId xmlns:a16="http://schemas.microsoft.com/office/drawing/2014/main" id="{19D45DC3-1FE2-61C1-C0E8-D3427A7BF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171621"/>
            <a:ext cx="7457303" cy="3682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X</a:t>
            </a:r>
          </a:p>
        </p:txBody>
      </p:sp>
    </p:spTree>
    <p:extLst>
      <p:ext uri="{BB962C8B-B14F-4D97-AF65-F5344CB8AC3E}">
        <p14:creationId xmlns:p14="http://schemas.microsoft.com/office/powerpoint/2010/main" val="2787969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Y22 MFC chart for Toxic &amp; Hazardous Substance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Toxic &amp; Hazardous Substances</a:t>
            </a:r>
            <a:br>
              <a:rPr lang="en-US" dirty="0"/>
            </a:br>
            <a:r>
              <a:rPr lang="en-US" dirty="0"/>
              <a:t>[1926.1100 – .1152]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FY22 MFC chart for Toxic &amp; Hazardous Substances">
            <a:extLst>
              <a:ext uri="{FF2B5EF4-FFF2-40B4-BE49-F238E27FC236}">
                <a16:creationId xmlns:a16="http://schemas.microsoft.com/office/drawing/2014/main" id="{2B8BDEE9-7E5D-9F2E-5E63-03F5F8397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189093"/>
            <a:ext cx="8229600" cy="3665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Z</a:t>
            </a:r>
          </a:p>
        </p:txBody>
      </p:sp>
    </p:spTree>
    <p:extLst>
      <p:ext uri="{BB962C8B-B14F-4D97-AF65-F5344CB8AC3E}">
        <p14:creationId xmlns:p14="http://schemas.microsoft.com/office/powerpoint/2010/main" val="3614383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Y22 MFC chart for Confined Space in Construction 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Confined Space in Construction </a:t>
            </a:r>
            <a:br>
              <a:rPr lang="en-US" dirty="0"/>
            </a:br>
            <a:r>
              <a:rPr lang="en-US" dirty="0"/>
              <a:t>[1926.1200 – .1212]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FY22 MFC chart for Confined Space in Construction ">
            <a:extLst>
              <a:ext uri="{FF2B5EF4-FFF2-40B4-BE49-F238E27FC236}">
                <a16:creationId xmlns:a16="http://schemas.microsoft.com/office/drawing/2014/main" id="{5A073BD1-1080-6276-22A1-B550915B1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184491"/>
            <a:ext cx="7239000" cy="36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AA</a:t>
            </a:r>
          </a:p>
        </p:txBody>
      </p:sp>
    </p:spTree>
    <p:extLst>
      <p:ext uri="{BB962C8B-B14F-4D97-AF65-F5344CB8AC3E}">
        <p14:creationId xmlns:p14="http://schemas.microsoft.com/office/powerpoint/2010/main" val="2733178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Y22 MFC chart for Cranes and Derricks in Construction 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Cranes and Derricks in Construction </a:t>
            </a:r>
            <a:br>
              <a:rPr lang="en-US" dirty="0"/>
            </a:br>
            <a:r>
              <a:rPr lang="en-US" dirty="0"/>
              <a:t>[1926.1400 – .1442]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FY22 MFC chart for Cranes and Derricks in Construction ">
            <a:extLst>
              <a:ext uri="{FF2B5EF4-FFF2-40B4-BE49-F238E27FC236}">
                <a16:creationId xmlns:a16="http://schemas.microsoft.com/office/drawing/2014/main" id="{7D52E993-A755-BABB-81CA-FC77D8BBE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22719"/>
            <a:ext cx="7467600" cy="36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CC</a:t>
            </a:r>
          </a:p>
        </p:txBody>
      </p:sp>
    </p:spTree>
    <p:extLst>
      <p:ext uri="{BB962C8B-B14F-4D97-AF65-F5344CB8AC3E}">
        <p14:creationId xmlns:p14="http://schemas.microsoft.com/office/powerpoint/2010/main" val="403160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Safety &amp; Health Provisions</a:t>
            </a:r>
            <a:br>
              <a:rPr lang="en-US" dirty="0"/>
            </a:br>
            <a:r>
              <a:rPr lang="en-US" dirty="0"/>
              <a:t>[1926.20 – .35]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6" name="Picture 5" descr="FY22 MFC chart for General Safety &amp; Health Provisions">
            <a:extLst>
              <a:ext uri="{FF2B5EF4-FFF2-40B4-BE49-F238E27FC236}">
                <a16:creationId xmlns:a16="http://schemas.microsoft.com/office/drawing/2014/main" id="{837525AA-940A-4982-1767-CD4D9D32C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764" y="2222719"/>
            <a:ext cx="7629236" cy="3631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C</a:t>
            </a:r>
          </a:p>
        </p:txBody>
      </p:sp>
    </p:spTree>
    <p:extLst>
      <p:ext uri="{BB962C8B-B14F-4D97-AF65-F5344CB8AC3E}">
        <p14:creationId xmlns:p14="http://schemas.microsoft.com/office/powerpoint/2010/main" val="42056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Occupational Health &amp; Environmental Controls [1926.50 – .66]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8" name="Picture 7" descr="FY22 MFC chart for Occupational Health &amp; Environmental ">
            <a:extLst>
              <a:ext uri="{FF2B5EF4-FFF2-40B4-BE49-F238E27FC236}">
                <a16:creationId xmlns:a16="http://schemas.microsoft.com/office/drawing/2014/main" id="{DC0103D5-0272-DD87-09DA-F3229232A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22719"/>
            <a:ext cx="8001000" cy="3631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D</a:t>
            </a:r>
          </a:p>
        </p:txBody>
      </p:sp>
    </p:spTree>
    <p:extLst>
      <p:ext uri="{BB962C8B-B14F-4D97-AF65-F5344CB8AC3E}">
        <p14:creationId xmlns:p14="http://schemas.microsoft.com/office/powerpoint/2010/main" val="152984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Chart showing the most frequently cited standards for Personal Protective &amp;  Life Saving Equipment 1926.95 - .107" title="Personal Protective &amp;  Life Saving Equipment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Protective &amp;  Life Saving Equipment [1926.95 – .107]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FY22 MFC chart for Personal Protective &amp;  Life Saving Equipment ">
            <a:extLst>
              <a:ext uri="{FF2B5EF4-FFF2-40B4-BE49-F238E27FC236}">
                <a16:creationId xmlns:a16="http://schemas.microsoft.com/office/drawing/2014/main" id="{ECC9060D-4718-5DF7-EBD3-E96221A09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22720"/>
            <a:ext cx="7391400" cy="3617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E</a:t>
            </a:r>
          </a:p>
        </p:txBody>
      </p:sp>
    </p:spTree>
    <p:extLst>
      <p:ext uri="{BB962C8B-B14F-4D97-AF65-F5344CB8AC3E}">
        <p14:creationId xmlns:p14="http://schemas.microsoft.com/office/powerpoint/2010/main" val="149481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Protection &amp; Prevention</a:t>
            </a:r>
            <a:br>
              <a:rPr lang="en-US" dirty="0"/>
            </a:br>
            <a:r>
              <a:rPr lang="en-US" dirty="0"/>
              <a:t>[1926.150 – .159]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7" name="Picture 6" descr="FY22 MFC chart for Fire Protection &amp; Prevention">
            <a:extLst>
              <a:ext uri="{FF2B5EF4-FFF2-40B4-BE49-F238E27FC236}">
                <a16:creationId xmlns:a16="http://schemas.microsoft.com/office/drawing/2014/main" id="{754987FD-C772-8776-8D1D-25D663DC6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99" y="2175269"/>
            <a:ext cx="7162801" cy="36602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F</a:t>
            </a:r>
          </a:p>
        </p:txBody>
      </p:sp>
    </p:spTree>
    <p:extLst>
      <p:ext uri="{BB962C8B-B14F-4D97-AF65-F5344CB8AC3E}">
        <p14:creationId xmlns:p14="http://schemas.microsoft.com/office/powerpoint/2010/main" val="164168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FY22 MFC chart for Signs, Signals &amp; Barricades &#10;&#10;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Signs, Signals &amp; Barricades </a:t>
            </a:r>
            <a:br>
              <a:rPr lang="en-US" dirty="0"/>
            </a:br>
            <a:r>
              <a:rPr lang="en-US" dirty="0"/>
              <a:t>[1926.200 – .203]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FY22 MFC chart for Signs, Signals &amp; Barricades ">
            <a:extLst>
              <a:ext uri="{FF2B5EF4-FFF2-40B4-BE49-F238E27FC236}">
                <a16:creationId xmlns:a16="http://schemas.microsoft.com/office/drawing/2014/main" id="{26B2089E-70F8-D658-03DA-F705EF9B2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764" y="2222719"/>
            <a:ext cx="7997535" cy="3631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G</a:t>
            </a:r>
          </a:p>
        </p:txBody>
      </p:sp>
    </p:spTree>
    <p:extLst>
      <p:ext uri="{BB962C8B-B14F-4D97-AF65-F5344CB8AC3E}">
        <p14:creationId xmlns:p14="http://schemas.microsoft.com/office/powerpoint/2010/main" val="3498576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Chart showing most frequently cited standards for materials handling, storage, use and disposal 1926.250 - .252" title="Material handling, storage, use and disposal 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Handling,  Storage, Use &amp; Disposal </a:t>
            </a:r>
            <a:br>
              <a:rPr lang="en-US" dirty="0"/>
            </a:br>
            <a:r>
              <a:rPr lang="en-US" dirty="0"/>
              <a:t>[1926.250 – .252]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FY22 MFC chart for Materials Handling,  Storage, Use &amp; Disposal ">
            <a:extLst>
              <a:ext uri="{FF2B5EF4-FFF2-40B4-BE49-F238E27FC236}">
                <a16:creationId xmlns:a16="http://schemas.microsoft.com/office/drawing/2014/main" id="{B5873F89-7765-C5B9-0633-B47A452A2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281" y="2207741"/>
            <a:ext cx="8157519" cy="3613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H</a:t>
            </a:r>
          </a:p>
        </p:txBody>
      </p:sp>
    </p:spTree>
    <p:extLst>
      <p:ext uri="{BB962C8B-B14F-4D97-AF65-F5344CB8AC3E}">
        <p14:creationId xmlns:p14="http://schemas.microsoft.com/office/powerpoint/2010/main" val="4034891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- Hand &amp; Power</a:t>
            </a:r>
            <a:br>
              <a:rPr lang="en-US" dirty="0"/>
            </a:br>
            <a:r>
              <a:rPr lang="en-US" dirty="0"/>
              <a:t>[1926.300 – .307]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-1523495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29 CFR 1926. </a:t>
            </a:r>
          </a:p>
        </p:txBody>
      </p:sp>
      <p:pic>
        <p:nvPicPr>
          <p:cNvPr id="3" name="Picture 2" descr="FY22 MFC chart for Tools - Hand &amp; Power">
            <a:extLst>
              <a:ext uri="{FF2B5EF4-FFF2-40B4-BE49-F238E27FC236}">
                <a16:creationId xmlns:a16="http://schemas.microsoft.com/office/drawing/2014/main" id="{8841E6C8-4C5D-EBF6-D99F-DE04CA05E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764" y="2217104"/>
            <a:ext cx="8273472" cy="3615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10092961" y="3746213"/>
            <a:ext cx="36317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Subpart I</a:t>
            </a:r>
          </a:p>
        </p:txBody>
      </p:sp>
    </p:spTree>
    <p:extLst>
      <p:ext uri="{BB962C8B-B14F-4D97-AF65-F5344CB8AC3E}">
        <p14:creationId xmlns:p14="http://schemas.microsoft.com/office/powerpoint/2010/main" val="250934221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Widescreen</PresentationFormat>
  <Paragraphs>86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Default Design</vt:lpstr>
      <vt:lpstr>Most Frequently Cited Serious Violations</vt:lpstr>
      <vt:lpstr>Most Frequently Cited Serious Violations in Construction FY 2022</vt:lpstr>
      <vt:lpstr>General Safety &amp; Health Provisions [1926.20 – .35]</vt:lpstr>
      <vt:lpstr>Occupational Health &amp; Environmental Controls [1926.50 – .66]</vt:lpstr>
      <vt:lpstr>Personal Protective &amp;  Life Saving Equipment [1926.95 – .107]</vt:lpstr>
      <vt:lpstr>Fire Protection &amp; Prevention [1926.150 – .159]</vt:lpstr>
      <vt:lpstr>Signs, Signals &amp; Barricades  [1926.200 – .203]</vt:lpstr>
      <vt:lpstr>Materials Handling,  Storage, Use &amp; Disposal  [1926.250 – .252]</vt:lpstr>
      <vt:lpstr>Tools - Hand &amp; Power [1926.300 – .307]</vt:lpstr>
      <vt:lpstr>Welding &amp; Cutting [1926.350 -.354]</vt:lpstr>
      <vt:lpstr>Electrical  [1926.400 – .449]</vt:lpstr>
      <vt:lpstr>Scaffolds  [1926.450 – .454]</vt:lpstr>
      <vt:lpstr>Fall Protection  [1926.500 – .503]</vt:lpstr>
      <vt:lpstr>Helicopters, Hoists, Elevators, &amp; Conveyors [1926.550 – .556]</vt:lpstr>
      <vt:lpstr>Motor Vehicles, Mechanized Equipment, &amp; Marine Operations [1926.600 – .606]</vt:lpstr>
      <vt:lpstr>Excavations [1926.650 – .652]</vt:lpstr>
      <vt:lpstr>Concrete &amp; Masonry Construction [1926.700 – .706]</vt:lpstr>
      <vt:lpstr>Steel Erection [1926.750  – .761]</vt:lpstr>
      <vt:lpstr>Underground Construction, Caissons, Cofferdams, &amp; Compressed Air  [1926.800 – .804]</vt:lpstr>
      <vt:lpstr>Demolition [1926.850 – .860]</vt:lpstr>
      <vt:lpstr>Blasting &amp; Use of Explosives [1926.900 – .914]</vt:lpstr>
      <vt:lpstr>Electrical Power Transmission &amp; Distribution [1926.950 – .968]</vt:lpstr>
      <vt:lpstr>Stairways &amp; Ladders [1926.1050 – .1060]</vt:lpstr>
      <vt:lpstr>Toxic &amp; Hazardous Substances [1926.1100 – .1152]</vt:lpstr>
      <vt:lpstr>Confined Space in Construction  [1926.1200 – .1212]</vt:lpstr>
      <vt:lpstr>Cranes and Derricks in Construction  [1926.1400 – .1442]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2021-12-08T13:51:00Z</dcterms:created>
  <dcterms:modified xsi:type="dcterms:W3CDTF">2022-12-06T18:50:53Z</dcterms:modified>
</cp:coreProperties>
</file>