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679" r:id="rId2"/>
    <p:sldId id="692" r:id="rId3"/>
    <p:sldId id="694" r:id="rId4"/>
    <p:sldId id="695" r:id="rId5"/>
    <p:sldId id="696" r:id="rId6"/>
    <p:sldId id="639" r:id="rId7"/>
    <p:sldId id="698" r:id="rId8"/>
    <p:sldId id="708" r:id="rId9"/>
    <p:sldId id="276" r:id="rId10"/>
    <p:sldId id="278" r:id="rId11"/>
    <p:sldId id="279" r:id="rId12"/>
    <p:sldId id="280" r:id="rId13"/>
    <p:sldId id="281" r:id="rId14"/>
    <p:sldId id="697" r:id="rId15"/>
    <p:sldId id="282" r:id="rId16"/>
    <p:sldId id="283" r:id="rId17"/>
    <p:sldId id="704" r:id="rId18"/>
    <p:sldId id="705" r:id="rId19"/>
    <p:sldId id="284" r:id="rId20"/>
    <p:sldId id="701" r:id="rId21"/>
    <p:sldId id="702" r:id="rId22"/>
    <p:sldId id="703" r:id="rId23"/>
    <p:sldId id="256" r:id="rId24"/>
    <p:sldId id="257" r:id="rId25"/>
    <p:sldId id="260" r:id="rId26"/>
    <p:sldId id="261" r:id="rId27"/>
    <p:sldId id="262" r:id="rId28"/>
    <p:sldId id="263" r:id="rId29"/>
    <p:sldId id="264" r:id="rId30"/>
    <p:sldId id="265" r:id="rId31"/>
    <p:sldId id="699" r:id="rId32"/>
    <p:sldId id="700" r:id="rId33"/>
    <p:sldId id="266" r:id="rId34"/>
    <p:sldId id="709" r:id="rId35"/>
    <p:sldId id="710" r:id="rId36"/>
    <p:sldId id="71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3" autoAdjust="0"/>
    <p:restoredTop sz="96135" autoAdjust="0"/>
  </p:normalViewPr>
  <p:slideViewPr>
    <p:cSldViewPr snapToGrid="0">
      <p:cViewPr varScale="1">
        <p:scale>
          <a:sx n="48" d="100"/>
          <a:sy n="48" d="100"/>
        </p:scale>
        <p:origin x="979" y="58"/>
      </p:cViewPr>
      <p:guideLst/>
    </p:cSldViewPr>
  </p:slideViewPr>
  <p:outlineViewPr>
    <p:cViewPr>
      <p:scale>
        <a:sx n="33" d="100"/>
        <a:sy n="33" d="100"/>
      </p:scale>
      <p:origin x="0" y="-120726"/>
    </p:cViewPr>
  </p:outlineViewPr>
  <p:notesTextViewPr>
    <p:cViewPr>
      <p:scale>
        <a:sx n="1" d="1"/>
        <a:sy n="1" d="1"/>
      </p:scale>
      <p:origin x="0" y="0"/>
    </p:cViewPr>
  </p:notesTextViewPr>
  <p:sorterViewPr>
    <p:cViewPr varScale="1">
      <p:scale>
        <a:sx n="1" d="1"/>
        <a:sy n="1" d="1"/>
      </p:scale>
      <p:origin x="0" y="-4188"/>
    </p:cViewPr>
  </p:sorterViewPr>
  <p:notesViewPr>
    <p:cSldViewPr snapToGrid="0">
      <p:cViewPr varScale="1">
        <p:scale>
          <a:sx n="82" d="100"/>
          <a:sy n="82" d="100"/>
        </p:scale>
        <p:origin x="273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ADCE2D-5020-4FF4-B089-5DA4C5EE1CFD}" type="datetimeFigureOut">
              <a:rPr lang="en-US" smtClean="0"/>
              <a:t>8/1/2023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86CCBF-958F-40C6-8624-013BCB2AE6E6}" type="slidenum">
              <a:rPr lang="en-US" smtClean="0"/>
              <a:t>‹#›</a:t>
            </a:fld>
            <a:endParaRPr lang="en-US"/>
          </a:p>
        </p:txBody>
      </p:sp>
    </p:spTree>
    <p:extLst>
      <p:ext uri="{BB962C8B-B14F-4D97-AF65-F5344CB8AC3E}">
        <p14:creationId xmlns:p14="http://schemas.microsoft.com/office/powerpoint/2010/main" val="2749906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
        <p:nvSpPr>
          <p:cNvPr id="93" name="Google Shape;9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 name="Google Shape;9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   Event of 9/11 have focused heavily on preventing the possibility of another terrorist event</a:t>
            </a:r>
            <a:endParaRPr/>
          </a:p>
          <a:p>
            <a:pPr marL="0" marR="0" lvl="0"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   Several other examples</a:t>
            </a:r>
            <a:endParaRPr/>
          </a:p>
          <a:p>
            <a:pPr marL="457200" marR="0" lvl="1"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   Oklahoma/Atlanta bombings</a:t>
            </a:r>
            <a:endParaRPr/>
          </a:p>
          <a:p>
            <a:pPr marL="457200" marR="0" lvl="1"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   Anthrax scare</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4:notes"/>
          <p:cNvSpPr txBox="1">
            <a:spLocks noGrp="1"/>
          </p:cNvSpPr>
          <p:nvPr>
            <p:ph type="dt" idx="10"/>
          </p:nvPr>
        </p:nvSpPr>
        <p:spPr>
          <a:xfrm>
            <a:off x="3886200" y="0"/>
            <a:ext cx="2973388" cy="460375"/>
          </a:xfrm>
          <a:prstGeom prst="rect">
            <a:avLst/>
          </a:prstGeom>
          <a:noFill/>
          <a:ln>
            <a:noFill/>
          </a:ln>
        </p:spPr>
        <p:txBody>
          <a:bodyPr spcFirstLastPara="1" wrap="square" lIns="19050" tIns="0" rIns="19050" bIns="0" anchor="t" anchorCtr="0">
            <a:noAutofit/>
          </a:bodyPr>
          <a:lstStyle/>
          <a:p>
            <a:pPr marL="0" marR="0" lvl="0" indent="0" algn="r" rtl="0">
              <a:lnSpc>
                <a:spcPct val="100000"/>
              </a:lnSpc>
              <a:spcBef>
                <a:spcPts val="0"/>
              </a:spcBef>
              <a:spcAft>
                <a:spcPts val="0"/>
              </a:spcAft>
              <a:buClr>
                <a:schemeClr val="dk1"/>
              </a:buClr>
              <a:buFont typeface="Noto Sans Symbols"/>
              <a:buNone/>
            </a:pPr>
            <a:r>
              <a:rPr lang="en-US" sz="1000" b="0" i="1" u="none" strike="noStrike" cap="none">
                <a:solidFill>
                  <a:schemeClr val="dk1"/>
                </a:solidFill>
                <a:latin typeface="Times New Roman"/>
                <a:ea typeface="Times New Roman"/>
                <a:cs typeface="Times New Roman"/>
                <a:sym typeface="Times New Roman"/>
              </a:rPr>
              <a:t>4/5/2015</a:t>
            </a:r>
            <a:endParaRPr sz="1000" b="0" i="1" u="none" strike="noStrike" cap="none">
              <a:solidFill>
                <a:schemeClr val="dk1"/>
              </a:solidFill>
              <a:latin typeface="Times New Roman"/>
              <a:ea typeface="Times New Roman"/>
              <a:cs typeface="Times New Roman"/>
              <a:sym typeface="Times New Roman"/>
            </a:endParaRPr>
          </a:p>
        </p:txBody>
      </p:sp>
      <p:sp>
        <p:nvSpPr>
          <p:cNvPr id="86" name="Google Shape;86;p4:notes"/>
          <p:cNvSpPr txBox="1">
            <a:spLocks noGrp="1"/>
          </p:cNvSpPr>
          <p:nvPr>
            <p:ph type="ftr" idx="11"/>
          </p:nvPr>
        </p:nvSpPr>
        <p:spPr>
          <a:xfrm>
            <a:off x="-1588" y="8759825"/>
            <a:ext cx="2973388" cy="460375"/>
          </a:xfrm>
          <a:prstGeom prst="rect">
            <a:avLst/>
          </a:prstGeom>
          <a:noFill/>
          <a:ln>
            <a:noFill/>
          </a:ln>
        </p:spPr>
        <p:txBody>
          <a:bodyPr spcFirstLastPara="1" wrap="square" lIns="19050" tIns="0" rIns="19050" bIns="0" anchor="b" anchorCtr="0">
            <a:noAutofit/>
          </a:bodyPr>
          <a:lstStyle/>
          <a:p>
            <a:pPr marL="0" marR="0" lvl="0" indent="0" algn="l" rtl="0">
              <a:lnSpc>
                <a:spcPct val="100000"/>
              </a:lnSpc>
              <a:spcBef>
                <a:spcPts val="0"/>
              </a:spcBef>
              <a:spcAft>
                <a:spcPts val="0"/>
              </a:spcAft>
              <a:buClr>
                <a:schemeClr val="dk1"/>
              </a:buClr>
              <a:buFont typeface="Noto Sans Symbols"/>
              <a:buNone/>
            </a:pPr>
            <a:r>
              <a:rPr lang="en-US" sz="1000" b="0" i="1" u="none" strike="noStrike" cap="none">
                <a:solidFill>
                  <a:schemeClr val="dk1"/>
                </a:solidFill>
                <a:latin typeface="Times New Roman"/>
                <a:ea typeface="Times New Roman"/>
                <a:cs typeface="Times New Roman"/>
                <a:sym typeface="Times New Roman"/>
              </a:rPr>
              <a:t>Rev. April, 1997</a:t>
            </a:r>
            <a:endParaRPr/>
          </a:p>
        </p:txBody>
      </p:sp>
      <p:sp>
        <p:nvSpPr>
          <p:cNvPr id="87" name="Google Shape;87;p4:notes"/>
          <p:cNvSpPr txBox="1">
            <a:spLocks noGrp="1"/>
          </p:cNvSpPr>
          <p:nvPr>
            <p:ph type="sldNum" idx="12"/>
          </p:nvPr>
        </p:nvSpPr>
        <p:spPr>
          <a:xfrm>
            <a:off x="3886200" y="8759825"/>
            <a:ext cx="2973388" cy="460375"/>
          </a:xfrm>
          <a:prstGeom prst="rect">
            <a:avLst/>
          </a:prstGeom>
          <a:noFill/>
          <a:ln>
            <a:noFill/>
          </a:ln>
        </p:spPr>
        <p:txBody>
          <a:bodyPr spcFirstLastPara="1" wrap="square" lIns="19050" tIns="0" rIns="19050" bIns="0" anchor="b" anchorCtr="0">
            <a:noAutofit/>
          </a:bodyPr>
          <a:lstStyle/>
          <a:p>
            <a:pPr marL="0" marR="0" lvl="0" indent="0" algn="r" rtl="0">
              <a:lnSpc>
                <a:spcPct val="100000"/>
              </a:lnSpc>
              <a:spcBef>
                <a:spcPts val="0"/>
              </a:spcBef>
              <a:spcAft>
                <a:spcPts val="0"/>
              </a:spcAft>
              <a:buClr>
                <a:schemeClr val="dk1"/>
              </a:buClr>
              <a:buFont typeface="Noto Sans Symbols"/>
              <a:buNone/>
            </a:pPr>
            <a:r>
              <a:rPr lang="en-US" sz="1000" b="0" i="1" u="none" strike="noStrike" cap="none">
                <a:solidFill>
                  <a:schemeClr val="dk1"/>
                </a:solidFill>
                <a:latin typeface="Times New Roman"/>
                <a:ea typeface="Times New Roman"/>
                <a:cs typeface="Times New Roman"/>
                <a:sym typeface="Times New Roman"/>
              </a:rPr>
              <a:t>Page </a:t>
            </a:r>
            <a:fld id="{00000000-1234-1234-1234-123412341234}" type="slidenum">
              <a:rPr lang="en-US" sz="1000" b="0" i="1" u="none" strike="noStrike" cap="none">
                <a:solidFill>
                  <a:schemeClr val="dk1"/>
                </a:solidFill>
                <a:latin typeface="Times New Roman"/>
                <a:ea typeface="Times New Roman"/>
                <a:cs typeface="Times New Roman"/>
                <a:sym typeface="Times New Roman"/>
              </a:rPr>
              <a:t>23</a:t>
            </a:fld>
            <a:endParaRPr sz="1000" b="0" i="1" u="none" strike="noStrike" cap="none">
              <a:solidFill>
                <a:schemeClr val="dk1"/>
              </a:solidFill>
              <a:latin typeface="Times New Roman"/>
              <a:ea typeface="Times New Roman"/>
              <a:cs typeface="Times New Roman"/>
              <a:sym typeface="Times New Roman"/>
            </a:endParaRPr>
          </a:p>
        </p:txBody>
      </p:sp>
      <p:sp>
        <p:nvSpPr>
          <p:cNvPr id="88" name="Google Shape;88;p4:notes"/>
          <p:cNvSpPr txBox="1">
            <a:spLocks noGrp="1"/>
          </p:cNvSpPr>
          <p:nvPr>
            <p:ph type="body" idx="1"/>
          </p:nvPr>
        </p:nvSpPr>
        <p:spPr>
          <a:xfrm>
            <a:off x="209550" y="4379913"/>
            <a:ext cx="6172200" cy="4148137"/>
          </a:xfrm>
          <a:prstGeom prst="rect">
            <a:avLst/>
          </a:prstGeom>
          <a:noFill/>
          <a:ln>
            <a:noFill/>
          </a:ln>
        </p:spPr>
        <p:txBody>
          <a:bodyPr spcFirstLastPara="1" wrap="square" lIns="92075" tIns="46025" rIns="92075" bIns="46025" anchor="t" anchorCtr="0">
            <a:noAutofit/>
          </a:bodyPr>
          <a:lstStyle/>
          <a:p>
            <a:pPr marL="0" marR="0" lvl="0" indent="0" algn="l" rtl="0">
              <a:lnSpc>
                <a:spcPct val="90000"/>
              </a:lnSpc>
              <a:spcBef>
                <a:spcPts val="640"/>
              </a:spcBef>
              <a:spcAft>
                <a:spcPts val="0"/>
              </a:spcAft>
              <a:buNone/>
            </a:pPr>
            <a:r>
              <a:rPr lang="en-US" b="0" u="sng">
                <a:solidFill>
                  <a:schemeClr val="hlink"/>
                </a:solidFill>
                <a:latin typeface="Calibri"/>
                <a:ea typeface="Calibri"/>
                <a:cs typeface="Calibri"/>
                <a:sym typeface="Calibri"/>
                <a:hlinkClick r:id="rId3"/>
              </a:rPr>
              <a:t>https://vividlearningsystems.com/safety-toolbox/conflict-de-escalation-techniques</a:t>
            </a:r>
            <a:r>
              <a:rPr lang="en-US" b="0">
                <a:latin typeface="Calibri"/>
                <a:ea typeface="Calibri"/>
                <a:cs typeface="Calibri"/>
                <a:sym typeface="Calibri"/>
              </a:rPr>
              <a:t> </a:t>
            </a:r>
            <a:endParaRPr b="0">
              <a:latin typeface="Calibri"/>
              <a:ea typeface="Calibri"/>
              <a:cs typeface="Calibri"/>
              <a:sym typeface="Calibri"/>
            </a:endParaRPr>
          </a:p>
          <a:p>
            <a:pPr marL="0" marR="0" lvl="0" indent="0" algn="l" rtl="0">
              <a:lnSpc>
                <a:spcPct val="90000"/>
              </a:lnSpc>
              <a:spcBef>
                <a:spcPts val="640"/>
              </a:spcBef>
              <a:spcAft>
                <a:spcPts val="0"/>
              </a:spcAft>
              <a:buNone/>
            </a:pPr>
            <a:r>
              <a:rPr lang="en-US" b="0" u="sng">
                <a:solidFill>
                  <a:schemeClr val="hlink"/>
                </a:solidFill>
                <a:latin typeface="Calibri"/>
                <a:ea typeface="Calibri"/>
                <a:cs typeface="Calibri"/>
                <a:sym typeface="Calibri"/>
                <a:hlinkClick r:id="rId3"/>
              </a:rPr>
              <a:t>https://www.forbes.com/sites/thesba/2013/08/02/7-steps-for-dealing-with-angry-customers/#272f02c06d27</a:t>
            </a:r>
            <a:r>
              <a:rPr lang="en-US" b="0">
                <a:latin typeface="Calibri"/>
                <a:ea typeface="Calibri"/>
                <a:cs typeface="Calibri"/>
                <a:sym typeface="Calibri"/>
              </a:rPr>
              <a:t> </a:t>
            </a:r>
            <a:endParaRPr b="0">
              <a:latin typeface="Calibri"/>
              <a:ea typeface="Calibri"/>
              <a:cs typeface="Calibri"/>
              <a:sym typeface="Calibri"/>
            </a:endParaRPr>
          </a:p>
          <a:p>
            <a:pPr marL="0" marR="0" lvl="0" indent="0" algn="l" rtl="0">
              <a:lnSpc>
                <a:spcPct val="90000"/>
              </a:lnSpc>
              <a:spcBef>
                <a:spcPts val="640"/>
              </a:spcBef>
              <a:spcAft>
                <a:spcPts val="0"/>
              </a:spcAft>
              <a:buNone/>
            </a:pPr>
            <a:r>
              <a:rPr lang="en-US" b="0" u="sng">
                <a:solidFill>
                  <a:schemeClr val="hlink"/>
                </a:solidFill>
                <a:latin typeface="Calibri"/>
                <a:ea typeface="Calibri"/>
                <a:cs typeface="Calibri"/>
                <a:sym typeface="Calibri"/>
                <a:hlinkClick r:id="rId3"/>
              </a:rPr>
              <a:t>https://blog.jive.com/how-to-deal-with-difficult-customers-10-de-escalation-steps/</a:t>
            </a:r>
            <a:r>
              <a:rPr lang="en-US" b="0">
                <a:latin typeface="Calibri"/>
                <a:ea typeface="Calibri"/>
                <a:cs typeface="Calibri"/>
                <a:sym typeface="Calibri"/>
              </a:rPr>
              <a:t> </a:t>
            </a:r>
            <a:endParaRPr b="0">
              <a:latin typeface="Calibri"/>
              <a:ea typeface="Calibri"/>
              <a:cs typeface="Calibri"/>
              <a:sym typeface="Calibri"/>
            </a:endParaRPr>
          </a:p>
          <a:p>
            <a:pPr marL="0" marR="0" lvl="0" indent="0" algn="l" rtl="0">
              <a:lnSpc>
                <a:spcPct val="90000"/>
              </a:lnSpc>
              <a:spcBef>
                <a:spcPts val="640"/>
              </a:spcBef>
              <a:spcAft>
                <a:spcPts val="0"/>
              </a:spcAft>
              <a:buNone/>
            </a:pPr>
            <a:r>
              <a:rPr lang="en-US" b="0" u="sng">
                <a:solidFill>
                  <a:schemeClr val="hlink"/>
                </a:solidFill>
                <a:latin typeface="Calibri"/>
                <a:ea typeface="Calibri"/>
                <a:cs typeface="Calibri"/>
                <a:sym typeface="Calibri"/>
                <a:hlinkClick r:id="rId3"/>
              </a:rPr>
              <a:t>https://www.talkdesk.com/blog/5-steps-to-handling-an-angry-caller-in-the-call-center/</a:t>
            </a:r>
            <a:endParaRPr b="0">
              <a:latin typeface="Calibri"/>
              <a:ea typeface="Calibri"/>
              <a:cs typeface="Calibri"/>
              <a:sym typeface="Calibri"/>
            </a:endParaRPr>
          </a:p>
          <a:p>
            <a:pPr marL="0" marR="0" lvl="0" indent="0" algn="l" rtl="0">
              <a:lnSpc>
                <a:spcPct val="90000"/>
              </a:lnSpc>
              <a:spcBef>
                <a:spcPts val="640"/>
              </a:spcBef>
              <a:spcAft>
                <a:spcPts val="0"/>
              </a:spcAft>
              <a:buNone/>
            </a:pPr>
            <a:r>
              <a:rPr lang="en-US" b="0" u="sng">
                <a:solidFill>
                  <a:schemeClr val="hlink"/>
                </a:solidFill>
                <a:latin typeface="Calibri"/>
                <a:ea typeface="Calibri"/>
                <a:cs typeface="Calibri"/>
                <a:sym typeface="Calibri"/>
                <a:hlinkClick r:id="rId3"/>
              </a:rPr>
              <a:t>https://www.emcins.com/losscontrol/insights-d/2015/12/wp-violence/</a:t>
            </a:r>
            <a:endParaRPr b="0">
              <a:latin typeface="Calibri"/>
              <a:ea typeface="Calibri"/>
              <a:cs typeface="Calibri"/>
              <a:sym typeface="Calibri"/>
            </a:endParaRPr>
          </a:p>
          <a:p>
            <a:pPr marL="0" marR="0" lvl="0" indent="0" algn="l" rtl="0">
              <a:lnSpc>
                <a:spcPct val="90000"/>
              </a:lnSpc>
              <a:spcBef>
                <a:spcPts val="640"/>
              </a:spcBef>
              <a:spcAft>
                <a:spcPts val="0"/>
              </a:spcAft>
              <a:buNone/>
            </a:pPr>
            <a:endParaRPr b="0">
              <a:latin typeface="Calibri"/>
              <a:ea typeface="Calibri"/>
              <a:cs typeface="Calibri"/>
              <a:sym typeface="Calibri"/>
            </a:endParaRPr>
          </a:p>
        </p:txBody>
      </p:sp>
      <p:sp>
        <p:nvSpPr>
          <p:cNvPr id="89" name="Google Shape;89;p4:notes"/>
          <p:cNvSpPr>
            <a:spLocks noGrp="1" noRot="1" noChangeAspect="1"/>
          </p:cNvSpPr>
          <p:nvPr>
            <p:ph type="sldImg" idx="2"/>
          </p:nvPr>
        </p:nvSpPr>
        <p:spPr>
          <a:xfrm>
            <a:off x="852488" y="704850"/>
            <a:ext cx="5153025" cy="34353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404933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40b5bddb07_0_12:notes"/>
          <p:cNvSpPr txBox="1">
            <a:spLocks noGrp="1"/>
          </p:cNvSpPr>
          <p:nvPr>
            <p:ph type="dt" idx="10"/>
          </p:nvPr>
        </p:nvSpPr>
        <p:spPr>
          <a:xfrm>
            <a:off x="3886200" y="0"/>
            <a:ext cx="2973300" cy="460500"/>
          </a:xfrm>
          <a:prstGeom prst="rect">
            <a:avLst/>
          </a:prstGeom>
          <a:noFill/>
          <a:ln>
            <a:noFill/>
          </a:ln>
        </p:spPr>
        <p:txBody>
          <a:bodyPr spcFirstLastPara="1" wrap="square" lIns="19050" tIns="0" rIns="19050" bIns="0" anchor="t" anchorCtr="0">
            <a:noAutofit/>
          </a:bodyPr>
          <a:lstStyle/>
          <a:p>
            <a:pPr marL="0" marR="0" lvl="0" indent="0" algn="r" rtl="0">
              <a:lnSpc>
                <a:spcPct val="100000"/>
              </a:lnSpc>
              <a:spcBef>
                <a:spcPts val="0"/>
              </a:spcBef>
              <a:spcAft>
                <a:spcPts val="0"/>
              </a:spcAft>
              <a:buClr>
                <a:schemeClr val="dk1"/>
              </a:buClr>
              <a:buFont typeface="Noto Sans Symbols"/>
              <a:buNone/>
            </a:pPr>
            <a:r>
              <a:rPr lang="en-US" sz="1000" b="0" i="1" u="none" strike="noStrike" cap="none">
                <a:solidFill>
                  <a:schemeClr val="dk1"/>
                </a:solidFill>
                <a:latin typeface="Times New Roman"/>
                <a:ea typeface="Times New Roman"/>
                <a:cs typeface="Times New Roman"/>
                <a:sym typeface="Times New Roman"/>
              </a:rPr>
              <a:t>4/5/2015</a:t>
            </a:r>
            <a:endParaRPr sz="1000" b="0" i="1" u="none" strike="noStrike" cap="none">
              <a:solidFill>
                <a:schemeClr val="dk1"/>
              </a:solidFill>
              <a:latin typeface="Times New Roman"/>
              <a:ea typeface="Times New Roman"/>
              <a:cs typeface="Times New Roman"/>
              <a:sym typeface="Times New Roman"/>
            </a:endParaRPr>
          </a:p>
        </p:txBody>
      </p:sp>
      <p:sp>
        <p:nvSpPr>
          <p:cNvPr id="95" name="Google Shape;95;g40b5bddb07_0_12:notes"/>
          <p:cNvSpPr txBox="1">
            <a:spLocks noGrp="1"/>
          </p:cNvSpPr>
          <p:nvPr>
            <p:ph type="ftr" idx="11"/>
          </p:nvPr>
        </p:nvSpPr>
        <p:spPr>
          <a:xfrm>
            <a:off x="-1588" y="8759825"/>
            <a:ext cx="2973300" cy="460500"/>
          </a:xfrm>
          <a:prstGeom prst="rect">
            <a:avLst/>
          </a:prstGeom>
          <a:noFill/>
          <a:ln>
            <a:noFill/>
          </a:ln>
        </p:spPr>
        <p:txBody>
          <a:bodyPr spcFirstLastPara="1" wrap="square" lIns="19050" tIns="0" rIns="19050" bIns="0" anchor="b" anchorCtr="0">
            <a:noAutofit/>
          </a:bodyPr>
          <a:lstStyle/>
          <a:p>
            <a:pPr marL="0" marR="0" lvl="0" indent="0" algn="l" rtl="0">
              <a:lnSpc>
                <a:spcPct val="100000"/>
              </a:lnSpc>
              <a:spcBef>
                <a:spcPts val="0"/>
              </a:spcBef>
              <a:spcAft>
                <a:spcPts val="0"/>
              </a:spcAft>
              <a:buClr>
                <a:schemeClr val="dk1"/>
              </a:buClr>
              <a:buFont typeface="Noto Sans Symbols"/>
              <a:buNone/>
            </a:pPr>
            <a:r>
              <a:rPr lang="en-US" sz="1000" b="0" i="1" u="none" strike="noStrike" cap="none">
                <a:solidFill>
                  <a:schemeClr val="dk1"/>
                </a:solidFill>
                <a:latin typeface="Times New Roman"/>
                <a:ea typeface="Times New Roman"/>
                <a:cs typeface="Times New Roman"/>
                <a:sym typeface="Times New Roman"/>
              </a:rPr>
              <a:t>Rev. April, 1997</a:t>
            </a:r>
            <a:endParaRPr/>
          </a:p>
        </p:txBody>
      </p:sp>
      <p:sp>
        <p:nvSpPr>
          <p:cNvPr id="96" name="Google Shape;96;g40b5bddb07_0_12:notes"/>
          <p:cNvSpPr txBox="1">
            <a:spLocks noGrp="1"/>
          </p:cNvSpPr>
          <p:nvPr>
            <p:ph type="sldNum" idx="12"/>
          </p:nvPr>
        </p:nvSpPr>
        <p:spPr>
          <a:xfrm>
            <a:off x="3886200" y="8759825"/>
            <a:ext cx="2973300" cy="460500"/>
          </a:xfrm>
          <a:prstGeom prst="rect">
            <a:avLst/>
          </a:prstGeom>
          <a:noFill/>
          <a:ln>
            <a:noFill/>
          </a:ln>
        </p:spPr>
        <p:txBody>
          <a:bodyPr spcFirstLastPara="1" wrap="square" lIns="19050" tIns="0" rIns="19050" bIns="0" anchor="b" anchorCtr="0">
            <a:noAutofit/>
          </a:bodyPr>
          <a:lstStyle/>
          <a:p>
            <a:pPr marL="0" marR="0" lvl="0" indent="0" algn="r" rtl="0">
              <a:lnSpc>
                <a:spcPct val="100000"/>
              </a:lnSpc>
              <a:spcBef>
                <a:spcPts val="0"/>
              </a:spcBef>
              <a:spcAft>
                <a:spcPts val="0"/>
              </a:spcAft>
              <a:buClr>
                <a:schemeClr val="dk1"/>
              </a:buClr>
              <a:buFont typeface="Noto Sans Symbols"/>
              <a:buNone/>
            </a:pPr>
            <a:r>
              <a:rPr lang="en-US" sz="1000" b="0" i="1" u="none" strike="noStrike" cap="none">
                <a:solidFill>
                  <a:schemeClr val="dk1"/>
                </a:solidFill>
                <a:latin typeface="Times New Roman"/>
                <a:ea typeface="Times New Roman"/>
                <a:cs typeface="Times New Roman"/>
                <a:sym typeface="Times New Roman"/>
              </a:rPr>
              <a:t>Page </a:t>
            </a:r>
            <a:fld id="{00000000-1234-1234-1234-123412341234}" type="slidenum">
              <a:rPr lang="en-US" sz="1000" b="0" i="1" u="none" strike="noStrike" cap="none">
                <a:solidFill>
                  <a:schemeClr val="dk1"/>
                </a:solidFill>
                <a:latin typeface="Times New Roman"/>
                <a:ea typeface="Times New Roman"/>
                <a:cs typeface="Times New Roman"/>
                <a:sym typeface="Times New Roman"/>
              </a:rPr>
              <a:t>24</a:t>
            </a:fld>
            <a:endParaRPr sz="1000" b="0" i="1" u="none" strike="noStrike" cap="none">
              <a:solidFill>
                <a:schemeClr val="dk1"/>
              </a:solidFill>
              <a:latin typeface="Times New Roman"/>
              <a:ea typeface="Times New Roman"/>
              <a:cs typeface="Times New Roman"/>
              <a:sym typeface="Times New Roman"/>
            </a:endParaRPr>
          </a:p>
        </p:txBody>
      </p:sp>
      <p:sp>
        <p:nvSpPr>
          <p:cNvPr id="97" name="Google Shape;97;g40b5bddb07_0_12:notes"/>
          <p:cNvSpPr txBox="1">
            <a:spLocks noGrp="1"/>
          </p:cNvSpPr>
          <p:nvPr>
            <p:ph type="body" idx="1"/>
          </p:nvPr>
        </p:nvSpPr>
        <p:spPr>
          <a:xfrm>
            <a:off x="190500" y="4379913"/>
            <a:ext cx="6362700" cy="4148100"/>
          </a:xfrm>
          <a:prstGeom prst="rect">
            <a:avLst/>
          </a:prstGeom>
          <a:noFill/>
          <a:ln>
            <a:noFill/>
          </a:ln>
        </p:spPr>
        <p:txBody>
          <a:bodyPr spcFirstLastPara="1" wrap="square" lIns="92075" tIns="46025" rIns="92075" bIns="46025" anchor="t" anchorCtr="0">
            <a:noAutofit/>
          </a:bodyPr>
          <a:lstStyle/>
          <a:p>
            <a:pPr marL="0" marR="0" lvl="0" indent="0" algn="l" rtl="0">
              <a:lnSpc>
                <a:spcPct val="90000"/>
              </a:lnSpc>
              <a:spcBef>
                <a:spcPts val="640"/>
              </a:spcBef>
              <a:spcAft>
                <a:spcPts val="0"/>
              </a:spcAft>
              <a:buNone/>
            </a:pPr>
            <a:endParaRPr>
              <a:latin typeface="Calibri"/>
              <a:ea typeface="Calibri"/>
              <a:cs typeface="Calibri"/>
              <a:sym typeface="Calibri"/>
            </a:endParaRPr>
          </a:p>
        </p:txBody>
      </p:sp>
      <p:sp>
        <p:nvSpPr>
          <p:cNvPr id="98" name="Google Shape;98;g40b5bddb07_0_12:notes"/>
          <p:cNvSpPr>
            <a:spLocks noGrp="1" noRot="1" noChangeAspect="1"/>
          </p:cNvSpPr>
          <p:nvPr>
            <p:ph type="sldImg" idx="2"/>
          </p:nvPr>
        </p:nvSpPr>
        <p:spPr>
          <a:xfrm>
            <a:off x="852488" y="704850"/>
            <a:ext cx="5153100" cy="34353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083744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4dadfbf221_1_13:notes"/>
          <p:cNvSpPr txBox="1">
            <a:spLocks noGrp="1"/>
          </p:cNvSpPr>
          <p:nvPr>
            <p:ph type="dt" idx="10"/>
          </p:nvPr>
        </p:nvSpPr>
        <p:spPr>
          <a:xfrm>
            <a:off x="3886200" y="0"/>
            <a:ext cx="2973300" cy="460500"/>
          </a:xfrm>
          <a:prstGeom prst="rect">
            <a:avLst/>
          </a:prstGeom>
          <a:noFill/>
          <a:ln>
            <a:noFill/>
          </a:ln>
        </p:spPr>
        <p:txBody>
          <a:bodyPr spcFirstLastPara="1" wrap="square" lIns="19050" tIns="0" rIns="19050" bIns="0" anchor="t" anchorCtr="0">
            <a:noAutofit/>
          </a:bodyPr>
          <a:lstStyle/>
          <a:p>
            <a:pPr marL="0" marR="0" lvl="0" indent="0" algn="r" rtl="0">
              <a:lnSpc>
                <a:spcPct val="100000"/>
              </a:lnSpc>
              <a:spcBef>
                <a:spcPts val="0"/>
              </a:spcBef>
              <a:spcAft>
                <a:spcPts val="0"/>
              </a:spcAft>
              <a:buClr>
                <a:schemeClr val="dk1"/>
              </a:buClr>
              <a:buFont typeface="Noto Sans Symbols"/>
              <a:buNone/>
            </a:pPr>
            <a:r>
              <a:rPr lang="en-US" sz="1000" b="0" i="1" u="none" strike="noStrike" cap="none">
                <a:solidFill>
                  <a:schemeClr val="dk1"/>
                </a:solidFill>
                <a:latin typeface="Times New Roman"/>
                <a:ea typeface="Times New Roman"/>
                <a:cs typeface="Times New Roman"/>
                <a:sym typeface="Times New Roman"/>
              </a:rPr>
              <a:t>4/5/2015</a:t>
            </a:r>
            <a:endParaRPr sz="1000" b="0" i="1" u="none" strike="noStrike" cap="none">
              <a:solidFill>
                <a:schemeClr val="dk1"/>
              </a:solidFill>
              <a:latin typeface="Times New Roman"/>
              <a:ea typeface="Times New Roman"/>
              <a:cs typeface="Times New Roman"/>
              <a:sym typeface="Times New Roman"/>
            </a:endParaRPr>
          </a:p>
        </p:txBody>
      </p:sp>
      <p:sp>
        <p:nvSpPr>
          <p:cNvPr id="126" name="Google Shape;126;g4dadfbf221_1_13:notes"/>
          <p:cNvSpPr txBox="1">
            <a:spLocks noGrp="1"/>
          </p:cNvSpPr>
          <p:nvPr>
            <p:ph type="ftr" idx="11"/>
          </p:nvPr>
        </p:nvSpPr>
        <p:spPr>
          <a:xfrm>
            <a:off x="-1588" y="8759825"/>
            <a:ext cx="2973300" cy="460500"/>
          </a:xfrm>
          <a:prstGeom prst="rect">
            <a:avLst/>
          </a:prstGeom>
          <a:noFill/>
          <a:ln>
            <a:noFill/>
          </a:ln>
        </p:spPr>
        <p:txBody>
          <a:bodyPr spcFirstLastPara="1" wrap="square" lIns="19050" tIns="0" rIns="19050" bIns="0" anchor="b" anchorCtr="0">
            <a:noAutofit/>
          </a:bodyPr>
          <a:lstStyle/>
          <a:p>
            <a:pPr marL="0" marR="0" lvl="0" indent="0" algn="l" rtl="0">
              <a:lnSpc>
                <a:spcPct val="100000"/>
              </a:lnSpc>
              <a:spcBef>
                <a:spcPts val="0"/>
              </a:spcBef>
              <a:spcAft>
                <a:spcPts val="0"/>
              </a:spcAft>
              <a:buClr>
                <a:schemeClr val="dk1"/>
              </a:buClr>
              <a:buFont typeface="Noto Sans Symbols"/>
              <a:buNone/>
            </a:pPr>
            <a:r>
              <a:rPr lang="en-US" sz="1000" b="0" i="1" u="none" strike="noStrike" cap="none">
                <a:solidFill>
                  <a:schemeClr val="dk1"/>
                </a:solidFill>
                <a:latin typeface="Times New Roman"/>
                <a:ea typeface="Times New Roman"/>
                <a:cs typeface="Times New Roman"/>
                <a:sym typeface="Times New Roman"/>
              </a:rPr>
              <a:t>Rev. April, 1997</a:t>
            </a:r>
            <a:endParaRPr/>
          </a:p>
        </p:txBody>
      </p:sp>
      <p:sp>
        <p:nvSpPr>
          <p:cNvPr id="127" name="Google Shape;127;g4dadfbf221_1_13:notes"/>
          <p:cNvSpPr txBox="1">
            <a:spLocks noGrp="1"/>
          </p:cNvSpPr>
          <p:nvPr>
            <p:ph type="sldNum" idx="12"/>
          </p:nvPr>
        </p:nvSpPr>
        <p:spPr>
          <a:xfrm>
            <a:off x="3886200" y="8759825"/>
            <a:ext cx="2973300" cy="460500"/>
          </a:xfrm>
          <a:prstGeom prst="rect">
            <a:avLst/>
          </a:prstGeom>
          <a:noFill/>
          <a:ln>
            <a:noFill/>
          </a:ln>
        </p:spPr>
        <p:txBody>
          <a:bodyPr spcFirstLastPara="1" wrap="square" lIns="19050" tIns="0" rIns="19050" bIns="0" anchor="b" anchorCtr="0">
            <a:noAutofit/>
          </a:bodyPr>
          <a:lstStyle/>
          <a:p>
            <a:pPr marL="0" marR="0" lvl="0" indent="0" algn="r" rtl="0">
              <a:lnSpc>
                <a:spcPct val="100000"/>
              </a:lnSpc>
              <a:spcBef>
                <a:spcPts val="0"/>
              </a:spcBef>
              <a:spcAft>
                <a:spcPts val="0"/>
              </a:spcAft>
              <a:buClr>
                <a:schemeClr val="dk1"/>
              </a:buClr>
              <a:buFont typeface="Noto Sans Symbols"/>
              <a:buNone/>
            </a:pPr>
            <a:r>
              <a:rPr lang="en-US" sz="1000" b="0" i="1" u="none" strike="noStrike" cap="none">
                <a:solidFill>
                  <a:schemeClr val="dk1"/>
                </a:solidFill>
                <a:latin typeface="Times New Roman"/>
                <a:ea typeface="Times New Roman"/>
                <a:cs typeface="Times New Roman"/>
                <a:sym typeface="Times New Roman"/>
              </a:rPr>
              <a:t>Page </a:t>
            </a:r>
            <a:fld id="{00000000-1234-1234-1234-123412341234}" type="slidenum">
              <a:rPr lang="en-US" sz="1000" b="0" i="1" u="none" strike="noStrike" cap="none">
                <a:solidFill>
                  <a:schemeClr val="dk1"/>
                </a:solidFill>
                <a:latin typeface="Times New Roman"/>
                <a:ea typeface="Times New Roman"/>
                <a:cs typeface="Times New Roman"/>
                <a:sym typeface="Times New Roman"/>
              </a:rPr>
              <a:t>25</a:t>
            </a:fld>
            <a:endParaRPr sz="1000" b="0" i="1" u="none" strike="noStrike" cap="none">
              <a:solidFill>
                <a:schemeClr val="dk1"/>
              </a:solidFill>
              <a:latin typeface="Times New Roman"/>
              <a:ea typeface="Times New Roman"/>
              <a:cs typeface="Times New Roman"/>
              <a:sym typeface="Times New Roman"/>
            </a:endParaRPr>
          </a:p>
        </p:txBody>
      </p:sp>
      <p:sp>
        <p:nvSpPr>
          <p:cNvPr id="128" name="Google Shape;128;g4dadfbf221_1_13:notes"/>
          <p:cNvSpPr txBox="1">
            <a:spLocks noGrp="1"/>
          </p:cNvSpPr>
          <p:nvPr>
            <p:ph type="body" idx="1"/>
          </p:nvPr>
        </p:nvSpPr>
        <p:spPr>
          <a:xfrm>
            <a:off x="190500" y="4379913"/>
            <a:ext cx="6362700" cy="4148100"/>
          </a:xfrm>
          <a:prstGeom prst="rect">
            <a:avLst/>
          </a:prstGeom>
          <a:noFill/>
          <a:ln>
            <a:noFill/>
          </a:ln>
        </p:spPr>
        <p:txBody>
          <a:bodyPr spcFirstLastPara="1" wrap="square" lIns="92075" tIns="46025" rIns="92075" bIns="46025" anchor="t" anchorCtr="0">
            <a:noAutofit/>
          </a:bodyPr>
          <a:lstStyle/>
          <a:p>
            <a:pPr marL="0" marR="0" lvl="0" indent="0" algn="l" rtl="0">
              <a:lnSpc>
                <a:spcPct val="90000"/>
              </a:lnSpc>
              <a:spcBef>
                <a:spcPts val="640"/>
              </a:spcBef>
              <a:spcAft>
                <a:spcPts val="0"/>
              </a:spcAft>
              <a:buNone/>
            </a:pPr>
            <a:endParaRPr sz="1600" b="1" i="0" u="none" strike="noStrike" cap="none">
              <a:solidFill>
                <a:schemeClr val="dk1"/>
              </a:solidFill>
              <a:latin typeface="Times New Roman"/>
              <a:ea typeface="Times New Roman"/>
              <a:cs typeface="Times New Roman"/>
              <a:sym typeface="Times New Roman"/>
            </a:endParaRPr>
          </a:p>
        </p:txBody>
      </p:sp>
      <p:sp>
        <p:nvSpPr>
          <p:cNvPr id="129" name="Google Shape;129;g4dadfbf221_1_13:notes"/>
          <p:cNvSpPr>
            <a:spLocks noGrp="1" noRot="1" noChangeAspect="1"/>
          </p:cNvSpPr>
          <p:nvPr>
            <p:ph type="sldImg" idx="2"/>
          </p:nvPr>
        </p:nvSpPr>
        <p:spPr>
          <a:xfrm>
            <a:off x="852488" y="704850"/>
            <a:ext cx="5153100" cy="34353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510555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4dadfbf221_1_3:notes"/>
          <p:cNvSpPr txBox="1">
            <a:spLocks noGrp="1"/>
          </p:cNvSpPr>
          <p:nvPr>
            <p:ph type="dt" idx="10"/>
          </p:nvPr>
        </p:nvSpPr>
        <p:spPr>
          <a:xfrm>
            <a:off x="3886200" y="0"/>
            <a:ext cx="2973300" cy="460500"/>
          </a:xfrm>
          <a:prstGeom prst="rect">
            <a:avLst/>
          </a:prstGeom>
          <a:noFill/>
          <a:ln>
            <a:noFill/>
          </a:ln>
        </p:spPr>
        <p:txBody>
          <a:bodyPr spcFirstLastPara="1" wrap="square" lIns="19050" tIns="0" rIns="19050" bIns="0" anchor="t" anchorCtr="0">
            <a:noAutofit/>
          </a:bodyPr>
          <a:lstStyle/>
          <a:p>
            <a:pPr marL="0" marR="0" lvl="0" indent="0" algn="r" rtl="0">
              <a:lnSpc>
                <a:spcPct val="100000"/>
              </a:lnSpc>
              <a:spcBef>
                <a:spcPts val="0"/>
              </a:spcBef>
              <a:spcAft>
                <a:spcPts val="0"/>
              </a:spcAft>
              <a:buClr>
                <a:schemeClr val="dk1"/>
              </a:buClr>
              <a:buFont typeface="Noto Sans Symbols"/>
              <a:buNone/>
            </a:pPr>
            <a:r>
              <a:rPr lang="en-US" sz="1000" b="0" i="1" u="none" strike="noStrike" cap="none">
                <a:solidFill>
                  <a:schemeClr val="dk1"/>
                </a:solidFill>
                <a:latin typeface="Times New Roman"/>
                <a:ea typeface="Times New Roman"/>
                <a:cs typeface="Times New Roman"/>
                <a:sym typeface="Times New Roman"/>
              </a:rPr>
              <a:t>4/5/2015</a:t>
            </a:r>
            <a:endParaRPr sz="1000" b="0" i="1" u="none" strike="noStrike" cap="none">
              <a:solidFill>
                <a:schemeClr val="dk1"/>
              </a:solidFill>
              <a:latin typeface="Times New Roman"/>
              <a:ea typeface="Times New Roman"/>
              <a:cs typeface="Times New Roman"/>
              <a:sym typeface="Times New Roman"/>
            </a:endParaRPr>
          </a:p>
        </p:txBody>
      </p:sp>
      <p:sp>
        <p:nvSpPr>
          <p:cNvPr id="136" name="Google Shape;136;g4dadfbf221_1_3:notes"/>
          <p:cNvSpPr txBox="1">
            <a:spLocks noGrp="1"/>
          </p:cNvSpPr>
          <p:nvPr>
            <p:ph type="ftr" idx="11"/>
          </p:nvPr>
        </p:nvSpPr>
        <p:spPr>
          <a:xfrm>
            <a:off x="-1588" y="8759825"/>
            <a:ext cx="2973300" cy="460500"/>
          </a:xfrm>
          <a:prstGeom prst="rect">
            <a:avLst/>
          </a:prstGeom>
          <a:noFill/>
          <a:ln>
            <a:noFill/>
          </a:ln>
        </p:spPr>
        <p:txBody>
          <a:bodyPr spcFirstLastPara="1" wrap="square" lIns="19050" tIns="0" rIns="19050" bIns="0" anchor="b" anchorCtr="0">
            <a:noAutofit/>
          </a:bodyPr>
          <a:lstStyle/>
          <a:p>
            <a:pPr marL="0" marR="0" lvl="0" indent="0" algn="l" rtl="0">
              <a:lnSpc>
                <a:spcPct val="100000"/>
              </a:lnSpc>
              <a:spcBef>
                <a:spcPts val="0"/>
              </a:spcBef>
              <a:spcAft>
                <a:spcPts val="0"/>
              </a:spcAft>
              <a:buClr>
                <a:schemeClr val="dk1"/>
              </a:buClr>
              <a:buFont typeface="Noto Sans Symbols"/>
              <a:buNone/>
            </a:pPr>
            <a:r>
              <a:rPr lang="en-US" sz="1000" b="0" i="1" u="none" strike="noStrike" cap="none">
                <a:solidFill>
                  <a:schemeClr val="dk1"/>
                </a:solidFill>
                <a:latin typeface="Times New Roman"/>
                <a:ea typeface="Times New Roman"/>
                <a:cs typeface="Times New Roman"/>
                <a:sym typeface="Times New Roman"/>
              </a:rPr>
              <a:t>Rev. April, 1997</a:t>
            </a:r>
            <a:endParaRPr/>
          </a:p>
        </p:txBody>
      </p:sp>
      <p:sp>
        <p:nvSpPr>
          <p:cNvPr id="137" name="Google Shape;137;g4dadfbf221_1_3:notes"/>
          <p:cNvSpPr txBox="1">
            <a:spLocks noGrp="1"/>
          </p:cNvSpPr>
          <p:nvPr>
            <p:ph type="sldNum" idx="12"/>
          </p:nvPr>
        </p:nvSpPr>
        <p:spPr>
          <a:xfrm>
            <a:off x="3886200" y="8759825"/>
            <a:ext cx="2973300" cy="460500"/>
          </a:xfrm>
          <a:prstGeom prst="rect">
            <a:avLst/>
          </a:prstGeom>
          <a:noFill/>
          <a:ln>
            <a:noFill/>
          </a:ln>
        </p:spPr>
        <p:txBody>
          <a:bodyPr spcFirstLastPara="1" wrap="square" lIns="19050" tIns="0" rIns="19050" bIns="0" anchor="b" anchorCtr="0">
            <a:noAutofit/>
          </a:bodyPr>
          <a:lstStyle/>
          <a:p>
            <a:pPr marL="0" marR="0" lvl="0" indent="0" algn="r" rtl="0">
              <a:lnSpc>
                <a:spcPct val="100000"/>
              </a:lnSpc>
              <a:spcBef>
                <a:spcPts val="0"/>
              </a:spcBef>
              <a:spcAft>
                <a:spcPts val="0"/>
              </a:spcAft>
              <a:buClr>
                <a:schemeClr val="dk1"/>
              </a:buClr>
              <a:buFont typeface="Noto Sans Symbols"/>
              <a:buNone/>
            </a:pPr>
            <a:r>
              <a:rPr lang="en-US" sz="1000" b="0" i="1" u="none" strike="noStrike" cap="none">
                <a:solidFill>
                  <a:schemeClr val="dk1"/>
                </a:solidFill>
                <a:latin typeface="Times New Roman"/>
                <a:ea typeface="Times New Roman"/>
                <a:cs typeface="Times New Roman"/>
                <a:sym typeface="Times New Roman"/>
              </a:rPr>
              <a:t>Page </a:t>
            </a:r>
            <a:fld id="{00000000-1234-1234-1234-123412341234}" type="slidenum">
              <a:rPr lang="en-US" sz="1000" b="0" i="1" u="none" strike="noStrike" cap="none">
                <a:solidFill>
                  <a:schemeClr val="dk1"/>
                </a:solidFill>
                <a:latin typeface="Times New Roman"/>
                <a:ea typeface="Times New Roman"/>
                <a:cs typeface="Times New Roman"/>
                <a:sym typeface="Times New Roman"/>
              </a:rPr>
              <a:t>26</a:t>
            </a:fld>
            <a:endParaRPr sz="1000" b="0" i="1" u="none" strike="noStrike" cap="none">
              <a:solidFill>
                <a:schemeClr val="dk1"/>
              </a:solidFill>
              <a:latin typeface="Times New Roman"/>
              <a:ea typeface="Times New Roman"/>
              <a:cs typeface="Times New Roman"/>
              <a:sym typeface="Times New Roman"/>
            </a:endParaRPr>
          </a:p>
        </p:txBody>
      </p:sp>
      <p:sp>
        <p:nvSpPr>
          <p:cNvPr id="138" name="Google Shape;138;g4dadfbf221_1_3:notes"/>
          <p:cNvSpPr txBox="1">
            <a:spLocks noGrp="1"/>
          </p:cNvSpPr>
          <p:nvPr>
            <p:ph type="body" idx="1"/>
          </p:nvPr>
        </p:nvSpPr>
        <p:spPr>
          <a:xfrm>
            <a:off x="190500" y="4379913"/>
            <a:ext cx="6362700" cy="4148100"/>
          </a:xfrm>
          <a:prstGeom prst="rect">
            <a:avLst/>
          </a:prstGeom>
          <a:noFill/>
          <a:ln>
            <a:noFill/>
          </a:ln>
        </p:spPr>
        <p:txBody>
          <a:bodyPr spcFirstLastPara="1" wrap="square" lIns="92075" tIns="46025" rIns="92075" bIns="46025" anchor="t" anchorCtr="0">
            <a:noAutofit/>
          </a:bodyPr>
          <a:lstStyle/>
          <a:p>
            <a:pPr marL="0" marR="0" lvl="0" indent="0" algn="l" rtl="0">
              <a:lnSpc>
                <a:spcPct val="90000"/>
              </a:lnSpc>
              <a:spcBef>
                <a:spcPts val="640"/>
              </a:spcBef>
              <a:spcAft>
                <a:spcPts val="0"/>
              </a:spcAft>
              <a:buNone/>
            </a:pPr>
            <a:endParaRPr i="0" u="none" strike="noStrike" cap="none">
              <a:solidFill>
                <a:schemeClr val="dk1"/>
              </a:solidFill>
              <a:latin typeface="Calibri"/>
              <a:ea typeface="Calibri"/>
              <a:cs typeface="Calibri"/>
              <a:sym typeface="Calibri"/>
            </a:endParaRPr>
          </a:p>
        </p:txBody>
      </p:sp>
      <p:sp>
        <p:nvSpPr>
          <p:cNvPr id="139" name="Google Shape;139;g4dadfbf221_1_3:notes"/>
          <p:cNvSpPr>
            <a:spLocks noGrp="1" noRot="1" noChangeAspect="1"/>
          </p:cNvSpPr>
          <p:nvPr>
            <p:ph type="sldImg" idx="2"/>
          </p:nvPr>
        </p:nvSpPr>
        <p:spPr>
          <a:xfrm>
            <a:off x="852488" y="704850"/>
            <a:ext cx="5153100" cy="34353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728793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4d873b24f2_0_102:notes"/>
          <p:cNvSpPr txBox="1">
            <a:spLocks noGrp="1"/>
          </p:cNvSpPr>
          <p:nvPr>
            <p:ph type="dt" idx="10"/>
          </p:nvPr>
        </p:nvSpPr>
        <p:spPr>
          <a:xfrm>
            <a:off x="3886200" y="0"/>
            <a:ext cx="2973300" cy="460500"/>
          </a:xfrm>
          <a:prstGeom prst="rect">
            <a:avLst/>
          </a:prstGeom>
          <a:noFill/>
          <a:ln>
            <a:noFill/>
          </a:ln>
        </p:spPr>
        <p:txBody>
          <a:bodyPr spcFirstLastPara="1" wrap="square" lIns="19050" tIns="0" rIns="19050" bIns="0" anchor="t" anchorCtr="0">
            <a:noAutofit/>
          </a:bodyPr>
          <a:lstStyle/>
          <a:p>
            <a:pPr marL="0" marR="0" lvl="0" indent="0" algn="r" rtl="0">
              <a:lnSpc>
                <a:spcPct val="100000"/>
              </a:lnSpc>
              <a:spcBef>
                <a:spcPts val="0"/>
              </a:spcBef>
              <a:spcAft>
                <a:spcPts val="0"/>
              </a:spcAft>
              <a:buClr>
                <a:schemeClr val="dk1"/>
              </a:buClr>
              <a:buFont typeface="Noto Sans Symbols"/>
              <a:buNone/>
            </a:pPr>
            <a:r>
              <a:rPr lang="en-US" sz="1000" b="0" i="1" u="none" strike="noStrike" cap="none">
                <a:solidFill>
                  <a:schemeClr val="dk1"/>
                </a:solidFill>
                <a:latin typeface="Times New Roman"/>
                <a:ea typeface="Times New Roman"/>
                <a:cs typeface="Times New Roman"/>
                <a:sym typeface="Times New Roman"/>
              </a:rPr>
              <a:t>4/5/2015</a:t>
            </a:r>
            <a:endParaRPr sz="1000" b="0" i="1" u="none" strike="noStrike" cap="none">
              <a:solidFill>
                <a:schemeClr val="dk1"/>
              </a:solidFill>
              <a:latin typeface="Times New Roman"/>
              <a:ea typeface="Times New Roman"/>
              <a:cs typeface="Times New Roman"/>
              <a:sym typeface="Times New Roman"/>
            </a:endParaRPr>
          </a:p>
        </p:txBody>
      </p:sp>
      <p:sp>
        <p:nvSpPr>
          <p:cNvPr id="147" name="Google Shape;147;g4d873b24f2_0_102:notes"/>
          <p:cNvSpPr txBox="1">
            <a:spLocks noGrp="1"/>
          </p:cNvSpPr>
          <p:nvPr>
            <p:ph type="ftr" idx="11"/>
          </p:nvPr>
        </p:nvSpPr>
        <p:spPr>
          <a:xfrm>
            <a:off x="-1588" y="8759825"/>
            <a:ext cx="2973300" cy="460500"/>
          </a:xfrm>
          <a:prstGeom prst="rect">
            <a:avLst/>
          </a:prstGeom>
          <a:noFill/>
          <a:ln>
            <a:noFill/>
          </a:ln>
        </p:spPr>
        <p:txBody>
          <a:bodyPr spcFirstLastPara="1" wrap="square" lIns="19050" tIns="0" rIns="19050" bIns="0" anchor="b" anchorCtr="0">
            <a:noAutofit/>
          </a:bodyPr>
          <a:lstStyle/>
          <a:p>
            <a:pPr marL="0" marR="0" lvl="0" indent="0" algn="l" rtl="0">
              <a:lnSpc>
                <a:spcPct val="100000"/>
              </a:lnSpc>
              <a:spcBef>
                <a:spcPts val="0"/>
              </a:spcBef>
              <a:spcAft>
                <a:spcPts val="0"/>
              </a:spcAft>
              <a:buClr>
                <a:schemeClr val="dk1"/>
              </a:buClr>
              <a:buFont typeface="Noto Sans Symbols"/>
              <a:buNone/>
            </a:pPr>
            <a:r>
              <a:rPr lang="en-US" sz="1000" b="0" i="1" u="none" strike="noStrike" cap="none">
                <a:solidFill>
                  <a:schemeClr val="dk1"/>
                </a:solidFill>
                <a:latin typeface="Times New Roman"/>
                <a:ea typeface="Times New Roman"/>
                <a:cs typeface="Times New Roman"/>
                <a:sym typeface="Times New Roman"/>
              </a:rPr>
              <a:t>Rev. April, 1997</a:t>
            </a:r>
            <a:endParaRPr/>
          </a:p>
        </p:txBody>
      </p:sp>
      <p:sp>
        <p:nvSpPr>
          <p:cNvPr id="148" name="Google Shape;148;g4d873b24f2_0_102:notes"/>
          <p:cNvSpPr txBox="1">
            <a:spLocks noGrp="1"/>
          </p:cNvSpPr>
          <p:nvPr>
            <p:ph type="sldNum" idx="12"/>
          </p:nvPr>
        </p:nvSpPr>
        <p:spPr>
          <a:xfrm>
            <a:off x="3886200" y="8759825"/>
            <a:ext cx="2973300" cy="460500"/>
          </a:xfrm>
          <a:prstGeom prst="rect">
            <a:avLst/>
          </a:prstGeom>
          <a:noFill/>
          <a:ln>
            <a:noFill/>
          </a:ln>
        </p:spPr>
        <p:txBody>
          <a:bodyPr spcFirstLastPara="1" wrap="square" lIns="19050" tIns="0" rIns="19050" bIns="0" anchor="b" anchorCtr="0">
            <a:noAutofit/>
          </a:bodyPr>
          <a:lstStyle/>
          <a:p>
            <a:pPr marL="0" marR="0" lvl="0" indent="0" algn="r" rtl="0">
              <a:lnSpc>
                <a:spcPct val="100000"/>
              </a:lnSpc>
              <a:spcBef>
                <a:spcPts val="0"/>
              </a:spcBef>
              <a:spcAft>
                <a:spcPts val="0"/>
              </a:spcAft>
              <a:buClr>
                <a:schemeClr val="dk1"/>
              </a:buClr>
              <a:buFont typeface="Noto Sans Symbols"/>
              <a:buNone/>
            </a:pPr>
            <a:r>
              <a:rPr lang="en-US" sz="1000" b="0" i="1" u="none" strike="noStrike" cap="none">
                <a:solidFill>
                  <a:schemeClr val="dk1"/>
                </a:solidFill>
                <a:latin typeface="Times New Roman"/>
                <a:ea typeface="Times New Roman"/>
                <a:cs typeface="Times New Roman"/>
                <a:sym typeface="Times New Roman"/>
              </a:rPr>
              <a:t>Page </a:t>
            </a:r>
            <a:fld id="{00000000-1234-1234-1234-123412341234}" type="slidenum">
              <a:rPr lang="en-US" sz="1000" b="0" i="1" u="none" strike="noStrike" cap="none">
                <a:solidFill>
                  <a:schemeClr val="dk1"/>
                </a:solidFill>
                <a:latin typeface="Times New Roman"/>
                <a:ea typeface="Times New Roman"/>
                <a:cs typeface="Times New Roman"/>
                <a:sym typeface="Times New Roman"/>
              </a:rPr>
              <a:t>27</a:t>
            </a:fld>
            <a:endParaRPr sz="1000" b="0" i="1" u="none" strike="noStrike" cap="none">
              <a:solidFill>
                <a:schemeClr val="dk1"/>
              </a:solidFill>
              <a:latin typeface="Times New Roman"/>
              <a:ea typeface="Times New Roman"/>
              <a:cs typeface="Times New Roman"/>
              <a:sym typeface="Times New Roman"/>
            </a:endParaRPr>
          </a:p>
        </p:txBody>
      </p:sp>
      <p:sp>
        <p:nvSpPr>
          <p:cNvPr id="149" name="Google Shape;149;g4d873b24f2_0_102:notes"/>
          <p:cNvSpPr txBox="1">
            <a:spLocks noGrp="1"/>
          </p:cNvSpPr>
          <p:nvPr>
            <p:ph type="body" idx="1"/>
          </p:nvPr>
        </p:nvSpPr>
        <p:spPr>
          <a:xfrm>
            <a:off x="190500" y="4379913"/>
            <a:ext cx="6362700" cy="4148100"/>
          </a:xfrm>
          <a:prstGeom prst="rect">
            <a:avLst/>
          </a:prstGeom>
          <a:noFill/>
          <a:ln>
            <a:noFill/>
          </a:ln>
        </p:spPr>
        <p:txBody>
          <a:bodyPr spcFirstLastPara="1" wrap="square" lIns="92075" tIns="46025" rIns="92075" bIns="46025" anchor="t" anchorCtr="0">
            <a:noAutofit/>
          </a:bodyPr>
          <a:lstStyle/>
          <a:p>
            <a:pPr marL="0" marR="0" lvl="0" indent="0" algn="l" rtl="0">
              <a:lnSpc>
                <a:spcPct val="90000"/>
              </a:lnSpc>
              <a:spcBef>
                <a:spcPts val="640"/>
              </a:spcBef>
              <a:spcAft>
                <a:spcPts val="0"/>
              </a:spcAft>
              <a:buNone/>
            </a:pPr>
            <a:endParaRPr>
              <a:latin typeface="Calibri"/>
              <a:ea typeface="Calibri"/>
              <a:cs typeface="Calibri"/>
              <a:sym typeface="Calibri"/>
            </a:endParaRPr>
          </a:p>
        </p:txBody>
      </p:sp>
      <p:sp>
        <p:nvSpPr>
          <p:cNvPr id="150" name="Google Shape;150;g4d873b24f2_0_102:notes"/>
          <p:cNvSpPr>
            <a:spLocks noGrp="1" noRot="1" noChangeAspect="1"/>
          </p:cNvSpPr>
          <p:nvPr>
            <p:ph type="sldImg" idx="2"/>
          </p:nvPr>
        </p:nvSpPr>
        <p:spPr>
          <a:xfrm>
            <a:off x="852488" y="704850"/>
            <a:ext cx="5153100" cy="34353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533242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4dae9d1aed_2_0:notes"/>
          <p:cNvSpPr txBox="1">
            <a:spLocks noGrp="1"/>
          </p:cNvSpPr>
          <p:nvPr>
            <p:ph type="dt" idx="10"/>
          </p:nvPr>
        </p:nvSpPr>
        <p:spPr>
          <a:xfrm>
            <a:off x="3886200" y="0"/>
            <a:ext cx="2973300" cy="460500"/>
          </a:xfrm>
          <a:prstGeom prst="rect">
            <a:avLst/>
          </a:prstGeom>
          <a:noFill/>
          <a:ln>
            <a:noFill/>
          </a:ln>
        </p:spPr>
        <p:txBody>
          <a:bodyPr spcFirstLastPara="1" wrap="square" lIns="19050" tIns="0" rIns="19050" bIns="0" anchor="t" anchorCtr="0">
            <a:noAutofit/>
          </a:bodyPr>
          <a:lstStyle/>
          <a:p>
            <a:pPr marL="0" marR="0" lvl="0" indent="0" algn="r" rtl="0">
              <a:lnSpc>
                <a:spcPct val="100000"/>
              </a:lnSpc>
              <a:spcBef>
                <a:spcPts val="0"/>
              </a:spcBef>
              <a:spcAft>
                <a:spcPts val="0"/>
              </a:spcAft>
              <a:buClr>
                <a:schemeClr val="dk1"/>
              </a:buClr>
              <a:buFont typeface="Noto Sans Symbols"/>
              <a:buNone/>
            </a:pPr>
            <a:r>
              <a:rPr lang="en-US" sz="1000" b="0" i="1" u="none" strike="noStrike" cap="none">
                <a:solidFill>
                  <a:schemeClr val="dk1"/>
                </a:solidFill>
                <a:latin typeface="Times New Roman"/>
                <a:ea typeface="Times New Roman"/>
                <a:cs typeface="Times New Roman"/>
                <a:sym typeface="Times New Roman"/>
              </a:rPr>
              <a:t>4/5/2015</a:t>
            </a:r>
            <a:endParaRPr sz="1000" b="0" i="1" u="none" strike="noStrike" cap="none">
              <a:solidFill>
                <a:schemeClr val="dk1"/>
              </a:solidFill>
              <a:latin typeface="Times New Roman"/>
              <a:ea typeface="Times New Roman"/>
              <a:cs typeface="Times New Roman"/>
              <a:sym typeface="Times New Roman"/>
            </a:endParaRPr>
          </a:p>
        </p:txBody>
      </p:sp>
      <p:sp>
        <p:nvSpPr>
          <p:cNvPr id="158" name="Google Shape;158;g4dae9d1aed_2_0:notes"/>
          <p:cNvSpPr txBox="1">
            <a:spLocks noGrp="1"/>
          </p:cNvSpPr>
          <p:nvPr>
            <p:ph type="ftr" idx="11"/>
          </p:nvPr>
        </p:nvSpPr>
        <p:spPr>
          <a:xfrm>
            <a:off x="-1588" y="8759825"/>
            <a:ext cx="2973300" cy="460500"/>
          </a:xfrm>
          <a:prstGeom prst="rect">
            <a:avLst/>
          </a:prstGeom>
          <a:noFill/>
          <a:ln>
            <a:noFill/>
          </a:ln>
        </p:spPr>
        <p:txBody>
          <a:bodyPr spcFirstLastPara="1" wrap="square" lIns="19050" tIns="0" rIns="19050" bIns="0" anchor="b" anchorCtr="0">
            <a:noAutofit/>
          </a:bodyPr>
          <a:lstStyle/>
          <a:p>
            <a:pPr marL="0" marR="0" lvl="0" indent="0" algn="l" rtl="0">
              <a:lnSpc>
                <a:spcPct val="100000"/>
              </a:lnSpc>
              <a:spcBef>
                <a:spcPts val="0"/>
              </a:spcBef>
              <a:spcAft>
                <a:spcPts val="0"/>
              </a:spcAft>
              <a:buClr>
                <a:schemeClr val="dk1"/>
              </a:buClr>
              <a:buFont typeface="Noto Sans Symbols"/>
              <a:buNone/>
            </a:pPr>
            <a:r>
              <a:rPr lang="en-US" sz="1000" b="0" i="1" u="none" strike="noStrike" cap="none">
                <a:solidFill>
                  <a:schemeClr val="dk1"/>
                </a:solidFill>
                <a:latin typeface="Times New Roman"/>
                <a:ea typeface="Times New Roman"/>
                <a:cs typeface="Times New Roman"/>
                <a:sym typeface="Times New Roman"/>
              </a:rPr>
              <a:t>Rev. April, 1997</a:t>
            </a:r>
            <a:endParaRPr/>
          </a:p>
        </p:txBody>
      </p:sp>
      <p:sp>
        <p:nvSpPr>
          <p:cNvPr id="159" name="Google Shape;159;g4dae9d1aed_2_0:notes"/>
          <p:cNvSpPr txBox="1">
            <a:spLocks noGrp="1"/>
          </p:cNvSpPr>
          <p:nvPr>
            <p:ph type="sldNum" idx="12"/>
          </p:nvPr>
        </p:nvSpPr>
        <p:spPr>
          <a:xfrm>
            <a:off x="3886200" y="8759825"/>
            <a:ext cx="2973300" cy="460500"/>
          </a:xfrm>
          <a:prstGeom prst="rect">
            <a:avLst/>
          </a:prstGeom>
          <a:noFill/>
          <a:ln>
            <a:noFill/>
          </a:ln>
        </p:spPr>
        <p:txBody>
          <a:bodyPr spcFirstLastPara="1" wrap="square" lIns="19050" tIns="0" rIns="19050" bIns="0" anchor="b" anchorCtr="0">
            <a:noAutofit/>
          </a:bodyPr>
          <a:lstStyle/>
          <a:p>
            <a:pPr marL="0" marR="0" lvl="0" indent="0" algn="r" rtl="0">
              <a:lnSpc>
                <a:spcPct val="100000"/>
              </a:lnSpc>
              <a:spcBef>
                <a:spcPts val="0"/>
              </a:spcBef>
              <a:spcAft>
                <a:spcPts val="0"/>
              </a:spcAft>
              <a:buClr>
                <a:schemeClr val="dk1"/>
              </a:buClr>
              <a:buFont typeface="Noto Sans Symbols"/>
              <a:buNone/>
            </a:pPr>
            <a:r>
              <a:rPr lang="en-US" sz="1000" b="0" i="1" u="none" strike="noStrike" cap="none">
                <a:solidFill>
                  <a:schemeClr val="dk1"/>
                </a:solidFill>
                <a:latin typeface="Times New Roman"/>
                <a:ea typeface="Times New Roman"/>
                <a:cs typeface="Times New Roman"/>
                <a:sym typeface="Times New Roman"/>
              </a:rPr>
              <a:t>Page </a:t>
            </a:r>
            <a:fld id="{00000000-1234-1234-1234-123412341234}" type="slidenum">
              <a:rPr lang="en-US" sz="1000" b="0" i="1" u="none" strike="noStrike" cap="none">
                <a:solidFill>
                  <a:schemeClr val="dk1"/>
                </a:solidFill>
                <a:latin typeface="Times New Roman"/>
                <a:ea typeface="Times New Roman"/>
                <a:cs typeface="Times New Roman"/>
                <a:sym typeface="Times New Roman"/>
              </a:rPr>
              <a:t>28</a:t>
            </a:fld>
            <a:endParaRPr sz="1000" b="0" i="1" u="none" strike="noStrike" cap="none">
              <a:solidFill>
                <a:schemeClr val="dk1"/>
              </a:solidFill>
              <a:latin typeface="Times New Roman"/>
              <a:ea typeface="Times New Roman"/>
              <a:cs typeface="Times New Roman"/>
              <a:sym typeface="Times New Roman"/>
            </a:endParaRPr>
          </a:p>
        </p:txBody>
      </p:sp>
      <p:sp>
        <p:nvSpPr>
          <p:cNvPr id="160" name="Google Shape;160;g4dae9d1aed_2_0:notes"/>
          <p:cNvSpPr txBox="1">
            <a:spLocks noGrp="1"/>
          </p:cNvSpPr>
          <p:nvPr>
            <p:ph type="body" idx="1"/>
          </p:nvPr>
        </p:nvSpPr>
        <p:spPr>
          <a:xfrm>
            <a:off x="190500" y="4379913"/>
            <a:ext cx="6362700" cy="4148100"/>
          </a:xfrm>
          <a:prstGeom prst="rect">
            <a:avLst/>
          </a:prstGeom>
          <a:noFill/>
          <a:ln>
            <a:noFill/>
          </a:ln>
        </p:spPr>
        <p:txBody>
          <a:bodyPr spcFirstLastPara="1" wrap="square" lIns="92075" tIns="46025" rIns="92075" bIns="46025" anchor="t" anchorCtr="0">
            <a:noAutofit/>
          </a:bodyPr>
          <a:lstStyle/>
          <a:p>
            <a:pPr marL="0" marR="0" lvl="0" indent="0" algn="l" rtl="0">
              <a:lnSpc>
                <a:spcPct val="90000"/>
              </a:lnSpc>
              <a:spcBef>
                <a:spcPts val="640"/>
              </a:spcBef>
              <a:spcAft>
                <a:spcPts val="0"/>
              </a:spcAft>
              <a:buNone/>
            </a:pPr>
            <a:endParaRPr i="0" u="none" strike="noStrike" cap="none">
              <a:solidFill>
                <a:schemeClr val="dk1"/>
              </a:solidFill>
              <a:latin typeface="Calibri"/>
              <a:ea typeface="Calibri"/>
              <a:cs typeface="Calibri"/>
              <a:sym typeface="Calibri"/>
            </a:endParaRPr>
          </a:p>
        </p:txBody>
      </p:sp>
      <p:sp>
        <p:nvSpPr>
          <p:cNvPr id="161" name="Google Shape;161;g4dae9d1aed_2_0:notes"/>
          <p:cNvSpPr>
            <a:spLocks noGrp="1" noRot="1" noChangeAspect="1"/>
          </p:cNvSpPr>
          <p:nvPr>
            <p:ph type="sldImg" idx="2"/>
          </p:nvPr>
        </p:nvSpPr>
        <p:spPr>
          <a:xfrm>
            <a:off x="852488" y="704850"/>
            <a:ext cx="5153100" cy="34353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235016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4dadfbf221_1_26:notes"/>
          <p:cNvSpPr txBox="1">
            <a:spLocks noGrp="1"/>
          </p:cNvSpPr>
          <p:nvPr>
            <p:ph type="dt" idx="10"/>
          </p:nvPr>
        </p:nvSpPr>
        <p:spPr>
          <a:xfrm>
            <a:off x="3886200" y="0"/>
            <a:ext cx="2973300" cy="460500"/>
          </a:xfrm>
          <a:prstGeom prst="rect">
            <a:avLst/>
          </a:prstGeom>
          <a:noFill/>
          <a:ln>
            <a:noFill/>
          </a:ln>
        </p:spPr>
        <p:txBody>
          <a:bodyPr spcFirstLastPara="1" wrap="square" lIns="19050" tIns="0" rIns="19050" bIns="0" anchor="t" anchorCtr="0">
            <a:noAutofit/>
          </a:bodyPr>
          <a:lstStyle/>
          <a:p>
            <a:pPr marL="0" marR="0" lvl="0" indent="0" algn="r" rtl="0">
              <a:lnSpc>
                <a:spcPct val="100000"/>
              </a:lnSpc>
              <a:spcBef>
                <a:spcPts val="0"/>
              </a:spcBef>
              <a:spcAft>
                <a:spcPts val="0"/>
              </a:spcAft>
              <a:buClr>
                <a:schemeClr val="dk1"/>
              </a:buClr>
              <a:buFont typeface="Noto Sans Symbols"/>
              <a:buNone/>
            </a:pPr>
            <a:r>
              <a:rPr lang="en-US" sz="1000" b="0" i="1" u="none" strike="noStrike" cap="none">
                <a:solidFill>
                  <a:schemeClr val="dk1"/>
                </a:solidFill>
                <a:latin typeface="Times New Roman"/>
                <a:ea typeface="Times New Roman"/>
                <a:cs typeface="Times New Roman"/>
                <a:sym typeface="Times New Roman"/>
              </a:rPr>
              <a:t>4/5/2015</a:t>
            </a:r>
            <a:endParaRPr sz="1000" b="0" i="1" u="none" strike="noStrike" cap="none">
              <a:solidFill>
                <a:schemeClr val="dk1"/>
              </a:solidFill>
              <a:latin typeface="Times New Roman"/>
              <a:ea typeface="Times New Roman"/>
              <a:cs typeface="Times New Roman"/>
              <a:sym typeface="Times New Roman"/>
            </a:endParaRPr>
          </a:p>
        </p:txBody>
      </p:sp>
      <p:sp>
        <p:nvSpPr>
          <p:cNvPr id="169" name="Google Shape;169;g4dadfbf221_1_26:notes"/>
          <p:cNvSpPr txBox="1">
            <a:spLocks noGrp="1"/>
          </p:cNvSpPr>
          <p:nvPr>
            <p:ph type="ftr" idx="11"/>
          </p:nvPr>
        </p:nvSpPr>
        <p:spPr>
          <a:xfrm>
            <a:off x="-1588" y="8759825"/>
            <a:ext cx="2973300" cy="460500"/>
          </a:xfrm>
          <a:prstGeom prst="rect">
            <a:avLst/>
          </a:prstGeom>
          <a:noFill/>
          <a:ln>
            <a:noFill/>
          </a:ln>
        </p:spPr>
        <p:txBody>
          <a:bodyPr spcFirstLastPara="1" wrap="square" lIns="19050" tIns="0" rIns="19050" bIns="0" anchor="b" anchorCtr="0">
            <a:noAutofit/>
          </a:bodyPr>
          <a:lstStyle/>
          <a:p>
            <a:pPr marL="0" marR="0" lvl="0" indent="0" algn="l" rtl="0">
              <a:lnSpc>
                <a:spcPct val="100000"/>
              </a:lnSpc>
              <a:spcBef>
                <a:spcPts val="0"/>
              </a:spcBef>
              <a:spcAft>
                <a:spcPts val="0"/>
              </a:spcAft>
              <a:buClr>
                <a:schemeClr val="dk1"/>
              </a:buClr>
              <a:buFont typeface="Noto Sans Symbols"/>
              <a:buNone/>
            </a:pPr>
            <a:r>
              <a:rPr lang="en-US" sz="1000" b="0" i="1" u="none" strike="noStrike" cap="none">
                <a:solidFill>
                  <a:schemeClr val="dk1"/>
                </a:solidFill>
                <a:latin typeface="Times New Roman"/>
                <a:ea typeface="Times New Roman"/>
                <a:cs typeface="Times New Roman"/>
                <a:sym typeface="Times New Roman"/>
              </a:rPr>
              <a:t>Rev. April, 1997</a:t>
            </a:r>
            <a:endParaRPr/>
          </a:p>
        </p:txBody>
      </p:sp>
      <p:sp>
        <p:nvSpPr>
          <p:cNvPr id="170" name="Google Shape;170;g4dadfbf221_1_26:notes"/>
          <p:cNvSpPr txBox="1">
            <a:spLocks noGrp="1"/>
          </p:cNvSpPr>
          <p:nvPr>
            <p:ph type="sldNum" idx="12"/>
          </p:nvPr>
        </p:nvSpPr>
        <p:spPr>
          <a:xfrm>
            <a:off x="3886200" y="8759825"/>
            <a:ext cx="2973300" cy="460500"/>
          </a:xfrm>
          <a:prstGeom prst="rect">
            <a:avLst/>
          </a:prstGeom>
          <a:noFill/>
          <a:ln>
            <a:noFill/>
          </a:ln>
        </p:spPr>
        <p:txBody>
          <a:bodyPr spcFirstLastPara="1" wrap="square" lIns="19050" tIns="0" rIns="19050" bIns="0" anchor="b" anchorCtr="0">
            <a:noAutofit/>
          </a:bodyPr>
          <a:lstStyle/>
          <a:p>
            <a:pPr marL="0" marR="0" lvl="0" indent="0" algn="r" rtl="0">
              <a:lnSpc>
                <a:spcPct val="100000"/>
              </a:lnSpc>
              <a:spcBef>
                <a:spcPts val="0"/>
              </a:spcBef>
              <a:spcAft>
                <a:spcPts val="0"/>
              </a:spcAft>
              <a:buClr>
                <a:schemeClr val="dk1"/>
              </a:buClr>
              <a:buFont typeface="Noto Sans Symbols"/>
              <a:buNone/>
            </a:pPr>
            <a:r>
              <a:rPr lang="en-US" sz="1000" b="0" i="1" u="none" strike="noStrike" cap="none">
                <a:solidFill>
                  <a:schemeClr val="dk1"/>
                </a:solidFill>
                <a:latin typeface="Times New Roman"/>
                <a:ea typeface="Times New Roman"/>
                <a:cs typeface="Times New Roman"/>
                <a:sym typeface="Times New Roman"/>
              </a:rPr>
              <a:t>Page </a:t>
            </a:r>
            <a:fld id="{00000000-1234-1234-1234-123412341234}" type="slidenum">
              <a:rPr lang="en-US" sz="1000" b="0" i="1" u="none" strike="noStrike" cap="none">
                <a:solidFill>
                  <a:schemeClr val="dk1"/>
                </a:solidFill>
                <a:latin typeface="Times New Roman"/>
                <a:ea typeface="Times New Roman"/>
                <a:cs typeface="Times New Roman"/>
                <a:sym typeface="Times New Roman"/>
              </a:rPr>
              <a:t>29</a:t>
            </a:fld>
            <a:endParaRPr sz="1000" b="0" i="1" u="none" strike="noStrike" cap="none">
              <a:solidFill>
                <a:schemeClr val="dk1"/>
              </a:solidFill>
              <a:latin typeface="Times New Roman"/>
              <a:ea typeface="Times New Roman"/>
              <a:cs typeface="Times New Roman"/>
              <a:sym typeface="Times New Roman"/>
            </a:endParaRPr>
          </a:p>
        </p:txBody>
      </p:sp>
      <p:sp>
        <p:nvSpPr>
          <p:cNvPr id="171" name="Google Shape;171;g4dadfbf221_1_26:notes"/>
          <p:cNvSpPr txBox="1">
            <a:spLocks noGrp="1"/>
          </p:cNvSpPr>
          <p:nvPr>
            <p:ph type="body" idx="1"/>
          </p:nvPr>
        </p:nvSpPr>
        <p:spPr>
          <a:xfrm>
            <a:off x="190500" y="4379913"/>
            <a:ext cx="6362700" cy="4148100"/>
          </a:xfrm>
          <a:prstGeom prst="rect">
            <a:avLst/>
          </a:prstGeom>
          <a:noFill/>
          <a:ln>
            <a:noFill/>
          </a:ln>
        </p:spPr>
        <p:txBody>
          <a:bodyPr spcFirstLastPara="1" wrap="square" lIns="92075" tIns="46025" rIns="92075" bIns="46025" anchor="t" anchorCtr="0">
            <a:noAutofit/>
          </a:bodyPr>
          <a:lstStyle/>
          <a:p>
            <a:pPr marL="0" marR="0" lvl="0" indent="0" algn="l" rtl="0">
              <a:lnSpc>
                <a:spcPct val="90000"/>
              </a:lnSpc>
              <a:spcBef>
                <a:spcPts val="640"/>
              </a:spcBef>
              <a:spcAft>
                <a:spcPts val="0"/>
              </a:spcAft>
              <a:buNone/>
            </a:pPr>
            <a:endParaRPr>
              <a:latin typeface="Calibri"/>
              <a:ea typeface="Calibri"/>
              <a:cs typeface="Calibri"/>
              <a:sym typeface="Calibri"/>
            </a:endParaRPr>
          </a:p>
        </p:txBody>
      </p:sp>
      <p:sp>
        <p:nvSpPr>
          <p:cNvPr id="172" name="Google Shape;172;g4dadfbf221_1_26:notes"/>
          <p:cNvSpPr>
            <a:spLocks noGrp="1" noRot="1" noChangeAspect="1"/>
          </p:cNvSpPr>
          <p:nvPr>
            <p:ph type="sldImg" idx="2"/>
          </p:nvPr>
        </p:nvSpPr>
        <p:spPr>
          <a:xfrm>
            <a:off x="852488" y="704850"/>
            <a:ext cx="5153100" cy="34353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88202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4dadfbf221_1_40:notes"/>
          <p:cNvSpPr txBox="1">
            <a:spLocks noGrp="1"/>
          </p:cNvSpPr>
          <p:nvPr>
            <p:ph type="dt" idx="10"/>
          </p:nvPr>
        </p:nvSpPr>
        <p:spPr>
          <a:xfrm>
            <a:off x="3886200" y="0"/>
            <a:ext cx="2973300" cy="460500"/>
          </a:xfrm>
          <a:prstGeom prst="rect">
            <a:avLst/>
          </a:prstGeom>
          <a:noFill/>
          <a:ln>
            <a:noFill/>
          </a:ln>
        </p:spPr>
        <p:txBody>
          <a:bodyPr spcFirstLastPara="1" wrap="square" lIns="19050" tIns="0" rIns="19050" bIns="0" anchor="t" anchorCtr="0">
            <a:noAutofit/>
          </a:bodyPr>
          <a:lstStyle/>
          <a:p>
            <a:pPr marL="0" marR="0" lvl="0" indent="0" algn="r" rtl="0">
              <a:lnSpc>
                <a:spcPct val="100000"/>
              </a:lnSpc>
              <a:spcBef>
                <a:spcPts val="0"/>
              </a:spcBef>
              <a:spcAft>
                <a:spcPts val="0"/>
              </a:spcAft>
              <a:buClr>
                <a:schemeClr val="dk1"/>
              </a:buClr>
              <a:buFont typeface="Noto Sans Symbols"/>
              <a:buNone/>
            </a:pPr>
            <a:r>
              <a:rPr lang="en-US" sz="1000" b="0" i="1" u="none" strike="noStrike" cap="none">
                <a:solidFill>
                  <a:schemeClr val="dk1"/>
                </a:solidFill>
                <a:latin typeface="Times New Roman"/>
                <a:ea typeface="Times New Roman"/>
                <a:cs typeface="Times New Roman"/>
                <a:sym typeface="Times New Roman"/>
              </a:rPr>
              <a:t>4/5/2015</a:t>
            </a:r>
            <a:endParaRPr sz="1000" b="0" i="1" u="none" strike="noStrike" cap="none">
              <a:solidFill>
                <a:schemeClr val="dk1"/>
              </a:solidFill>
              <a:latin typeface="Times New Roman"/>
              <a:ea typeface="Times New Roman"/>
              <a:cs typeface="Times New Roman"/>
              <a:sym typeface="Times New Roman"/>
            </a:endParaRPr>
          </a:p>
        </p:txBody>
      </p:sp>
      <p:sp>
        <p:nvSpPr>
          <p:cNvPr id="179" name="Google Shape;179;g4dadfbf221_1_40:notes"/>
          <p:cNvSpPr txBox="1">
            <a:spLocks noGrp="1"/>
          </p:cNvSpPr>
          <p:nvPr>
            <p:ph type="ftr" idx="11"/>
          </p:nvPr>
        </p:nvSpPr>
        <p:spPr>
          <a:xfrm>
            <a:off x="-1588" y="8759825"/>
            <a:ext cx="2973300" cy="460500"/>
          </a:xfrm>
          <a:prstGeom prst="rect">
            <a:avLst/>
          </a:prstGeom>
          <a:noFill/>
          <a:ln>
            <a:noFill/>
          </a:ln>
        </p:spPr>
        <p:txBody>
          <a:bodyPr spcFirstLastPara="1" wrap="square" lIns="19050" tIns="0" rIns="19050" bIns="0" anchor="b" anchorCtr="0">
            <a:noAutofit/>
          </a:bodyPr>
          <a:lstStyle/>
          <a:p>
            <a:pPr marL="0" marR="0" lvl="0" indent="0" algn="l" rtl="0">
              <a:lnSpc>
                <a:spcPct val="100000"/>
              </a:lnSpc>
              <a:spcBef>
                <a:spcPts val="0"/>
              </a:spcBef>
              <a:spcAft>
                <a:spcPts val="0"/>
              </a:spcAft>
              <a:buClr>
                <a:schemeClr val="dk1"/>
              </a:buClr>
              <a:buFont typeface="Noto Sans Symbols"/>
              <a:buNone/>
            </a:pPr>
            <a:r>
              <a:rPr lang="en-US" sz="1000" b="0" i="1" u="none" strike="noStrike" cap="none">
                <a:solidFill>
                  <a:schemeClr val="dk1"/>
                </a:solidFill>
                <a:latin typeface="Times New Roman"/>
                <a:ea typeface="Times New Roman"/>
                <a:cs typeface="Times New Roman"/>
                <a:sym typeface="Times New Roman"/>
              </a:rPr>
              <a:t>Rev. April, 1997</a:t>
            </a:r>
            <a:endParaRPr/>
          </a:p>
        </p:txBody>
      </p:sp>
      <p:sp>
        <p:nvSpPr>
          <p:cNvPr id="180" name="Google Shape;180;g4dadfbf221_1_40:notes"/>
          <p:cNvSpPr txBox="1">
            <a:spLocks noGrp="1"/>
          </p:cNvSpPr>
          <p:nvPr>
            <p:ph type="sldNum" idx="12"/>
          </p:nvPr>
        </p:nvSpPr>
        <p:spPr>
          <a:xfrm>
            <a:off x="3886200" y="8759825"/>
            <a:ext cx="2973300" cy="460500"/>
          </a:xfrm>
          <a:prstGeom prst="rect">
            <a:avLst/>
          </a:prstGeom>
          <a:noFill/>
          <a:ln>
            <a:noFill/>
          </a:ln>
        </p:spPr>
        <p:txBody>
          <a:bodyPr spcFirstLastPara="1" wrap="square" lIns="19050" tIns="0" rIns="19050" bIns="0" anchor="b" anchorCtr="0">
            <a:noAutofit/>
          </a:bodyPr>
          <a:lstStyle/>
          <a:p>
            <a:pPr marL="0" marR="0" lvl="0" indent="0" algn="r" rtl="0">
              <a:lnSpc>
                <a:spcPct val="100000"/>
              </a:lnSpc>
              <a:spcBef>
                <a:spcPts val="0"/>
              </a:spcBef>
              <a:spcAft>
                <a:spcPts val="0"/>
              </a:spcAft>
              <a:buClr>
                <a:schemeClr val="dk1"/>
              </a:buClr>
              <a:buFont typeface="Noto Sans Symbols"/>
              <a:buNone/>
            </a:pPr>
            <a:r>
              <a:rPr lang="en-US" sz="1000" b="0" i="1" u="none" strike="noStrike" cap="none">
                <a:solidFill>
                  <a:schemeClr val="dk1"/>
                </a:solidFill>
                <a:latin typeface="Times New Roman"/>
                <a:ea typeface="Times New Roman"/>
                <a:cs typeface="Times New Roman"/>
                <a:sym typeface="Times New Roman"/>
              </a:rPr>
              <a:t>Page </a:t>
            </a:r>
            <a:fld id="{00000000-1234-1234-1234-123412341234}" type="slidenum">
              <a:rPr lang="en-US" sz="1000" b="0" i="1" u="none" strike="noStrike" cap="none">
                <a:solidFill>
                  <a:schemeClr val="dk1"/>
                </a:solidFill>
                <a:latin typeface="Times New Roman"/>
                <a:ea typeface="Times New Roman"/>
                <a:cs typeface="Times New Roman"/>
                <a:sym typeface="Times New Roman"/>
              </a:rPr>
              <a:t>30</a:t>
            </a:fld>
            <a:endParaRPr sz="1000" b="0" i="1" u="none" strike="noStrike" cap="none">
              <a:solidFill>
                <a:schemeClr val="dk1"/>
              </a:solidFill>
              <a:latin typeface="Times New Roman"/>
              <a:ea typeface="Times New Roman"/>
              <a:cs typeface="Times New Roman"/>
              <a:sym typeface="Times New Roman"/>
            </a:endParaRPr>
          </a:p>
        </p:txBody>
      </p:sp>
      <p:sp>
        <p:nvSpPr>
          <p:cNvPr id="181" name="Google Shape;181;g4dadfbf221_1_40:notes"/>
          <p:cNvSpPr txBox="1">
            <a:spLocks noGrp="1"/>
          </p:cNvSpPr>
          <p:nvPr>
            <p:ph type="body" idx="1"/>
          </p:nvPr>
        </p:nvSpPr>
        <p:spPr>
          <a:xfrm>
            <a:off x="190500" y="4379913"/>
            <a:ext cx="6362700" cy="4148100"/>
          </a:xfrm>
          <a:prstGeom prst="rect">
            <a:avLst/>
          </a:prstGeom>
          <a:noFill/>
          <a:ln>
            <a:noFill/>
          </a:ln>
        </p:spPr>
        <p:txBody>
          <a:bodyPr spcFirstLastPara="1" wrap="square" lIns="92075" tIns="46025" rIns="92075" bIns="46025" anchor="t" anchorCtr="0">
            <a:noAutofit/>
          </a:bodyPr>
          <a:lstStyle/>
          <a:p>
            <a:pPr marL="0" marR="0" lvl="0" indent="0" algn="l" rtl="0">
              <a:lnSpc>
                <a:spcPct val="90000"/>
              </a:lnSpc>
              <a:spcBef>
                <a:spcPts val="640"/>
              </a:spcBef>
              <a:spcAft>
                <a:spcPts val="0"/>
              </a:spcAft>
              <a:buNone/>
            </a:pPr>
            <a:endParaRPr i="0" u="none" strike="noStrike" cap="none">
              <a:solidFill>
                <a:schemeClr val="dk1"/>
              </a:solidFill>
              <a:latin typeface="Calibri"/>
              <a:ea typeface="Calibri"/>
              <a:cs typeface="Calibri"/>
              <a:sym typeface="Calibri"/>
            </a:endParaRPr>
          </a:p>
        </p:txBody>
      </p:sp>
      <p:sp>
        <p:nvSpPr>
          <p:cNvPr id="182" name="Google Shape;182;g4dadfbf221_1_40:notes"/>
          <p:cNvSpPr>
            <a:spLocks noGrp="1" noRot="1" noChangeAspect="1"/>
          </p:cNvSpPr>
          <p:nvPr>
            <p:ph type="sldImg" idx="2"/>
          </p:nvPr>
        </p:nvSpPr>
        <p:spPr>
          <a:xfrm>
            <a:off x="852488" y="704850"/>
            <a:ext cx="5153100" cy="34353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738777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4dadfbf221_1_48:notes"/>
          <p:cNvSpPr txBox="1">
            <a:spLocks noGrp="1"/>
          </p:cNvSpPr>
          <p:nvPr>
            <p:ph type="dt" idx="10"/>
          </p:nvPr>
        </p:nvSpPr>
        <p:spPr>
          <a:xfrm>
            <a:off x="3886200" y="0"/>
            <a:ext cx="2973300" cy="460500"/>
          </a:xfrm>
          <a:prstGeom prst="rect">
            <a:avLst/>
          </a:prstGeom>
          <a:noFill/>
          <a:ln>
            <a:noFill/>
          </a:ln>
        </p:spPr>
        <p:txBody>
          <a:bodyPr spcFirstLastPara="1" wrap="square" lIns="19050" tIns="0" rIns="19050" bIns="0" anchor="t" anchorCtr="0">
            <a:noAutofit/>
          </a:bodyPr>
          <a:lstStyle/>
          <a:p>
            <a:pPr marL="0" marR="0" lvl="0" indent="0" algn="r" rtl="0">
              <a:lnSpc>
                <a:spcPct val="100000"/>
              </a:lnSpc>
              <a:spcBef>
                <a:spcPts val="0"/>
              </a:spcBef>
              <a:spcAft>
                <a:spcPts val="0"/>
              </a:spcAft>
              <a:buClr>
                <a:schemeClr val="dk1"/>
              </a:buClr>
              <a:buFont typeface="Noto Sans Symbols"/>
              <a:buNone/>
            </a:pPr>
            <a:r>
              <a:rPr lang="en-US" sz="1000" b="0" i="1" u="none" strike="noStrike" cap="none">
                <a:solidFill>
                  <a:schemeClr val="dk1"/>
                </a:solidFill>
                <a:latin typeface="Times New Roman"/>
                <a:ea typeface="Times New Roman"/>
                <a:cs typeface="Times New Roman"/>
                <a:sym typeface="Times New Roman"/>
              </a:rPr>
              <a:t>4/5/2015</a:t>
            </a:r>
            <a:endParaRPr sz="1000" b="0" i="1" u="none" strike="noStrike" cap="none">
              <a:solidFill>
                <a:schemeClr val="dk1"/>
              </a:solidFill>
              <a:latin typeface="Times New Roman"/>
              <a:ea typeface="Times New Roman"/>
              <a:cs typeface="Times New Roman"/>
              <a:sym typeface="Times New Roman"/>
            </a:endParaRPr>
          </a:p>
        </p:txBody>
      </p:sp>
      <p:sp>
        <p:nvSpPr>
          <p:cNvPr id="190" name="Google Shape;190;g4dadfbf221_1_48:notes"/>
          <p:cNvSpPr txBox="1">
            <a:spLocks noGrp="1"/>
          </p:cNvSpPr>
          <p:nvPr>
            <p:ph type="ftr" idx="11"/>
          </p:nvPr>
        </p:nvSpPr>
        <p:spPr>
          <a:xfrm>
            <a:off x="-1588" y="8759825"/>
            <a:ext cx="2973300" cy="460500"/>
          </a:xfrm>
          <a:prstGeom prst="rect">
            <a:avLst/>
          </a:prstGeom>
          <a:noFill/>
          <a:ln>
            <a:noFill/>
          </a:ln>
        </p:spPr>
        <p:txBody>
          <a:bodyPr spcFirstLastPara="1" wrap="square" lIns="19050" tIns="0" rIns="19050" bIns="0" anchor="b" anchorCtr="0">
            <a:noAutofit/>
          </a:bodyPr>
          <a:lstStyle/>
          <a:p>
            <a:pPr marL="0" marR="0" lvl="0" indent="0" algn="l" rtl="0">
              <a:lnSpc>
                <a:spcPct val="100000"/>
              </a:lnSpc>
              <a:spcBef>
                <a:spcPts val="0"/>
              </a:spcBef>
              <a:spcAft>
                <a:spcPts val="0"/>
              </a:spcAft>
              <a:buClr>
                <a:schemeClr val="dk1"/>
              </a:buClr>
              <a:buFont typeface="Noto Sans Symbols"/>
              <a:buNone/>
            </a:pPr>
            <a:r>
              <a:rPr lang="en-US" sz="1000" b="0" i="1" u="none" strike="noStrike" cap="none">
                <a:solidFill>
                  <a:schemeClr val="dk1"/>
                </a:solidFill>
                <a:latin typeface="Times New Roman"/>
                <a:ea typeface="Times New Roman"/>
                <a:cs typeface="Times New Roman"/>
                <a:sym typeface="Times New Roman"/>
              </a:rPr>
              <a:t>Rev. April, 1997</a:t>
            </a:r>
            <a:endParaRPr/>
          </a:p>
        </p:txBody>
      </p:sp>
      <p:sp>
        <p:nvSpPr>
          <p:cNvPr id="191" name="Google Shape;191;g4dadfbf221_1_48:notes"/>
          <p:cNvSpPr txBox="1">
            <a:spLocks noGrp="1"/>
          </p:cNvSpPr>
          <p:nvPr>
            <p:ph type="sldNum" idx="12"/>
          </p:nvPr>
        </p:nvSpPr>
        <p:spPr>
          <a:xfrm>
            <a:off x="3886200" y="8759825"/>
            <a:ext cx="2973300" cy="460500"/>
          </a:xfrm>
          <a:prstGeom prst="rect">
            <a:avLst/>
          </a:prstGeom>
          <a:noFill/>
          <a:ln>
            <a:noFill/>
          </a:ln>
        </p:spPr>
        <p:txBody>
          <a:bodyPr spcFirstLastPara="1" wrap="square" lIns="19050" tIns="0" rIns="19050" bIns="0" anchor="b" anchorCtr="0">
            <a:noAutofit/>
          </a:bodyPr>
          <a:lstStyle/>
          <a:p>
            <a:pPr marL="0" marR="0" lvl="0" indent="0" algn="r" rtl="0">
              <a:lnSpc>
                <a:spcPct val="100000"/>
              </a:lnSpc>
              <a:spcBef>
                <a:spcPts val="0"/>
              </a:spcBef>
              <a:spcAft>
                <a:spcPts val="0"/>
              </a:spcAft>
              <a:buClr>
                <a:schemeClr val="dk1"/>
              </a:buClr>
              <a:buFont typeface="Noto Sans Symbols"/>
              <a:buNone/>
            </a:pPr>
            <a:r>
              <a:rPr lang="en-US" sz="1000" b="0" i="1" u="none" strike="noStrike" cap="none">
                <a:solidFill>
                  <a:schemeClr val="dk1"/>
                </a:solidFill>
                <a:latin typeface="Times New Roman"/>
                <a:ea typeface="Times New Roman"/>
                <a:cs typeface="Times New Roman"/>
                <a:sym typeface="Times New Roman"/>
              </a:rPr>
              <a:t>Page </a:t>
            </a:r>
            <a:fld id="{00000000-1234-1234-1234-123412341234}" type="slidenum">
              <a:rPr lang="en-US" sz="1000" b="0" i="1" u="none" strike="noStrike" cap="none">
                <a:solidFill>
                  <a:schemeClr val="dk1"/>
                </a:solidFill>
                <a:latin typeface="Times New Roman"/>
                <a:ea typeface="Times New Roman"/>
                <a:cs typeface="Times New Roman"/>
                <a:sym typeface="Times New Roman"/>
              </a:rPr>
              <a:t>33</a:t>
            </a:fld>
            <a:endParaRPr sz="1000" b="0" i="1" u="none" strike="noStrike" cap="none">
              <a:solidFill>
                <a:schemeClr val="dk1"/>
              </a:solidFill>
              <a:latin typeface="Times New Roman"/>
              <a:ea typeface="Times New Roman"/>
              <a:cs typeface="Times New Roman"/>
              <a:sym typeface="Times New Roman"/>
            </a:endParaRPr>
          </a:p>
        </p:txBody>
      </p:sp>
      <p:sp>
        <p:nvSpPr>
          <p:cNvPr id="192" name="Google Shape;192;g4dadfbf221_1_48:notes"/>
          <p:cNvSpPr txBox="1">
            <a:spLocks noGrp="1"/>
          </p:cNvSpPr>
          <p:nvPr>
            <p:ph type="body" idx="1"/>
          </p:nvPr>
        </p:nvSpPr>
        <p:spPr>
          <a:xfrm>
            <a:off x="190500" y="4379913"/>
            <a:ext cx="6362700" cy="4148100"/>
          </a:xfrm>
          <a:prstGeom prst="rect">
            <a:avLst/>
          </a:prstGeom>
          <a:noFill/>
          <a:ln>
            <a:noFill/>
          </a:ln>
        </p:spPr>
        <p:txBody>
          <a:bodyPr spcFirstLastPara="1" wrap="square" lIns="92075" tIns="46025" rIns="92075" bIns="46025" anchor="t" anchorCtr="0">
            <a:noAutofit/>
          </a:bodyPr>
          <a:lstStyle/>
          <a:p>
            <a:pPr marL="0" marR="0" lvl="0" indent="0" algn="l" rtl="0">
              <a:lnSpc>
                <a:spcPct val="90000"/>
              </a:lnSpc>
              <a:spcBef>
                <a:spcPts val="640"/>
              </a:spcBef>
              <a:spcAft>
                <a:spcPts val="0"/>
              </a:spcAft>
              <a:buNone/>
            </a:pPr>
            <a:endParaRPr>
              <a:latin typeface="Calibri"/>
              <a:ea typeface="Calibri"/>
              <a:cs typeface="Calibri"/>
              <a:sym typeface="Calibri"/>
            </a:endParaRPr>
          </a:p>
        </p:txBody>
      </p:sp>
      <p:sp>
        <p:nvSpPr>
          <p:cNvPr id="193" name="Google Shape;193;g4dadfbf221_1_48:notes"/>
          <p:cNvSpPr>
            <a:spLocks noGrp="1" noRot="1" noChangeAspect="1"/>
          </p:cNvSpPr>
          <p:nvPr>
            <p:ph type="sldImg" idx="2"/>
          </p:nvPr>
        </p:nvSpPr>
        <p:spPr>
          <a:xfrm>
            <a:off x="852488" y="704850"/>
            <a:ext cx="5153100" cy="34353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877279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3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 name="Google Shape;273;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3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0" name="Google Shape;29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4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8" name="Google Shape;29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4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 name="Google Shape;306;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4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2" name="Google Shape;31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4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4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7" name="Google Shape;32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4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5" name="Google Shape;335;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4AF586A-23F9-47D9-83ED-4C35C38A415A}"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833C7-008B-4F56-B3E3-BBD923E41DAC}" type="slidenum">
              <a:rPr lang="en-US" smtClean="0"/>
              <a:t>‹#›</a:t>
            </a:fld>
            <a:endParaRPr lang="en-US"/>
          </a:p>
        </p:txBody>
      </p:sp>
    </p:spTree>
    <p:extLst>
      <p:ext uri="{BB962C8B-B14F-4D97-AF65-F5344CB8AC3E}">
        <p14:creationId xmlns:p14="http://schemas.microsoft.com/office/powerpoint/2010/main" val="3220895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AF586A-23F9-47D9-83ED-4C35C38A415A}"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833C7-008B-4F56-B3E3-BBD923E41DAC}" type="slidenum">
              <a:rPr lang="en-US" smtClean="0"/>
              <a:t>‹#›</a:t>
            </a:fld>
            <a:endParaRPr lang="en-US"/>
          </a:p>
        </p:txBody>
      </p:sp>
    </p:spTree>
    <p:extLst>
      <p:ext uri="{BB962C8B-B14F-4D97-AF65-F5344CB8AC3E}">
        <p14:creationId xmlns:p14="http://schemas.microsoft.com/office/powerpoint/2010/main" val="588498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AF586A-23F9-47D9-83ED-4C35C38A415A}"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833C7-008B-4F56-B3E3-BBD923E41DAC}" type="slidenum">
              <a:rPr lang="en-US" smtClean="0"/>
              <a:t>‹#›</a:t>
            </a:fld>
            <a:endParaRPr lang="en-US"/>
          </a:p>
        </p:txBody>
      </p:sp>
    </p:spTree>
    <p:extLst>
      <p:ext uri="{BB962C8B-B14F-4D97-AF65-F5344CB8AC3E}">
        <p14:creationId xmlns:p14="http://schemas.microsoft.com/office/powerpoint/2010/main" val="824721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10363200" cy="9906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6D7ED2FD-D96F-417D-A630-73A6365CF163}" type="slidenum">
              <a:rPr lang="en-US" altLang="en-US"/>
              <a:pPr/>
              <a:t>‹#›</a:t>
            </a:fld>
            <a:endParaRPr lang="en-US" altLang="en-US"/>
          </a:p>
        </p:txBody>
      </p:sp>
    </p:spTree>
    <p:extLst>
      <p:ext uri="{BB962C8B-B14F-4D97-AF65-F5344CB8AC3E}">
        <p14:creationId xmlns:p14="http://schemas.microsoft.com/office/powerpoint/2010/main" val="835859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AF586A-23F9-47D9-83ED-4C35C38A415A}"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833C7-008B-4F56-B3E3-BBD923E41DAC}" type="slidenum">
              <a:rPr lang="en-US" smtClean="0"/>
              <a:t>‹#›</a:t>
            </a:fld>
            <a:endParaRPr lang="en-US"/>
          </a:p>
        </p:txBody>
      </p:sp>
    </p:spTree>
    <p:extLst>
      <p:ext uri="{BB962C8B-B14F-4D97-AF65-F5344CB8AC3E}">
        <p14:creationId xmlns:p14="http://schemas.microsoft.com/office/powerpoint/2010/main" val="1230672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AF586A-23F9-47D9-83ED-4C35C38A415A}"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833C7-008B-4F56-B3E3-BBD923E41DAC}" type="slidenum">
              <a:rPr lang="en-US" smtClean="0"/>
              <a:t>‹#›</a:t>
            </a:fld>
            <a:endParaRPr lang="en-US"/>
          </a:p>
        </p:txBody>
      </p:sp>
    </p:spTree>
    <p:extLst>
      <p:ext uri="{BB962C8B-B14F-4D97-AF65-F5344CB8AC3E}">
        <p14:creationId xmlns:p14="http://schemas.microsoft.com/office/powerpoint/2010/main" val="419878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AF586A-23F9-47D9-83ED-4C35C38A415A}" type="datetimeFigureOut">
              <a:rPr lang="en-US" smtClean="0"/>
              <a:t>8/1/2023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C833C7-008B-4F56-B3E3-BBD923E41DAC}" type="slidenum">
              <a:rPr lang="en-US" smtClean="0"/>
              <a:t>‹#›</a:t>
            </a:fld>
            <a:endParaRPr lang="en-US"/>
          </a:p>
        </p:txBody>
      </p:sp>
    </p:spTree>
    <p:extLst>
      <p:ext uri="{BB962C8B-B14F-4D97-AF65-F5344CB8AC3E}">
        <p14:creationId xmlns:p14="http://schemas.microsoft.com/office/powerpoint/2010/main" val="935794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AF586A-23F9-47D9-83ED-4C35C38A415A}" type="datetimeFigureOut">
              <a:rPr lang="en-US" smtClean="0"/>
              <a:t>8/1/2023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C833C7-008B-4F56-B3E3-BBD923E41DAC}" type="slidenum">
              <a:rPr lang="en-US" smtClean="0"/>
              <a:t>‹#›</a:t>
            </a:fld>
            <a:endParaRPr lang="en-US"/>
          </a:p>
        </p:txBody>
      </p:sp>
    </p:spTree>
    <p:extLst>
      <p:ext uri="{BB962C8B-B14F-4D97-AF65-F5344CB8AC3E}">
        <p14:creationId xmlns:p14="http://schemas.microsoft.com/office/powerpoint/2010/main" val="837465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AF586A-23F9-47D9-83ED-4C35C38A415A}" type="datetimeFigureOut">
              <a:rPr lang="en-US" smtClean="0"/>
              <a:t>8/1/2023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C833C7-008B-4F56-B3E3-BBD923E41DAC}" type="slidenum">
              <a:rPr lang="en-US" smtClean="0"/>
              <a:t>‹#›</a:t>
            </a:fld>
            <a:endParaRPr lang="en-US"/>
          </a:p>
        </p:txBody>
      </p:sp>
    </p:spTree>
    <p:extLst>
      <p:ext uri="{BB962C8B-B14F-4D97-AF65-F5344CB8AC3E}">
        <p14:creationId xmlns:p14="http://schemas.microsoft.com/office/powerpoint/2010/main" val="325351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AF586A-23F9-47D9-83ED-4C35C38A415A}" type="datetimeFigureOut">
              <a:rPr lang="en-US" smtClean="0"/>
              <a:t>8/1/2023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C833C7-008B-4F56-B3E3-BBD923E41DAC}" type="slidenum">
              <a:rPr lang="en-US" smtClean="0"/>
              <a:t>‹#›</a:t>
            </a:fld>
            <a:endParaRPr lang="en-US"/>
          </a:p>
        </p:txBody>
      </p:sp>
    </p:spTree>
    <p:extLst>
      <p:ext uri="{BB962C8B-B14F-4D97-AF65-F5344CB8AC3E}">
        <p14:creationId xmlns:p14="http://schemas.microsoft.com/office/powerpoint/2010/main" val="3222543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AF586A-23F9-47D9-83ED-4C35C38A415A}" type="datetimeFigureOut">
              <a:rPr lang="en-US" smtClean="0"/>
              <a:t>8/1/2023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C833C7-008B-4F56-B3E3-BBD923E41DAC}" type="slidenum">
              <a:rPr lang="en-US" smtClean="0"/>
              <a:t>‹#›</a:t>
            </a:fld>
            <a:endParaRPr lang="en-US"/>
          </a:p>
        </p:txBody>
      </p:sp>
    </p:spTree>
    <p:extLst>
      <p:ext uri="{BB962C8B-B14F-4D97-AF65-F5344CB8AC3E}">
        <p14:creationId xmlns:p14="http://schemas.microsoft.com/office/powerpoint/2010/main" val="3809799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AF586A-23F9-47D9-83ED-4C35C38A415A}" type="datetimeFigureOut">
              <a:rPr lang="en-US" smtClean="0"/>
              <a:t>8/1/2023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C833C7-008B-4F56-B3E3-BBD923E41DAC}" type="slidenum">
              <a:rPr lang="en-US" smtClean="0"/>
              <a:t>‹#›</a:t>
            </a:fld>
            <a:endParaRPr lang="en-US"/>
          </a:p>
        </p:txBody>
      </p:sp>
    </p:spTree>
    <p:extLst>
      <p:ext uri="{BB962C8B-B14F-4D97-AF65-F5344CB8AC3E}">
        <p14:creationId xmlns:p14="http://schemas.microsoft.com/office/powerpoint/2010/main" val="2684288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AF586A-23F9-47D9-83ED-4C35C38A415A}" type="datetimeFigureOut">
              <a:rPr lang="en-US" smtClean="0"/>
              <a:t>8/1/2023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C833C7-008B-4F56-B3E3-BBD923E41DAC}" type="slidenum">
              <a:rPr lang="en-US" smtClean="0"/>
              <a:t>‹#›</a:t>
            </a:fld>
            <a:endParaRPr lang="en-US"/>
          </a:p>
        </p:txBody>
      </p:sp>
    </p:spTree>
    <p:extLst>
      <p:ext uri="{BB962C8B-B14F-4D97-AF65-F5344CB8AC3E}">
        <p14:creationId xmlns:p14="http://schemas.microsoft.com/office/powerpoint/2010/main" val="2544310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txBox="1">
            <a:spLocks noGrp="1"/>
          </p:cNvSpPr>
          <p:nvPr>
            <p:ph type="title"/>
          </p:nvPr>
        </p:nvSpPr>
        <p:spPr>
          <a:xfrm>
            <a:off x="2209800" y="533400"/>
            <a:ext cx="8459788" cy="990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Font typeface="Calibri"/>
              <a:buNone/>
            </a:pPr>
            <a:r>
              <a:rPr lang="en-US" sz="4400" b="0" i="0" u="none" strike="noStrike" cap="none">
                <a:solidFill>
                  <a:schemeClr val="lt1"/>
                </a:solidFill>
                <a:latin typeface="Calibri"/>
                <a:ea typeface="Calibri"/>
                <a:cs typeface="Calibri"/>
                <a:sym typeface="Calibri"/>
              </a:rPr>
              <a:t>Homicide Prevention</a:t>
            </a:r>
            <a:endParaRPr sz="4400" b="0" i="0" u="none" strike="noStrike" cap="none">
              <a:solidFill>
                <a:schemeClr val="lt1"/>
              </a:solidFill>
              <a:latin typeface="Calibri"/>
              <a:ea typeface="Calibri"/>
              <a:cs typeface="Calibri"/>
              <a:sym typeface="Calibri"/>
            </a:endParaRPr>
          </a:p>
        </p:txBody>
      </p:sp>
      <p:sp>
        <p:nvSpPr>
          <p:cNvPr id="97" name="Google Shape;97;p14"/>
          <p:cNvSpPr txBox="1">
            <a:spLocks noGrp="1"/>
          </p:cNvSpPr>
          <p:nvPr>
            <p:ph type="body" idx="1"/>
          </p:nvPr>
        </p:nvSpPr>
        <p:spPr>
          <a:xfrm>
            <a:off x="2209800" y="2057400"/>
            <a:ext cx="4038600" cy="33528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lt1"/>
              </a:buClr>
              <a:buSzPts val="2800"/>
              <a:buFont typeface="Arial"/>
              <a:buChar char="•"/>
            </a:pPr>
            <a:r>
              <a:rPr lang="en-US" sz="2800" b="0" i="0" u="none" strike="noStrike" cap="none">
                <a:solidFill>
                  <a:schemeClr val="lt1"/>
                </a:solidFill>
                <a:latin typeface="Calibri"/>
                <a:ea typeface="Calibri"/>
                <a:cs typeface="Calibri"/>
                <a:sym typeface="Calibri"/>
              </a:rPr>
              <a:t>BLS</a:t>
            </a:r>
            <a:endParaRPr/>
          </a:p>
          <a:p>
            <a:pPr marL="228600" marR="0" lvl="0" indent="-228600" algn="l" rtl="0">
              <a:lnSpc>
                <a:spcPct val="90000"/>
              </a:lnSpc>
              <a:spcBef>
                <a:spcPts val="1000"/>
              </a:spcBef>
              <a:spcAft>
                <a:spcPts val="0"/>
              </a:spcAft>
              <a:buClr>
                <a:schemeClr val="lt1"/>
              </a:buClr>
              <a:buSzPts val="2800"/>
              <a:buFont typeface="Arial"/>
              <a:buChar char="•"/>
            </a:pPr>
            <a:r>
              <a:rPr lang="en-US" sz="2800" b="0" i="0" u="none" strike="noStrike" cap="none">
                <a:solidFill>
                  <a:schemeClr val="lt1"/>
                </a:solidFill>
                <a:latin typeface="Calibri"/>
                <a:ea typeface="Calibri"/>
                <a:cs typeface="Calibri"/>
                <a:sym typeface="Calibri"/>
              </a:rPr>
              <a:t>Active Shooter</a:t>
            </a:r>
            <a:endParaRPr/>
          </a:p>
          <a:p>
            <a:pPr marL="228600" marR="0" lvl="0" indent="-228600" algn="l" rtl="0">
              <a:lnSpc>
                <a:spcPct val="90000"/>
              </a:lnSpc>
              <a:spcBef>
                <a:spcPts val="1000"/>
              </a:spcBef>
              <a:spcAft>
                <a:spcPts val="0"/>
              </a:spcAft>
              <a:buClr>
                <a:schemeClr val="lt1"/>
              </a:buClr>
              <a:buSzPts val="2800"/>
              <a:buFont typeface="Arial"/>
              <a:buChar char="•"/>
            </a:pPr>
            <a:r>
              <a:rPr lang="en-US" sz="2800" b="0" i="0" u="none" strike="noStrike" cap="none">
                <a:solidFill>
                  <a:schemeClr val="lt1"/>
                </a:solidFill>
                <a:latin typeface="Calibri"/>
                <a:ea typeface="Calibri"/>
                <a:cs typeface="Calibri"/>
                <a:sym typeface="Calibri"/>
              </a:rPr>
              <a:t>Office Design</a:t>
            </a:r>
            <a:endParaRPr sz="2800" b="0" i="0" u="none" strike="noStrike" cap="none">
              <a:solidFill>
                <a:schemeClr val="lt1"/>
              </a:solidFill>
              <a:latin typeface="Calibri"/>
              <a:ea typeface="Calibri"/>
              <a:cs typeface="Calibri"/>
              <a:sym typeface="Calibri"/>
            </a:endParaRPr>
          </a:p>
        </p:txBody>
      </p:sp>
      <p:sp>
        <p:nvSpPr>
          <p:cNvPr id="98" name="Google Shape;98;p14"/>
          <p:cNvSpPr txBox="1"/>
          <p:nvPr/>
        </p:nvSpPr>
        <p:spPr>
          <a:xfrm>
            <a:off x="651725" y="368275"/>
            <a:ext cx="11003400" cy="128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6000" dirty="0">
                <a:latin typeface="Calibri"/>
                <a:ea typeface="Calibri"/>
                <a:cs typeface="Calibri"/>
                <a:sym typeface="Calibri"/>
              </a:rPr>
              <a:t>Security and Violence Prevention</a:t>
            </a:r>
            <a:endParaRPr sz="6000" dirty="0">
              <a:latin typeface="Calibri"/>
              <a:ea typeface="Calibri"/>
              <a:cs typeface="Calibri"/>
              <a:sym typeface="Calibri"/>
            </a:endParaRPr>
          </a:p>
        </p:txBody>
      </p:sp>
      <p:sp>
        <p:nvSpPr>
          <p:cNvPr id="99" name="Google Shape;99;p14"/>
          <p:cNvSpPr txBox="1"/>
          <p:nvPr/>
        </p:nvSpPr>
        <p:spPr>
          <a:xfrm>
            <a:off x="643450" y="2128925"/>
            <a:ext cx="3235800" cy="2063100"/>
          </a:xfrm>
          <a:prstGeom prst="rect">
            <a:avLst/>
          </a:prstGeom>
          <a:noFill/>
          <a:ln>
            <a:noFill/>
          </a:ln>
        </p:spPr>
        <p:txBody>
          <a:bodyPr spcFirstLastPara="1" wrap="square" lIns="91425" tIns="91425" rIns="91425" bIns="91425" anchor="t" anchorCtr="0">
            <a:noAutofit/>
          </a:bodyPr>
          <a:lstStyle/>
          <a:p>
            <a:pPr marL="457200" lvl="0" indent="-431800" algn="l" rtl="0">
              <a:spcBef>
                <a:spcPts val="0"/>
              </a:spcBef>
              <a:spcAft>
                <a:spcPts val="0"/>
              </a:spcAft>
              <a:buSzPts val="3200"/>
              <a:buFont typeface="Calibri"/>
              <a:buChar char="●"/>
            </a:pPr>
            <a:r>
              <a:rPr lang="en-US" sz="3200" dirty="0">
                <a:latin typeface="Calibri"/>
                <a:ea typeface="Calibri"/>
                <a:cs typeface="Calibri"/>
                <a:sym typeface="Calibri"/>
              </a:rPr>
              <a:t>BLS</a:t>
            </a:r>
            <a:endParaRPr sz="3200" dirty="0">
              <a:latin typeface="Calibri"/>
              <a:ea typeface="Calibri"/>
              <a:cs typeface="Calibri"/>
              <a:sym typeface="Calibri"/>
            </a:endParaRPr>
          </a:p>
          <a:p>
            <a:pPr marL="457200" lvl="0" indent="-431800" algn="l" rtl="0">
              <a:spcBef>
                <a:spcPts val="0"/>
              </a:spcBef>
              <a:spcAft>
                <a:spcPts val="0"/>
              </a:spcAft>
              <a:buSzPts val="3200"/>
              <a:buFont typeface="Calibri"/>
              <a:buChar char="●"/>
            </a:pPr>
            <a:r>
              <a:rPr lang="en-US" sz="3200" dirty="0">
                <a:latin typeface="Calibri"/>
                <a:ea typeface="Calibri"/>
                <a:cs typeface="Calibri"/>
                <a:sym typeface="Calibri"/>
              </a:rPr>
              <a:t>Have a Plan</a:t>
            </a:r>
            <a:endParaRPr sz="3200" dirty="0">
              <a:latin typeface="Calibri"/>
              <a:ea typeface="Calibri"/>
              <a:cs typeface="Calibri"/>
              <a:sym typeface="Calibri"/>
            </a:endParaRPr>
          </a:p>
        </p:txBody>
      </p:sp>
      <p:pic>
        <p:nvPicPr>
          <p:cNvPr id="100" name="Google Shape;100;p14"/>
          <p:cNvPicPr preferRelativeResize="0"/>
          <p:nvPr/>
        </p:nvPicPr>
        <p:blipFill>
          <a:blip r:embed="rId3">
            <a:alphaModFix/>
          </a:blip>
          <a:stretch>
            <a:fillRect/>
          </a:stretch>
        </p:blipFill>
        <p:spPr>
          <a:xfrm>
            <a:off x="4294550" y="2109175"/>
            <a:ext cx="7516450" cy="3758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36"/>
          <p:cNvPicPr preferRelativeResize="0"/>
          <p:nvPr/>
        </p:nvPicPr>
        <p:blipFill rotWithShape="1">
          <a:blip r:embed="rId3">
            <a:alphaModFix/>
          </a:blip>
          <a:srcRect t="15775"/>
          <a:stretch/>
        </p:blipFill>
        <p:spPr>
          <a:xfrm>
            <a:off x="3666237" y="4129500"/>
            <a:ext cx="4859526" cy="2728501"/>
          </a:xfrm>
          <a:prstGeom prst="rect">
            <a:avLst/>
          </a:prstGeom>
          <a:noFill/>
          <a:ln>
            <a:noFill/>
          </a:ln>
        </p:spPr>
      </p:pic>
      <p:sp>
        <p:nvSpPr>
          <p:cNvPr id="293" name="Google Shape;293;p36"/>
          <p:cNvSpPr txBox="1">
            <a:spLocks noGrp="1"/>
          </p:cNvSpPr>
          <p:nvPr>
            <p:ph type="title"/>
          </p:nvPr>
        </p:nvSpPr>
        <p:spPr>
          <a:xfrm>
            <a:off x="838200" y="365125"/>
            <a:ext cx="10515600" cy="1128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Font typeface="Calibri"/>
              <a:buNone/>
            </a:pPr>
            <a:r>
              <a:rPr lang="en-US" sz="4400" b="0" i="0" u="none" strike="noStrike" cap="none">
                <a:solidFill>
                  <a:schemeClr val="dk1"/>
                </a:solidFill>
                <a:latin typeface="Calibri"/>
                <a:ea typeface="Calibri"/>
                <a:cs typeface="Calibri"/>
                <a:sym typeface="Calibri"/>
              </a:rPr>
              <a:t>External Risk Factors Include:</a:t>
            </a:r>
            <a:endParaRPr/>
          </a:p>
        </p:txBody>
      </p:sp>
      <p:sp>
        <p:nvSpPr>
          <p:cNvPr id="294" name="Google Shape;294;p36"/>
          <p:cNvSpPr txBox="1">
            <a:spLocks noGrp="1"/>
          </p:cNvSpPr>
          <p:nvPr>
            <p:ph type="body" idx="1"/>
          </p:nvPr>
        </p:nvSpPr>
        <p:spPr>
          <a:xfrm>
            <a:off x="406800" y="1600200"/>
            <a:ext cx="5669700" cy="2529300"/>
          </a:xfrm>
          <a:prstGeom prst="rect">
            <a:avLst/>
          </a:prstGeom>
          <a:noFill/>
          <a:ln>
            <a:noFill/>
          </a:ln>
        </p:spPr>
        <p:txBody>
          <a:bodyPr spcFirstLastPara="1" wrap="square" lIns="91425" tIns="45700" rIns="91425" bIns="45700" anchor="t" anchorCtr="0">
            <a:noAutofit/>
          </a:bodyPr>
          <a:lstStyle/>
          <a:p>
            <a:pPr marL="533400" marR="0" lvl="0" indent="-520700" algn="l" rtl="0">
              <a:lnSpc>
                <a:spcPct val="90000"/>
              </a:lnSpc>
              <a:spcBef>
                <a:spcPts val="0"/>
              </a:spcBef>
              <a:spcAft>
                <a:spcPts val="0"/>
              </a:spcAft>
              <a:buClr>
                <a:schemeClr val="dk1"/>
              </a:buClr>
              <a:buSzPts val="2600"/>
              <a:buFont typeface="Calibri"/>
              <a:buAutoNum type="arabicPeriod"/>
            </a:pPr>
            <a:r>
              <a:rPr lang="en-US" sz="2600" b="0" i="0" u="none" strike="noStrike" cap="none" dirty="0">
                <a:solidFill>
                  <a:schemeClr val="dk1"/>
                </a:solidFill>
                <a:latin typeface="Calibri"/>
                <a:ea typeface="Calibri"/>
                <a:cs typeface="Calibri"/>
                <a:sym typeface="Calibri"/>
              </a:rPr>
              <a:t>Working alone or in small numbers.</a:t>
            </a:r>
            <a:endParaRPr sz="2600" dirty="0"/>
          </a:p>
          <a:p>
            <a:pPr marL="533400" marR="0" lvl="0" indent="-520700" algn="l" rtl="0">
              <a:lnSpc>
                <a:spcPct val="90000"/>
              </a:lnSpc>
              <a:spcBef>
                <a:spcPts val="1000"/>
              </a:spcBef>
              <a:spcAft>
                <a:spcPts val="0"/>
              </a:spcAft>
              <a:buClr>
                <a:schemeClr val="dk1"/>
              </a:buClr>
              <a:buSzPts val="2600"/>
              <a:buFont typeface="Calibri"/>
              <a:buAutoNum type="arabicPeriod"/>
            </a:pPr>
            <a:r>
              <a:rPr lang="en-US" sz="2600" b="0" i="0" u="none" strike="noStrike" cap="none" dirty="0">
                <a:solidFill>
                  <a:schemeClr val="dk1"/>
                </a:solidFill>
                <a:latin typeface="Calibri"/>
                <a:ea typeface="Calibri"/>
                <a:cs typeface="Calibri"/>
                <a:sym typeface="Calibri"/>
              </a:rPr>
              <a:t>Working late night/early morning.</a:t>
            </a:r>
            <a:endParaRPr sz="2600" dirty="0"/>
          </a:p>
          <a:p>
            <a:pPr marL="533400" marR="0" lvl="0" indent="-520700" algn="l" rtl="0">
              <a:lnSpc>
                <a:spcPct val="90000"/>
              </a:lnSpc>
              <a:spcBef>
                <a:spcPts val="1000"/>
              </a:spcBef>
              <a:spcAft>
                <a:spcPts val="0"/>
              </a:spcAft>
              <a:buClr>
                <a:schemeClr val="dk1"/>
              </a:buClr>
              <a:buSzPts val="2600"/>
              <a:buFont typeface="Calibri"/>
              <a:buAutoNum type="arabicPeriod"/>
            </a:pPr>
            <a:r>
              <a:rPr lang="en-US" sz="2600" b="0" i="0" u="none" strike="noStrike" cap="none" dirty="0">
                <a:solidFill>
                  <a:schemeClr val="dk1"/>
                </a:solidFill>
                <a:latin typeface="Calibri"/>
                <a:ea typeface="Calibri"/>
                <a:cs typeface="Calibri"/>
                <a:sym typeface="Calibri"/>
              </a:rPr>
              <a:t>Working with money.</a:t>
            </a:r>
            <a:endParaRPr sz="2600" dirty="0"/>
          </a:p>
          <a:p>
            <a:pPr marL="533400" marR="0" lvl="0" indent="-520700" algn="l" rtl="0">
              <a:lnSpc>
                <a:spcPct val="90000"/>
              </a:lnSpc>
              <a:spcBef>
                <a:spcPts val="1000"/>
              </a:spcBef>
              <a:spcAft>
                <a:spcPts val="0"/>
              </a:spcAft>
              <a:buClr>
                <a:schemeClr val="dk1"/>
              </a:buClr>
              <a:buSzPts val="2600"/>
              <a:buFont typeface="Calibri"/>
              <a:buAutoNum type="arabicPeriod"/>
            </a:pPr>
            <a:r>
              <a:rPr lang="en-US" sz="2600" b="0" i="0" u="none" strike="noStrike" cap="none" dirty="0">
                <a:solidFill>
                  <a:schemeClr val="dk1"/>
                </a:solidFill>
                <a:latin typeface="Calibri"/>
                <a:ea typeface="Calibri"/>
                <a:cs typeface="Calibri"/>
                <a:sym typeface="Calibri"/>
              </a:rPr>
              <a:t>Delivering passengers, goods or services.</a:t>
            </a:r>
            <a:endParaRPr sz="2600" dirty="0"/>
          </a:p>
        </p:txBody>
      </p:sp>
      <p:sp>
        <p:nvSpPr>
          <p:cNvPr id="295" name="Google Shape;295;p36"/>
          <p:cNvSpPr txBox="1">
            <a:spLocks noGrp="1"/>
          </p:cNvSpPr>
          <p:nvPr>
            <p:ph type="body" idx="2"/>
          </p:nvPr>
        </p:nvSpPr>
        <p:spPr>
          <a:xfrm>
            <a:off x="6076500" y="1600200"/>
            <a:ext cx="5658300" cy="2529300"/>
          </a:xfrm>
          <a:prstGeom prst="rect">
            <a:avLst/>
          </a:prstGeom>
          <a:noFill/>
          <a:ln>
            <a:noFill/>
          </a:ln>
        </p:spPr>
        <p:txBody>
          <a:bodyPr spcFirstLastPara="1" wrap="square" lIns="91425" tIns="45700" rIns="91425" bIns="45700" anchor="t" anchorCtr="0">
            <a:noAutofit/>
          </a:bodyPr>
          <a:lstStyle/>
          <a:p>
            <a:pPr marL="533400" marR="0" lvl="0" indent="-520700" algn="l" rtl="0">
              <a:lnSpc>
                <a:spcPct val="90000"/>
              </a:lnSpc>
              <a:spcBef>
                <a:spcPts val="0"/>
              </a:spcBef>
              <a:spcAft>
                <a:spcPts val="0"/>
              </a:spcAft>
              <a:buClr>
                <a:schemeClr val="dk1"/>
              </a:buClr>
              <a:buSzPts val="2600"/>
              <a:buFont typeface="Calibri"/>
              <a:buAutoNum type="arabicPeriod" startAt="5"/>
            </a:pPr>
            <a:r>
              <a:rPr lang="en-US" sz="2600" b="0" i="0" u="none" strike="noStrike" cap="none" dirty="0">
                <a:solidFill>
                  <a:schemeClr val="dk1"/>
                </a:solidFill>
                <a:latin typeface="Calibri"/>
                <a:ea typeface="Calibri"/>
                <a:cs typeface="Calibri"/>
                <a:sym typeface="Calibri"/>
              </a:rPr>
              <a:t>Having a mobile workplace like a taxicab or police car.</a:t>
            </a:r>
            <a:endParaRPr sz="2600" dirty="0"/>
          </a:p>
          <a:p>
            <a:pPr marL="533400" marR="0" lvl="0" indent="-520700" algn="l" rtl="0">
              <a:lnSpc>
                <a:spcPct val="90000"/>
              </a:lnSpc>
              <a:spcBef>
                <a:spcPts val="1000"/>
              </a:spcBef>
              <a:spcAft>
                <a:spcPts val="0"/>
              </a:spcAft>
              <a:buClr>
                <a:schemeClr val="dk1"/>
              </a:buClr>
              <a:buSzPts val="2600"/>
              <a:buFont typeface="Calibri"/>
              <a:buAutoNum type="arabicPeriod" startAt="5"/>
            </a:pPr>
            <a:r>
              <a:rPr lang="en-US" sz="2600" b="0" i="0" u="none" strike="noStrike" cap="none" dirty="0">
                <a:solidFill>
                  <a:schemeClr val="dk1"/>
                </a:solidFill>
                <a:latin typeface="Calibri"/>
                <a:ea typeface="Calibri"/>
                <a:cs typeface="Calibri"/>
                <a:sym typeface="Calibri"/>
              </a:rPr>
              <a:t>Working in high crime areas.</a:t>
            </a:r>
            <a:endParaRPr sz="2600" dirty="0"/>
          </a:p>
          <a:p>
            <a:pPr marL="533400" marR="0" lvl="0" indent="-520700" algn="l" rtl="0">
              <a:lnSpc>
                <a:spcPct val="90000"/>
              </a:lnSpc>
              <a:spcBef>
                <a:spcPts val="1000"/>
              </a:spcBef>
              <a:spcAft>
                <a:spcPts val="0"/>
              </a:spcAft>
              <a:buClr>
                <a:schemeClr val="dk1"/>
              </a:buClr>
              <a:buSzPts val="2600"/>
              <a:buFont typeface="Calibri"/>
              <a:buAutoNum type="arabicPeriod" startAt="5"/>
            </a:pPr>
            <a:r>
              <a:rPr lang="en-US" sz="2600" b="0" i="0" u="none" strike="noStrike" cap="none" dirty="0">
                <a:solidFill>
                  <a:schemeClr val="dk1"/>
                </a:solidFill>
                <a:latin typeface="Calibri"/>
                <a:ea typeface="Calibri"/>
                <a:cs typeface="Calibri"/>
                <a:sym typeface="Calibri"/>
              </a:rPr>
              <a:t>Guarding property or possessions.</a:t>
            </a:r>
            <a:endParaRPr sz="2600" dirty="0"/>
          </a:p>
          <a:p>
            <a:pPr marL="533400" marR="0" lvl="0" indent="-520700" algn="l" rtl="0">
              <a:lnSpc>
                <a:spcPct val="90000"/>
              </a:lnSpc>
              <a:spcBef>
                <a:spcPts val="1000"/>
              </a:spcBef>
              <a:spcAft>
                <a:spcPts val="0"/>
              </a:spcAft>
              <a:buClr>
                <a:schemeClr val="dk1"/>
              </a:buClr>
              <a:buSzPts val="2600"/>
              <a:buFont typeface="Calibri"/>
              <a:buAutoNum type="arabicPeriod" startAt="5"/>
            </a:pPr>
            <a:r>
              <a:rPr lang="en-US" sz="2600" b="0" i="0" u="none" strike="noStrike" cap="none" dirty="0">
                <a:solidFill>
                  <a:schemeClr val="dk1"/>
                </a:solidFill>
                <a:latin typeface="Calibri"/>
                <a:ea typeface="Calibri"/>
                <a:cs typeface="Calibri"/>
                <a:sym typeface="Calibri"/>
              </a:rPr>
              <a:t>Contact with the public</a:t>
            </a:r>
            <a:r>
              <a:rPr lang="en-US" sz="2600" dirty="0">
                <a:solidFill>
                  <a:schemeClr val="dk1"/>
                </a:solidFill>
                <a:latin typeface="Calibri"/>
                <a:ea typeface="Calibri"/>
                <a:cs typeface="Calibri"/>
                <a:sym typeface="Calibri"/>
              </a:rPr>
              <a:t> (Alcohol) </a:t>
            </a:r>
            <a:endParaRPr lang="en-US" sz="2600" b="0" i="0" u="none" strike="noStrike" cap="none" dirty="0">
              <a:solidFill>
                <a:schemeClr val="dk1"/>
              </a:solidFill>
              <a:latin typeface="Calibri"/>
              <a:ea typeface="Calibri"/>
              <a:cs typeface="Calibri"/>
              <a:sym typeface="Calibri"/>
            </a:endParaRPr>
          </a:p>
          <a:p>
            <a:pPr marL="533400" marR="0" lvl="0" indent="-520700" algn="l" rtl="0">
              <a:lnSpc>
                <a:spcPct val="90000"/>
              </a:lnSpc>
              <a:spcBef>
                <a:spcPts val="1000"/>
              </a:spcBef>
              <a:spcAft>
                <a:spcPts val="0"/>
              </a:spcAft>
              <a:buClr>
                <a:schemeClr val="dk1"/>
              </a:buClr>
              <a:buSzPts val="2600"/>
              <a:buFont typeface="Calibri"/>
              <a:buAutoNum type="arabicPeriod" startAt="5"/>
            </a:pPr>
            <a:endParaRPr sz="2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7"/>
          <p:cNvSpPr txBox="1">
            <a:spLocks noGrp="1"/>
          </p:cNvSpPr>
          <p:nvPr>
            <p:ph type="title"/>
          </p:nvPr>
        </p:nvSpPr>
        <p:spPr>
          <a:xfrm>
            <a:off x="838200" y="365125"/>
            <a:ext cx="10515600" cy="10518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Font typeface="Calibri"/>
              <a:buNone/>
            </a:pPr>
            <a:r>
              <a:rPr lang="en-US" sz="4400" b="0" i="0" u="none" strike="noStrike" cap="none">
                <a:solidFill>
                  <a:schemeClr val="dk1"/>
                </a:solidFill>
                <a:latin typeface="Calibri"/>
                <a:ea typeface="Calibri"/>
                <a:cs typeface="Calibri"/>
                <a:sym typeface="Calibri"/>
              </a:rPr>
              <a:t>Internal Risk Factors Include:</a:t>
            </a:r>
            <a:endParaRPr/>
          </a:p>
        </p:txBody>
      </p:sp>
      <p:sp>
        <p:nvSpPr>
          <p:cNvPr id="301" name="Google Shape;301;p37"/>
          <p:cNvSpPr txBox="1">
            <a:spLocks noGrp="1"/>
          </p:cNvSpPr>
          <p:nvPr>
            <p:ph type="body" idx="1"/>
          </p:nvPr>
        </p:nvSpPr>
        <p:spPr>
          <a:xfrm>
            <a:off x="228600" y="1447800"/>
            <a:ext cx="6592800" cy="3254700"/>
          </a:xfrm>
          <a:prstGeom prst="rect">
            <a:avLst/>
          </a:prstGeom>
          <a:noFill/>
          <a:ln>
            <a:noFill/>
          </a:ln>
        </p:spPr>
        <p:txBody>
          <a:bodyPr spcFirstLastPara="1" wrap="square" lIns="91425" tIns="45700" rIns="91425" bIns="45700" anchor="t" anchorCtr="0">
            <a:noAutofit/>
          </a:bodyPr>
          <a:lstStyle/>
          <a:p>
            <a:pPr marL="457200" marR="0" lvl="0" indent="-444500" algn="l" rtl="0">
              <a:lnSpc>
                <a:spcPct val="80000"/>
              </a:lnSpc>
              <a:spcBef>
                <a:spcPts val="0"/>
              </a:spcBef>
              <a:spcAft>
                <a:spcPts val="0"/>
              </a:spcAft>
              <a:buClr>
                <a:schemeClr val="dk1"/>
              </a:buClr>
              <a:buSzPts val="2200"/>
              <a:buFont typeface="Calibri"/>
              <a:buAutoNum type="arabicPeriod"/>
            </a:pPr>
            <a:r>
              <a:rPr lang="en-US" sz="2200" b="0" i="0" u="none" strike="noStrike" cap="none" dirty="0">
                <a:solidFill>
                  <a:schemeClr val="dk1"/>
                </a:solidFill>
                <a:latin typeface="Calibri"/>
                <a:ea typeface="Calibri"/>
                <a:cs typeface="Calibri"/>
                <a:sym typeface="Calibri"/>
              </a:rPr>
              <a:t>Highly competitive sectors with intense workloads, e.g. food processing.</a:t>
            </a:r>
            <a:endParaRPr sz="2200" dirty="0"/>
          </a:p>
          <a:p>
            <a:pPr marL="457200" marR="0" lvl="0" indent="-444500" algn="l" rtl="0">
              <a:lnSpc>
                <a:spcPct val="80000"/>
              </a:lnSpc>
              <a:spcBef>
                <a:spcPts val="1000"/>
              </a:spcBef>
              <a:spcAft>
                <a:spcPts val="0"/>
              </a:spcAft>
              <a:buClr>
                <a:schemeClr val="dk1"/>
              </a:buClr>
              <a:buSzPts val="2200"/>
              <a:buFont typeface="Calibri"/>
              <a:buAutoNum type="arabicPeriod"/>
            </a:pPr>
            <a:r>
              <a:rPr lang="en-US" sz="2200" b="0" i="0" u="none" strike="noStrike" cap="none" dirty="0">
                <a:solidFill>
                  <a:schemeClr val="dk1"/>
                </a:solidFill>
                <a:latin typeface="Calibri"/>
                <a:ea typeface="Calibri"/>
                <a:cs typeface="Calibri"/>
                <a:sym typeface="Calibri"/>
              </a:rPr>
              <a:t>Restructuring of an organization, e.g. impending layoffs.</a:t>
            </a:r>
            <a:endParaRPr sz="2200" dirty="0"/>
          </a:p>
          <a:p>
            <a:pPr marL="457200" marR="0" lvl="0" indent="-444500" algn="l" rtl="0">
              <a:lnSpc>
                <a:spcPct val="80000"/>
              </a:lnSpc>
              <a:spcBef>
                <a:spcPts val="1000"/>
              </a:spcBef>
              <a:spcAft>
                <a:spcPts val="0"/>
              </a:spcAft>
              <a:buClr>
                <a:schemeClr val="dk1"/>
              </a:buClr>
              <a:buSzPts val="2200"/>
              <a:buFont typeface="Calibri"/>
              <a:buAutoNum type="arabicPeriod"/>
            </a:pPr>
            <a:r>
              <a:rPr lang="en-US" sz="2200" b="0" i="0" u="none" strike="noStrike" cap="none" dirty="0">
                <a:solidFill>
                  <a:schemeClr val="dk1"/>
                </a:solidFill>
                <a:latin typeface="Calibri"/>
                <a:ea typeface="Calibri"/>
                <a:cs typeface="Calibri"/>
                <a:sym typeface="Calibri"/>
              </a:rPr>
              <a:t>Ignoring warning signs from certain individuals who have a gripe with co-workers or management.</a:t>
            </a:r>
            <a:endParaRPr sz="2200" dirty="0"/>
          </a:p>
          <a:p>
            <a:pPr marL="457200" marR="0" lvl="0" indent="-444500" algn="l" rtl="0">
              <a:lnSpc>
                <a:spcPct val="80000"/>
              </a:lnSpc>
              <a:spcBef>
                <a:spcPts val="1000"/>
              </a:spcBef>
              <a:spcAft>
                <a:spcPts val="0"/>
              </a:spcAft>
              <a:buClr>
                <a:schemeClr val="dk1"/>
              </a:buClr>
              <a:buSzPts val="2200"/>
              <a:buFont typeface="Calibri"/>
              <a:buAutoNum type="arabicPeriod"/>
            </a:pPr>
            <a:r>
              <a:rPr lang="en-US" sz="2200" b="0" i="0" u="none" strike="noStrike" cap="none" dirty="0">
                <a:solidFill>
                  <a:schemeClr val="dk1"/>
                </a:solidFill>
                <a:latin typeface="Calibri"/>
                <a:ea typeface="Calibri"/>
                <a:cs typeface="Calibri"/>
                <a:sym typeface="Calibri"/>
              </a:rPr>
              <a:t>Allowing an ongoing feud between co-workers to go unaddressed by management.</a:t>
            </a:r>
            <a:endParaRPr sz="2200" dirty="0"/>
          </a:p>
        </p:txBody>
      </p:sp>
      <p:sp>
        <p:nvSpPr>
          <p:cNvPr id="302" name="Google Shape;302;p37"/>
          <p:cNvSpPr txBox="1">
            <a:spLocks noGrp="1"/>
          </p:cNvSpPr>
          <p:nvPr>
            <p:ph type="body" idx="2"/>
          </p:nvPr>
        </p:nvSpPr>
        <p:spPr>
          <a:xfrm>
            <a:off x="7069725" y="1447800"/>
            <a:ext cx="4852200" cy="3082800"/>
          </a:xfrm>
          <a:prstGeom prst="rect">
            <a:avLst/>
          </a:prstGeom>
          <a:noFill/>
          <a:ln>
            <a:noFill/>
          </a:ln>
        </p:spPr>
        <p:txBody>
          <a:bodyPr spcFirstLastPara="1" wrap="square" lIns="91425" tIns="45700" rIns="91425" bIns="45700" anchor="t" anchorCtr="0">
            <a:noAutofit/>
          </a:bodyPr>
          <a:lstStyle/>
          <a:p>
            <a:pPr marL="457200" marR="0" lvl="0" indent="-444500" algn="l" rtl="0">
              <a:lnSpc>
                <a:spcPct val="90000"/>
              </a:lnSpc>
              <a:spcBef>
                <a:spcPts val="0"/>
              </a:spcBef>
              <a:spcAft>
                <a:spcPts val="0"/>
              </a:spcAft>
              <a:buClr>
                <a:schemeClr val="dk1"/>
              </a:buClr>
              <a:buSzPts val="2200"/>
              <a:buFont typeface="Calibri"/>
              <a:buAutoNum type="arabicPeriod" startAt="5"/>
            </a:pPr>
            <a:r>
              <a:rPr lang="en-US" sz="2200" b="0" i="0" u="none" strike="noStrike" cap="none" dirty="0">
                <a:solidFill>
                  <a:schemeClr val="dk1"/>
                </a:solidFill>
                <a:latin typeface="Calibri"/>
                <a:ea typeface="Calibri"/>
                <a:cs typeface="Calibri"/>
                <a:sym typeface="Calibri"/>
              </a:rPr>
              <a:t>Chronic verbal abuse by a supervisor towards workers.</a:t>
            </a:r>
            <a:endParaRPr sz="2200" dirty="0"/>
          </a:p>
          <a:p>
            <a:pPr marL="457200" marR="0" lvl="0" indent="-444500" algn="l" rtl="0">
              <a:lnSpc>
                <a:spcPct val="90000"/>
              </a:lnSpc>
              <a:spcBef>
                <a:spcPts val="1000"/>
              </a:spcBef>
              <a:spcAft>
                <a:spcPts val="0"/>
              </a:spcAft>
              <a:buClr>
                <a:schemeClr val="dk1"/>
              </a:buClr>
              <a:buSzPts val="2200"/>
              <a:buFont typeface="Calibri"/>
              <a:buAutoNum type="arabicPeriod" startAt="5"/>
            </a:pPr>
            <a:r>
              <a:rPr lang="en-US" sz="2200" b="0" i="0" u="none" strike="noStrike" cap="none" dirty="0">
                <a:solidFill>
                  <a:schemeClr val="dk1"/>
                </a:solidFill>
                <a:latin typeface="Calibri"/>
                <a:ea typeface="Calibri"/>
                <a:cs typeface="Calibri"/>
                <a:sym typeface="Calibri"/>
              </a:rPr>
              <a:t>Denial on the part of management regarding employee tension or favoritism towards one party.</a:t>
            </a:r>
            <a:endParaRPr sz="2200" dirty="0"/>
          </a:p>
          <a:p>
            <a:pPr marL="457200" marR="0" lvl="0" indent="-444500" algn="l" rtl="0">
              <a:lnSpc>
                <a:spcPct val="90000"/>
              </a:lnSpc>
              <a:spcBef>
                <a:spcPts val="1000"/>
              </a:spcBef>
              <a:spcAft>
                <a:spcPts val="0"/>
              </a:spcAft>
              <a:buClr>
                <a:schemeClr val="dk1"/>
              </a:buClr>
              <a:buSzPts val="2200"/>
              <a:buFont typeface="Calibri"/>
              <a:buAutoNum type="arabicPeriod" startAt="5"/>
            </a:pPr>
            <a:r>
              <a:rPr lang="en-US" sz="2200" b="0" i="0" u="none" strike="noStrike" cap="none" dirty="0">
                <a:solidFill>
                  <a:schemeClr val="dk1"/>
                </a:solidFill>
                <a:latin typeface="Calibri"/>
                <a:ea typeface="Calibri"/>
                <a:cs typeface="Calibri"/>
                <a:sym typeface="Calibri"/>
              </a:rPr>
              <a:t>Old school mentality by management that tolerates and enables supervisor abuse.</a:t>
            </a:r>
            <a:endParaRPr sz="2200" b="0" i="0" u="none" strike="noStrike" cap="none" dirty="0">
              <a:solidFill>
                <a:schemeClr val="dk1"/>
              </a:solidFill>
              <a:latin typeface="Calibri"/>
              <a:ea typeface="Calibri"/>
              <a:cs typeface="Calibri"/>
              <a:sym typeface="Calibri"/>
            </a:endParaRPr>
          </a:p>
        </p:txBody>
      </p:sp>
      <p:pic>
        <p:nvPicPr>
          <p:cNvPr id="303" name="Google Shape;303;p37"/>
          <p:cNvPicPr preferRelativeResize="0"/>
          <p:nvPr/>
        </p:nvPicPr>
        <p:blipFill>
          <a:blip r:embed="rId3">
            <a:alphaModFix/>
          </a:blip>
          <a:stretch>
            <a:fillRect/>
          </a:stretch>
        </p:blipFill>
        <p:spPr>
          <a:xfrm>
            <a:off x="3647400" y="4759200"/>
            <a:ext cx="4897200" cy="2098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8"/>
          <p:cNvSpPr txBox="1">
            <a:spLocks noGrp="1"/>
          </p:cNvSpPr>
          <p:nvPr>
            <p:ph type="title"/>
          </p:nvPr>
        </p:nvSpPr>
        <p:spPr>
          <a:xfrm>
            <a:off x="838200" y="365125"/>
            <a:ext cx="10515600" cy="1089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Font typeface="Calibri"/>
              <a:buNone/>
            </a:pPr>
            <a:r>
              <a:rPr lang="en-US" sz="4400" b="0" i="0" u="none" strike="noStrike" cap="none">
                <a:solidFill>
                  <a:schemeClr val="dk1"/>
                </a:solidFill>
                <a:latin typeface="Calibri"/>
                <a:ea typeface="Calibri"/>
                <a:cs typeface="Calibri"/>
                <a:sym typeface="Calibri"/>
              </a:rPr>
              <a:t>How Can Violence Be Prevented on the Job?</a:t>
            </a:r>
            <a:endParaRPr/>
          </a:p>
        </p:txBody>
      </p:sp>
      <p:pic>
        <p:nvPicPr>
          <p:cNvPr id="309" name="Google Shape;309;p38"/>
          <p:cNvPicPr preferRelativeResize="0"/>
          <p:nvPr/>
        </p:nvPicPr>
        <p:blipFill>
          <a:blip r:embed="rId3">
            <a:alphaModFix/>
          </a:blip>
          <a:stretch>
            <a:fillRect/>
          </a:stretch>
        </p:blipFill>
        <p:spPr>
          <a:xfrm>
            <a:off x="2270962" y="1455025"/>
            <a:ext cx="7650076" cy="509817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9"/>
          <p:cNvSpPr txBox="1">
            <a:spLocks noGrp="1"/>
          </p:cNvSpPr>
          <p:nvPr>
            <p:ph type="title"/>
          </p:nvPr>
        </p:nvSpPr>
        <p:spPr>
          <a:xfrm>
            <a:off x="1524000" y="350838"/>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Font typeface="Calibri"/>
              <a:buNone/>
            </a:pPr>
            <a:r>
              <a:rPr lang="en-US" b="0" i="0" u="none" strike="noStrike" cap="none">
                <a:solidFill>
                  <a:schemeClr val="dk1"/>
                </a:solidFill>
                <a:latin typeface="Calibri"/>
                <a:ea typeface="Calibri"/>
                <a:cs typeface="Calibri"/>
                <a:sym typeface="Calibri"/>
              </a:rPr>
              <a:t>Prevention Strategies (External Risk)</a:t>
            </a:r>
            <a:endParaRPr/>
          </a:p>
        </p:txBody>
      </p:sp>
      <p:sp>
        <p:nvSpPr>
          <p:cNvPr id="315" name="Google Shape;315;p39"/>
          <p:cNvSpPr txBox="1">
            <a:spLocks noGrp="1"/>
          </p:cNvSpPr>
          <p:nvPr>
            <p:ph type="body" idx="1"/>
          </p:nvPr>
        </p:nvSpPr>
        <p:spPr>
          <a:xfrm>
            <a:off x="381000" y="1524000"/>
            <a:ext cx="5905500" cy="3312000"/>
          </a:xfrm>
          <a:prstGeom prst="rect">
            <a:avLst/>
          </a:prstGeom>
          <a:noFill/>
          <a:ln>
            <a:noFill/>
          </a:ln>
        </p:spPr>
        <p:txBody>
          <a:bodyPr spcFirstLastPara="1" wrap="square" lIns="91425" tIns="45700" rIns="91425" bIns="45700" anchor="t" anchorCtr="0">
            <a:noAutofit/>
          </a:bodyPr>
          <a:lstStyle/>
          <a:p>
            <a:pPr marL="533400" marR="0" lvl="0" indent="-533400" algn="l" rtl="0">
              <a:lnSpc>
                <a:spcPct val="90000"/>
              </a:lnSpc>
              <a:spcBef>
                <a:spcPts val="0"/>
              </a:spcBef>
              <a:spcAft>
                <a:spcPts val="0"/>
              </a:spcAft>
              <a:buClr>
                <a:schemeClr val="dk1"/>
              </a:buClr>
              <a:buSzPts val="2400"/>
              <a:buFont typeface="Calibri"/>
              <a:buAutoNum type="arabicPeriod"/>
            </a:pPr>
            <a:r>
              <a:rPr lang="en-US" sz="2400" b="0" i="0" u="none" strike="noStrike" cap="none">
                <a:solidFill>
                  <a:schemeClr val="dk1"/>
                </a:solidFill>
                <a:latin typeface="Calibri"/>
                <a:ea typeface="Calibri"/>
                <a:cs typeface="Calibri"/>
                <a:sym typeface="Calibri"/>
              </a:rPr>
              <a:t>Don’t work alone late at night or early morning.</a:t>
            </a:r>
            <a:endParaRPr/>
          </a:p>
          <a:p>
            <a:pPr marL="533400" marR="0" lvl="0" indent="-533400" algn="l" rtl="0">
              <a:lnSpc>
                <a:spcPct val="90000"/>
              </a:lnSpc>
              <a:spcBef>
                <a:spcPts val="1000"/>
              </a:spcBef>
              <a:spcAft>
                <a:spcPts val="0"/>
              </a:spcAft>
              <a:buClr>
                <a:schemeClr val="dk1"/>
              </a:buClr>
              <a:buSzPts val="2400"/>
              <a:buFont typeface="Calibri"/>
              <a:buAutoNum type="arabicPeriod"/>
            </a:pPr>
            <a:r>
              <a:rPr lang="en-US" sz="2400" b="0" i="0" u="none" strike="noStrike" cap="none">
                <a:solidFill>
                  <a:schemeClr val="dk1"/>
                </a:solidFill>
                <a:latin typeface="Calibri"/>
                <a:ea typeface="Calibri"/>
                <a:cs typeface="Calibri"/>
                <a:sym typeface="Calibri"/>
              </a:rPr>
              <a:t>Call for a security escort if working late.</a:t>
            </a:r>
            <a:endParaRPr/>
          </a:p>
          <a:p>
            <a:pPr marL="533400" marR="0" lvl="0" indent="-533400" algn="l" rtl="0">
              <a:lnSpc>
                <a:spcPct val="90000"/>
              </a:lnSpc>
              <a:spcBef>
                <a:spcPts val="1000"/>
              </a:spcBef>
              <a:spcAft>
                <a:spcPts val="0"/>
              </a:spcAft>
              <a:buClr>
                <a:schemeClr val="dk1"/>
              </a:buClr>
              <a:buSzPts val="2400"/>
              <a:buFont typeface="Calibri"/>
              <a:buAutoNum type="arabicPeriod"/>
            </a:pPr>
            <a:r>
              <a:rPr lang="en-US" sz="2400" b="0" i="0" u="none" strike="noStrike" cap="none">
                <a:solidFill>
                  <a:schemeClr val="dk1"/>
                </a:solidFill>
                <a:latin typeface="Calibri"/>
                <a:ea typeface="Calibri"/>
                <a:cs typeface="Calibri"/>
                <a:sym typeface="Calibri"/>
              </a:rPr>
              <a:t>Carry a cellular phone.</a:t>
            </a:r>
            <a:endParaRPr/>
          </a:p>
          <a:p>
            <a:pPr marL="533400" marR="0" lvl="0" indent="-533400" algn="l" rtl="0">
              <a:lnSpc>
                <a:spcPct val="90000"/>
              </a:lnSpc>
              <a:spcBef>
                <a:spcPts val="1000"/>
              </a:spcBef>
              <a:spcAft>
                <a:spcPts val="0"/>
              </a:spcAft>
              <a:buClr>
                <a:schemeClr val="dk1"/>
              </a:buClr>
              <a:buSzPts val="2400"/>
              <a:buFont typeface="Calibri"/>
              <a:buAutoNum type="arabicPeriod"/>
            </a:pPr>
            <a:r>
              <a:rPr lang="en-US" sz="2400" b="0" i="0" u="none" strike="noStrike" cap="none">
                <a:solidFill>
                  <a:schemeClr val="dk1"/>
                </a:solidFill>
                <a:latin typeface="Calibri"/>
                <a:ea typeface="Calibri"/>
                <a:cs typeface="Calibri"/>
                <a:sym typeface="Calibri"/>
              </a:rPr>
              <a:t>Redesign workspace to prevent entrapment.</a:t>
            </a:r>
            <a:endParaRPr/>
          </a:p>
          <a:p>
            <a:pPr marL="533400" marR="0" lvl="0" indent="-533400" algn="l" rtl="0">
              <a:lnSpc>
                <a:spcPct val="90000"/>
              </a:lnSpc>
              <a:spcBef>
                <a:spcPts val="1000"/>
              </a:spcBef>
              <a:spcAft>
                <a:spcPts val="0"/>
              </a:spcAft>
              <a:buClr>
                <a:schemeClr val="dk1"/>
              </a:buClr>
              <a:buSzPts val="2400"/>
              <a:buFont typeface="Calibri"/>
              <a:buAutoNum type="arabicPeriod"/>
            </a:pPr>
            <a:r>
              <a:rPr lang="en-US" sz="2400" b="0" i="0" u="none" strike="noStrike" cap="none">
                <a:solidFill>
                  <a:schemeClr val="dk1"/>
                </a:solidFill>
                <a:latin typeface="Calibri"/>
                <a:ea typeface="Calibri"/>
                <a:cs typeface="Calibri"/>
                <a:sym typeface="Calibri"/>
              </a:rPr>
              <a:t>Train staff in ways to diffuse violence.</a:t>
            </a:r>
            <a:endParaRPr/>
          </a:p>
        </p:txBody>
      </p:sp>
      <p:sp>
        <p:nvSpPr>
          <p:cNvPr id="316" name="Google Shape;316;p39"/>
          <p:cNvSpPr txBox="1">
            <a:spLocks noGrp="1"/>
          </p:cNvSpPr>
          <p:nvPr>
            <p:ph type="body" idx="2"/>
          </p:nvPr>
        </p:nvSpPr>
        <p:spPr>
          <a:xfrm>
            <a:off x="6286500" y="1524000"/>
            <a:ext cx="5673900" cy="31596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90000"/>
              </a:lnSpc>
              <a:spcBef>
                <a:spcPts val="0"/>
              </a:spcBef>
              <a:spcAft>
                <a:spcPts val="0"/>
              </a:spcAft>
              <a:buClr>
                <a:schemeClr val="dk1"/>
              </a:buClr>
              <a:buSzPts val="2400"/>
              <a:buFont typeface="Calibri"/>
              <a:buAutoNum type="arabicPeriod" startAt="6"/>
            </a:pPr>
            <a:r>
              <a:rPr lang="en-US" sz="2400" b="0" i="0" u="none" strike="noStrike" cap="none">
                <a:solidFill>
                  <a:schemeClr val="dk1"/>
                </a:solidFill>
                <a:latin typeface="Calibri"/>
                <a:ea typeface="Calibri"/>
                <a:cs typeface="Calibri"/>
                <a:sym typeface="Calibri"/>
              </a:rPr>
              <a:t>Place curved mirrors at hallway intersections.</a:t>
            </a:r>
            <a:endParaRPr/>
          </a:p>
          <a:p>
            <a:pPr marL="457200" marR="0" lvl="0" indent="-457200" algn="l" rtl="0">
              <a:lnSpc>
                <a:spcPct val="90000"/>
              </a:lnSpc>
              <a:spcBef>
                <a:spcPts val="1000"/>
              </a:spcBef>
              <a:spcAft>
                <a:spcPts val="0"/>
              </a:spcAft>
              <a:buClr>
                <a:schemeClr val="dk1"/>
              </a:buClr>
              <a:buSzPts val="2400"/>
              <a:buFont typeface="Calibri"/>
              <a:buAutoNum type="arabicPeriod" startAt="6"/>
            </a:pPr>
            <a:r>
              <a:rPr lang="en-US" sz="2400" b="0" i="0" u="none" strike="noStrike" cap="none">
                <a:solidFill>
                  <a:schemeClr val="dk1"/>
                </a:solidFill>
                <a:latin typeface="Calibri"/>
                <a:ea typeface="Calibri"/>
                <a:cs typeface="Calibri"/>
                <a:sym typeface="Calibri"/>
              </a:rPr>
              <a:t>Maintain good lighting indoors and outdoors.</a:t>
            </a:r>
            <a:endParaRPr/>
          </a:p>
          <a:p>
            <a:pPr marL="457200" marR="0" lvl="0" indent="-457200" algn="l" rtl="0">
              <a:lnSpc>
                <a:spcPct val="90000"/>
              </a:lnSpc>
              <a:spcBef>
                <a:spcPts val="1000"/>
              </a:spcBef>
              <a:spcAft>
                <a:spcPts val="0"/>
              </a:spcAft>
              <a:buClr>
                <a:schemeClr val="dk1"/>
              </a:buClr>
              <a:buSzPts val="2400"/>
              <a:buFont typeface="Calibri"/>
              <a:buAutoNum type="arabicPeriod" startAt="6"/>
            </a:pPr>
            <a:r>
              <a:rPr lang="en-US" sz="2400" b="0" i="0" u="none" strike="noStrike" cap="none">
                <a:solidFill>
                  <a:schemeClr val="dk1"/>
                </a:solidFill>
                <a:latin typeface="Calibri"/>
                <a:ea typeface="Calibri"/>
                <a:cs typeface="Calibri"/>
                <a:sym typeface="Calibri"/>
              </a:rPr>
              <a:t>Prepare plan for consumers who “act out”.</a:t>
            </a:r>
            <a:endParaRPr/>
          </a:p>
          <a:p>
            <a:pPr marL="457200" marR="0" lvl="0" indent="-457200" algn="l" rtl="0">
              <a:lnSpc>
                <a:spcPct val="90000"/>
              </a:lnSpc>
              <a:spcBef>
                <a:spcPts val="1000"/>
              </a:spcBef>
              <a:spcAft>
                <a:spcPts val="0"/>
              </a:spcAft>
              <a:buClr>
                <a:schemeClr val="dk1"/>
              </a:buClr>
              <a:buSzPts val="2400"/>
              <a:buFont typeface="Calibri"/>
              <a:buAutoNum type="arabicPeriod" startAt="6"/>
            </a:pPr>
            <a:r>
              <a:rPr lang="en-US" sz="2400" b="0" i="0" u="none" strike="noStrike" cap="none">
                <a:solidFill>
                  <a:schemeClr val="dk1"/>
                </a:solidFill>
                <a:latin typeface="Calibri"/>
                <a:ea typeface="Calibri"/>
                <a:cs typeface="Calibri"/>
                <a:sym typeface="Calibri"/>
              </a:rPr>
              <a:t>Control access to employee work areas.</a:t>
            </a:r>
            <a:endParaRPr/>
          </a:p>
        </p:txBody>
      </p:sp>
      <p:pic>
        <p:nvPicPr>
          <p:cNvPr id="317" name="Google Shape;317;p39"/>
          <p:cNvPicPr preferRelativeResize="0"/>
          <p:nvPr/>
        </p:nvPicPr>
        <p:blipFill rotWithShape="1">
          <a:blip r:embed="rId3">
            <a:alphaModFix/>
          </a:blip>
          <a:srcRect t="23460" b="27541"/>
          <a:stretch/>
        </p:blipFill>
        <p:spPr>
          <a:xfrm>
            <a:off x="3836859" y="4683600"/>
            <a:ext cx="4518283" cy="2213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C974-D14B-5FB1-8AF5-F19121BCB259}"/>
              </a:ext>
            </a:extLst>
          </p:cNvPr>
          <p:cNvSpPr>
            <a:spLocks noGrp="1"/>
          </p:cNvSpPr>
          <p:nvPr>
            <p:ph type="title"/>
          </p:nvPr>
        </p:nvSpPr>
        <p:spPr/>
        <p:txBody>
          <a:bodyPr/>
          <a:lstStyle/>
          <a:p>
            <a:r>
              <a:rPr lang="en-US" dirty="0"/>
              <a:t>Knowledge Check</a:t>
            </a:r>
          </a:p>
        </p:txBody>
      </p:sp>
      <p:sp>
        <p:nvSpPr>
          <p:cNvPr id="5" name="Content Placeholder 4">
            <a:extLst>
              <a:ext uri="{FF2B5EF4-FFF2-40B4-BE49-F238E27FC236}">
                <a16:creationId xmlns:a16="http://schemas.microsoft.com/office/drawing/2014/main" id="{5E639B4C-0310-AA66-602E-84CE6FA4D8FA}"/>
              </a:ext>
            </a:extLst>
          </p:cNvPr>
          <p:cNvSpPr>
            <a:spLocks noGrp="1"/>
          </p:cNvSpPr>
          <p:nvPr>
            <p:ph idx="1"/>
          </p:nvPr>
        </p:nvSpPr>
        <p:spPr/>
        <p:txBody>
          <a:bodyPr/>
          <a:lstStyle/>
          <a:p>
            <a:pPr marL="0" marR="0" indent="0">
              <a:lnSpc>
                <a:spcPct val="107000"/>
              </a:lnSpc>
              <a:spcBef>
                <a:spcPts val="0"/>
              </a:spcBef>
              <a:spcAft>
                <a:spcPts val="800"/>
              </a:spcAft>
              <a:buNone/>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 What is a factor implicated in one-third of all incidents related to violence in the workplace?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eriod"/>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offenders are aged 60 or above.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eriod"/>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offenders have a previous criminal record.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eriod"/>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offenders are under the influence of narcotics.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offenders are under the influence of alcohol.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051402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40"/>
          <p:cNvPicPr preferRelativeResize="0"/>
          <p:nvPr/>
        </p:nvPicPr>
        <p:blipFill>
          <a:blip r:embed="rId3">
            <a:alphaModFix/>
          </a:blip>
          <a:stretch>
            <a:fillRect/>
          </a:stretch>
        </p:blipFill>
        <p:spPr>
          <a:xfrm>
            <a:off x="7279650" y="1706925"/>
            <a:ext cx="4683750" cy="4529174"/>
          </a:xfrm>
          <a:prstGeom prst="rect">
            <a:avLst/>
          </a:prstGeom>
          <a:noFill/>
          <a:ln>
            <a:noFill/>
          </a:ln>
        </p:spPr>
      </p:pic>
      <p:sp>
        <p:nvSpPr>
          <p:cNvPr id="323" name="Google Shape;323;p40"/>
          <p:cNvSpPr txBox="1">
            <a:spLocks noGrp="1"/>
          </p:cNvSpPr>
          <p:nvPr>
            <p:ph type="title"/>
          </p:nvPr>
        </p:nvSpPr>
        <p:spPr>
          <a:xfrm>
            <a:off x="1524000" y="274638"/>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Font typeface="Calibri"/>
              <a:buNone/>
            </a:pPr>
            <a:r>
              <a:rPr lang="en-US" b="0" i="0" u="none" strike="noStrike" cap="none">
                <a:solidFill>
                  <a:schemeClr val="dk1"/>
                </a:solidFill>
                <a:latin typeface="Calibri"/>
                <a:ea typeface="Calibri"/>
                <a:cs typeface="Calibri"/>
                <a:sym typeface="Calibri"/>
              </a:rPr>
              <a:t>Prevention Strategies (Internal Risk)</a:t>
            </a:r>
            <a:endParaRPr/>
          </a:p>
        </p:txBody>
      </p:sp>
      <p:sp>
        <p:nvSpPr>
          <p:cNvPr id="324" name="Google Shape;324;p40"/>
          <p:cNvSpPr txBox="1">
            <a:spLocks noGrp="1"/>
          </p:cNvSpPr>
          <p:nvPr>
            <p:ph type="body" idx="1"/>
          </p:nvPr>
        </p:nvSpPr>
        <p:spPr>
          <a:xfrm>
            <a:off x="304800" y="1371600"/>
            <a:ext cx="7261500" cy="5257800"/>
          </a:xfrm>
          <a:prstGeom prst="rect">
            <a:avLst/>
          </a:prstGeom>
          <a:noFill/>
          <a:ln>
            <a:noFill/>
          </a:ln>
        </p:spPr>
        <p:txBody>
          <a:bodyPr spcFirstLastPara="1" wrap="square" lIns="91425" tIns="45700" rIns="91425" bIns="45700" anchor="t" anchorCtr="0">
            <a:noAutofit/>
          </a:bodyPr>
          <a:lstStyle/>
          <a:p>
            <a:pPr marL="609600" marR="0" lvl="0" indent="-609600" algn="l" rtl="0">
              <a:lnSpc>
                <a:spcPct val="90000"/>
              </a:lnSpc>
              <a:spcBef>
                <a:spcPts val="0"/>
              </a:spcBef>
              <a:spcAft>
                <a:spcPts val="0"/>
              </a:spcAft>
              <a:buClr>
                <a:schemeClr val="dk1"/>
              </a:buClr>
              <a:buSzPts val="2800"/>
              <a:buFont typeface="Calibri"/>
              <a:buAutoNum type="arabicPeriod"/>
            </a:pPr>
            <a:r>
              <a:rPr lang="en-US" sz="2800" b="0" i="0" u="none" strike="noStrike" cap="none">
                <a:solidFill>
                  <a:schemeClr val="dk1"/>
                </a:solidFill>
                <a:latin typeface="Calibri"/>
                <a:ea typeface="Calibri"/>
                <a:cs typeface="Calibri"/>
                <a:sym typeface="Calibri"/>
              </a:rPr>
              <a:t>Risk Assessment:  Confidential survey of all employees designed to uncover internal risk factors, coupled with analysis of external risk factors.</a:t>
            </a:r>
            <a:endParaRPr/>
          </a:p>
          <a:p>
            <a:pPr marL="609600" marR="0" lvl="0" indent="-609600" algn="l" rtl="0">
              <a:lnSpc>
                <a:spcPct val="90000"/>
              </a:lnSpc>
              <a:spcBef>
                <a:spcPts val="1000"/>
              </a:spcBef>
              <a:spcAft>
                <a:spcPts val="0"/>
              </a:spcAft>
              <a:buClr>
                <a:schemeClr val="dk1"/>
              </a:buClr>
              <a:buSzPts val="2800"/>
              <a:buFont typeface="Calibri"/>
              <a:buAutoNum type="arabicPeriod"/>
            </a:pPr>
            <a:r>
              <a:rPr lang="en-US" sz="2800" b="0" i="0" u="none" strike="noStrike" cap="none">
                <a:solidFill>
                  <a:schemeClr val="dk1"/>
                </a:solidFill>
                <a:latin typeface="Calibri"/>
                <a:ea typeface="Calibri"/>
                <a:cs typeface="Calibri"/>
                <a:sym typeface="Calibri"/>
              </a:rPr>
              <a:t>Presentation of overall risk analysis to top management, along with supporting facts.</a:t>
            </a:r>
            <a:endParaRPr/>
          </a:p>
          <a:p>
            <a:pPr marL="609600" marR="0" lvl="0" indent="-609600" algn="l" rtl="0">
              <a:lnSpc>
                <a:spcPct val="90000"/>
              </a:lnSpc>
              <a:spcBef>
                <a:spcPts val="1000"/>
              </a:spcBef>
              <a:spcAft>
                <a:spcPts val="0"/>
              </a:spcAft>
              <a:buClr>
                <a:schemeClr val="dk1"/>
              </a:buClr>
              <a:buSzPts val="2800"/>
              <a:buFont typeface="Calibri"/>
              <a:buAutoNum type="arabicPeriod"/>
            </a:pPr>
            <a:r>
              <a:rPr lang="en-US" sz="2800" b="0" i="0" u="none" strike="noStrike" cap="none">
                <a:solidFill>
                  <a:schemeClr val="dk1"/>
                </a:solidFill>
                <a:latin typeface="Calibri"/>
                <a:ea typeface="Calibri"/>
                <a:cs typeface="Calibri"/>
                <a:sym typeface="Calibri"/>
              </a:rPr>
              <a:t>WPV training for all levels of organization.</a:t>
            </a:r>
            <a:endParaRPr/>
          </a:p>
          <a:p>
            <a:pPr marL="609600" marR="0" lvl="0" indent="-609600" algn="l" rtl="0">
              <a:lnSpc>
                <a:spcPct val="90000"/>
              </a:lnSpc>
              <a:spcBef>
                <a:spcPts val="1000"/>
              </a:spcBef>
              <a:spcAft>
                <a:spcPts val="0"/>
              </a:spcAft>
              <a:buClr>
                <a:schemeClr val="dk1"/>
              </a:buClr>
              <a:buSzPts val="2800"/>
              <a:buFont typeface="Calibri"/>
              <a:buAutoNum type="arabicPeriod"/>
            </a:pPr>
            <a:r>
              <a:rPr lang="en-US" sz="2800" b="0" i="0" u="none" strike="noStrike" cap="none">
                <a:solidFill>
                  <a:schemeClr val="dk1"/>
                </a:solidFill>
                <a:latin typeface="Calibri"/>
                <a:ea typeface="Calibri"/>
                <a:cs typeface="Calibri"/>
                <a:sym typeface="Calibri"/>
              </a:rPr>
              <a:t>Sensitivity training for high-risk employees as necessary.</a:t>
            </a:r>
            <a:endParaRPr/>
          </a:p>
          <a:p>
            <a:pPr marL="609600" marR="0" lvl="0" indent="-609600" algn="l" rtl="0">
              <a:lnSpc>
                <a:spcPct val="90000"/>
              </a:lnSpc>
              <a:spcBef>
                <a:spcPts val="1000"/>
              </a:spcBef>
              <a:spcAft>
                <a:spcPts val="0"/>
              </a:spcAft>
              <a:buClr>
                <a:schemeClr val="dk1"/>
              </a:buClr>
              <a:buSzPts val="2800"/>
              <a:buFont typeface="Calibri"/>
              <a:buAutoNum type="arabicPeriod"/>
            </a:pPr>
            <a:r>
              <a:rPr lang="en-US" sz="2800" b="0" i="0" u="none" strike="noStrike" cap="none">
                <a:solidFill>
                  <a:schemeClr val="dk1"/>
                </a:solidFill>
                <a:latin typeface="Calibri"/>
                <a:ea typeface="Calibri"/>
                <a:cs typeface="Calibri"/>
                <a:sym typeface="Calibri"/>
              </a:rPr>
              <a:t>Follow-up survey of employees to gauge impact of training.</a:t>
            </a:r>
            <a:endParaRPr/>
          </a:p>
          <a:p>
            <a:pPr marL="609600" marR="0" lvl="0" indent="-431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41"/>
          <p:cNvPicPr preferRelativeResize="0"/>
          <p:nvPr/>
        </p:nvPicPr>
        <p:blipFill>
          <a:blip r:embed="rId3">
            <a:alphaModFix/>
          </a:blip>
          <a:stretch>
            <a:fillRect/>
          </a:stretch>
        </p:blipFill>
        <p:spPr>
          <a:xfrm>
            <a:off x="2443163" y="4762500"/>
            <a:ext cx="7305675" cy="1905000"/>
          </a:xfrm>
          <a:prstGeom prst="rect">
            <a:avLst/>
          </a:prstGeom>
          <a:noFill/>
          <a:ln>
            <a:noFill/>
          </a:ln>
        </p:spPr>
      </p:pic>
      <p:sp>
        <p:nvSpPr>
          <p:cNvPr id="330" name="Google Shape;33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Font typeface="Calibri"/>
              <a:buNone/>
            </a:pPr>
            <a:r>
              <a:rPr lang="en-US" sz="4400" b="0" i="0" u="none" strike="noStrike" cap="none">
                <a:solidFill>
                  <a:schemeClr val="dk1"/>
                </a:solidFill>
                <a:latin typeface="Calibri"/>
                <a:ea typeface="Calibri"/>
                <a:cs typeface="Calibri"/>
                <a:sym typeface="Calibri"/>
              </a:rPr>
              <a:t>Responding to a Violent Incident</a:t>
            </a:r>
            <a:endParaRPr/>
          </a:p>
        </p:txBody>
      </p:sp>
      <p:sp>
        <p:nvSpPr>
          <p:cNvPr id="331" name="Google Shape;331;p41"/>
          <p:cNvSpPr txBox="1">
            <a:spLocks noGrp="1"/>
          </p:cNvSpPr>
          <p:nvPr>
            <p:ph type="body" idx="1"/>
          </p:nvPr>
        </p:nvSpPr>
        <p:spPr>
          <a:xfrm>
            <a:off x="365750" y="1600200"/>
            <a:ext cx="5233200" cy="3216900"/>
          </a:xfrm>
          <a:prstGeom prst="rect">
            <a:avLst/>
          </a:prstGeom>
          <a:noFill/>
          <a:ln>
            <a:noFill/>
          </a:ln>
        </p:spPr>
        <p:txBody>
          <a:bodyPr spcFirstLastPara="1" wrap="square" lIns="91425" tIns="45700" rIns="91425" bIns="45700" anchor="t" anchorCtr="0">
            <a:noAutofit/>
          </a:bodyPr>
          <a:lstStyle/>
          <a:p>
            <a:pPr marL="533400" marR="0" lvl="0" indent="-533400" algn="l" rtl="0">
              <a:lnSpc>
                <a:spcPct val="90000"/>
              </a:lnSpc>
              <a:spcBef>
                <a:spcPts val="0"/>
              </a:spcBef>
              <a:spcAft>
                <a:spcPts val="0"/>
              </a:spcAft>
              <a:buClr>
                <a:schemeClr val="dk1"/>
              </a:buClr>
              <a:buSzPts val="2800"/>
              <a:buFont typeface="Calibri"/>
              <a:buAutoNum type="arabicPeriod"/>
            </a:pPr>
            <a:r>
              <a:rPr lang="en-US" sz="2800" b="0" i="0" u="none" strike="noStrike" cap="none">
                <a:solidFill>
                  <a:schemeClr val="dk1"/>
                </a:solidFill>
                <a:latin typeface="Calibri"/>
                <a:ea typeface="Calibri"/>
                <a:cs typeface="Calibri"/>
                <a:sym typeface="Calibri"/>
              </a:rPr>
              <a:t>Isolate/secure the work area.</a:t>
            </a:r>
            <a:endParaRPr/>
          </a:p>
          <a:p>
            <a:pPr marL="533400" marR="0" lvl="0" indent="-533400" algn="l" rtl="0">
              <a:lnSpc>
                <a:spcPct val="90000"/>
              </a:lnSpc>
              <a:spcBef>
                <a:spcPts val="1000"/>
              </a:spcBef>
              <a:spcAft>
                <a:spcPts val="0"/>
              </a:spcAft>
              <a:buClr>
                <a:schemeClr val="dk1"/>
              </a:buClr>
              <a:buSzPts val="2800"/>
              <a:buFont typeface="Calibri"/>
              <a:buAutoNum type="arabicPeriod"/>
            </a:pPr>
            <a:r>
              <a:rPr lang="en-US" sz="2800" b="0" i="0" u="none" strike="noStrike" cap="none">
                <a:solidFill>
                  <a:schemeClr val="dk1"/>
                </a:solidFill>
                <a:latin typeface="Calibri"/>
                <a:ea typeface="Calibri"/>
                <a:cs typeface="Calibri"/>
                <a:sym typeface="Calibri"/>
              </a:rPr>
              <a:t>Call 9-1-1 if it is an emergency.</a:t>
            </a:r>
            <a:endParaRPr/>
          </a:p>
          <a:p>
            <a:pPr marL="533400" marR="0" lvl="0" indent="-533400" algn="l" rtl="0">
              <a:lnSpc>
                <a:spcPct val="90000"/>
              </a:lnSpc>
              <a:spcBef>
                <a:spcPts val="1000"/>
              </a:spcBef>
              <a:spcAft>
                <a:spcPts val="0"/>
              </a:spcAft>
              <a:buClr>
                <a:schemeClr val="dk1"/>
              </a:buClr>
              <a:buSzPts val="2800"/>
              <a:buFont typeface="Calibri"/>
              <a:buAutoNum type="arabicPeriod"/>
            </a:pPr>
            <a:r>
              <a:rPr lang="en-US" sz="2800" b="0" i="0" u="none" strike="noStrike" cap="none">
                <a:solidFill>
                  <a:schemeClr val="dk1"/>
                </a:solidFill>
                <a:latin typeface="Calibri"/>
                <a:ea typeface="Calibri"/>
                <a:cs typeface="Calibri"/>
                <a:sym typeface="Calibri"/>
              </a:rPr>
              <a:t>Seek medical attention for victims.</a:t>
            </a:r>
            <a:endParaRPr/>
          </a:p>
          <a:p>
            <a:pPr marL="533400" marR="0" lvl="0" indent="-533400" algn="l" rtl="0">
              <a:lnSpc>
                <a:spcPct val="90000"/>
              </a:lnSpc>
              <a:spcBef>
                <a:spcPts val="1000"/>
              </a:spcBef>
              <a:spcAft>
                <a:spcPts val="0"/>
              </a:spcAft>
              <a:buClr>
                <a:schemeClr val="dk1"/>
              </a:buClr>
              <a:buSzPts val="2800"/>
              <a:buFont typeface="Calibri"/>
              <a:buAutoNum type="arabicPeriod"/>
            </a:pPr>
            <a:r>
              <a:rPr lang="en-US" sz="2800" b="0" i="0" u="none" strike="noStrike" cap="none">
                <a:solidFill>
                  <a:schemeClr val="dk1"/>
                </a:solidFill>
                <a:latin typeface="Calibri"/>
                <a:ea typeface="Calibri"/>
                <a:cs typeface="Calibri"/>
                <a:sym typeface="Calibri"/>
              </a:rPr>
              <a:t>Report the incident to your supervisor.</a:t>
            </a:r>
            <a:endParaRPr/>
          </a:p>
          <a:p>
            <a:pPr marL="533400" marR="0" lvl="0" indent="-3556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332" name="Google Shape;332;p41"/>
          <p:cNvSpPr txBox="1">
            <a:spLocks noGrp="1"/>
          </p:cNvSpPr>
          <p:nvPr>
            <p:ph type="body" idx="2"/>
          </p:nvPr>
        </p:nvSpPr>
        <p:spPr>
          <a:xfrm>
            <a:off x="5828025" y="1600200"/>
            <a:ext cx="5998200" cy="3162300"/>
          </a:xfrm>
          <a:prstGeom prst="rect">
            <a:avLst/>
          </a:prstGeom>
          <a:noFill/>
          <a:ln>
            <a:noFill/>
          </a:ln>
        </p:spPr>
        <p:txBody>
          <a:bodyPr spcFirstLastPara="1" wrap="square" lIns="91425" tIns="45700" rIns="91425" bIns="45700" anchor="t" anchorCtr="0">
            <a:noAutofit/>
          </a:bodyPr>
          <a:lstStyle/>
          <a:p>
            <a:pPr marL="533400" marR="0" lvl="0" indent="-533400" algn="l" rtl="0">
              <a:lnSpc>
                <a:spcPct val="90000"/>
              </a:lnSpc>
              <a:spcBef>
                <a:spcPts val="0"/>
              </a:spcBef>
              <a:spcAft>
                <a:spcPts val="0"/>
              </a:spcAft>
              <a:buClr>
                <a:schemeClr val="dk1"/>
              </a:buClr>
              <a:buSzPts val="2800"/>
              <a:buFont typeface="Calibri"/>
              <a:buAutoNum type="arabicPeriod" startAt="5"/>
            </a:pPr>
            <a:r>
              <a:rPr lang="en-US" sz="2800" b="0" i="0" u="none" strike="noStrike" cap="none">
                <a:solidFill>
                  <a:schemeClr val="dk1"/>
                </a:solidFill>
                <a:latin typeface="Calibri"/>
                <a:ea typeface="Calibri"/>
                <a:cs typeface="Calibri"/>
                <a:sym typeface="Calibri"/>
              </a:rPr>
              <a:t>Report the incident to your shop steward.</a:t>
            </a:r>
            <a:endParaRPr/>
          </a:p>
          <a:p>
            <a:pPr marL="533400" marR="0" lvl="0" indent="-533400" algn="l" rtl="0">
              <a:lnSpc>
                <a:spcPct val="90000"/>
              </a:lnSpc>
              <a:spcBef>
                <a:spcPts val="1000"/>
              </a:spcBef>
              <a:spcAft>
                <a:spcPts val="0"/>
              </a:spcAft>
              <a:buClr>
                <a:schemeClr val="dk1"/>
              </a:buClr>
              <a:buSzPts val="2800"/>
              <a:buFont typeface="Calibri"/>
              <a:buAutoNum type="arabicPeriod" startAt="5"/>
            </a:pPr>
            <a:r>
              <a:rPr lang="en-US" sz="2800" b="0" i="0" u="none" strike="noStrike" cap="none">
                <a:solidFill>
                  <a:schemeClr val="dk1"/>
                </a:solidFill>
                <a:latin typeface="Calibri"/>
                <a:ea typeface="Calibri"/>
                <a:cs typeface="Calibri"/>
                <a:sym typeface="Calibri"/>
              </a:rPr>
              <a:t>File an incident report.</a:t>
            </a:r>
            <a:endParaRPr/>
          </a:p>
          <a:p>
            <a:pPr marL="533400" marR="0" lvl="0" indent="-533400" algn="l" rtl="0">
              <a:lnSpc>
                <a:spcPct val="90000"/>
              </a:lnSpc>
              <a:spcBef>
                <a:spcPts val="1000"/>
              </a:spcBef>
              <a:spcAft>
                <a:spcPts val="0"/>
              </a:spcAft>
              <a:buClr>
                <a:schemeClr val="dk1"/>
              </a:buClr>
              <a:buSzPts val="2800"/>
              <a:buFont typeface="Calibri"/>
              <a:buAutoNum type="arabicPeriod" startAt="5"/>
            </a:pPr>
            <a:r>
              <a:rPr lang="en-US" sz="2800" b="0" i="0" u="none" strike="noStrike" cap="none">
                <a:solidFill>
                  <a:schemeClr val="dk1"/>
                </a:solidFill>
                <a:latin typeface="Calibri"/>
                <a:ea typeface="Calibri"/>
                <a:cs typeface="Calibri"/>
                <a:sym typeface="Calibri"/>
              </a:rPr>
              <a:t>If psychological trauma occurs call EAP for post-incident debriefing.</a:t>
            </a:r>
            <a:endParaRPr/>
          </a:p>
          <a:p>
            <a:pPr marL="533400" marR="0" lvl="0" indent="-533400" algn="l" rtl="0">
              <a:lnSpc>
                <a:spcPct val="90000"/>
              </a:lnSpc>
              <a:spcBef>
                <a:spcPts val="1000"/>
              </a:spcBef>
              <a:spcAft>
                <a:spcPts val="0"/>
              </a:spcAft>
              <a:buClr>
                <a:schemeClr val="dk1"/>
              </a:buClr>
              <a:buSzPts val="2800"/>
              <a:buFont typeface="Calibri"/>
              <a:buAutoNum type="arabicPeriod" startAt="5"/>
            </a:pPr>
            <a:r>
              <a:rPr lang="en-US" sz="2800" b="0" i="0" u="none" strike="noStrike" cap="none">
                <a:solidFill>
                  <a:schemeClr val="dk1"/>
                </a:solidFill>
                <a:latin typeface="Calibri"/>
                <a:ea typeface="Calibri"/>
                <a:cs typeface="Calibri"/>
                <a:sym typeface="Calibri"/>
              </a:rPr>
              <a:t>Give a referral to EAP to the victim.</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1">
                                            <p:txEl>
                                              <p:pRg st="0" end="0"/>
                                            </p:txEl>
                                          </p:spTgt>
                                        </p:tgtEl>
                                        <p:attrNameLst>
                                          <p:attrName>style.visibility</p:attrName>
                                        </p:attrNameLst>
                                      </p:cBhvr>
                                      <p:to>
                                        <p:strVal val="visible"/>
                                      </p:to>
                                    </p:set>
                                    <p:animEffect transition="in" filter="fade">
                                      <p:cBhvr>
                                        <p:cTn id="7" dur="500"/>
                                        <p:tgtEl>
                                          <p:spTgt spid="3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1">
                                            <p:txEl>
                                              <p:pRg st="1" end="1"/>
                                            </p:txEl>
                                          </p:spTgt>
                                        </p:tgtEl>
                                        <p:attrNameLst>
                                          <p:attrName>style.visibility</p:attrName>
                                        </p:attrNameLst>
                                      </p:cBhvr>
                                      <p:to>
                                        <p:strVal val="visible"/>
                                      </p:to>
                                    </p:set>
                                    <p:animEffect transition="in" filter="fade">
                                      <p:cBhvr>
                                        <p:cTn id="12" dur="500"/>
                                        <p:tgtEl>
                                          <p:spTgt spid="3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1">
                                            <p:txEl>
                                              <p:pRg st="2" end="2"/>
                                            </p:txEl>
                                          </p:spTgt>
                                        </p:tgtEl>
                                        <p:attrNameLst>
                                          <p:attrName>style.visibility</p:attrName>
                                        </p:attrNameLst>
                                      </p:cBhvr>
                                      <p:to>
                                        <p:strVal val="visible"/>
                                      </p:to>
                                    </p:set>
                                    <p:animEffect transition="in" filter="fade">
                                      <p:cBhvr>
                                        <p:cTn id="17" dur="500"/>
                                        <p:tgtEl>
                                          <p:spTgt spid="3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1">
                                            <p:txEl>
                                              <p:pRg st="3" end="3"/>
                                            </p:txEl>
                                          </p:spTgt>
                                        </p:tgtEl>
                                        <p:attrNameLst>
                                          <p:attrName>style.visibility</p:attrName>
                                        </p:attrNameLst>
                                      </p:cBhvr>
                                      <p:to>
                                        <p:strVal val="visible"/>
                                      </p:to>
                                    </p:set>
                                    <p:animEffect transition="in" filter="fade">
                                      <p:cBhvr>
                                        <p:cTn id="22" dur="500"/>
                                        <p:tgtEl>
                                          <p:spTgt spid="3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1">
                                            <p:txEl>
                                              <p:pRg st="4" end="4"/>
                                            </p:txEl>
                                          </p:spTgt>
                                        </p:tgtEl>
                                        <p:attrNameLst>
                                          <p:attrName>style.visibility</p:attrName>
                                        </p:attrNameLst>
                                      </p:cBhvr>
                                      <p:to>
                                        <p:strVal val="visible"/>
                                      </p:to>
                                    </p:set>
                                    <p:animEffect transition="in" filter="fade">
                                      <p:cBhvr>
                                        <p:cTn id="27" dur="500"/>
                                        <p:tgtEl>
                                          <p:spTgt spid="33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2">
                                            <p:txEl>
                                              <p:pRg st="0" end="0"/>
                                            </p:txEl>
                                          </p:spTgt>
                                        </p:tgtEl>
                                        <p:attrNameLst>
                                          <p:attrName>style.visibility</p:attrName>
                                        </p:attrNameLst>
                                      </p:cBhvr>
                                      <p:to>
                                        <p:strVal val="visible"/>
                                      </p:to>
                                    </p:set>
                                    <p:animEffect transition="in" filter="fade">
                                      <p:cBhvr>
                                        <p:cTn id="32" dur="500"/>
                                        <p:tgtEl>
                                          <p:spTgt spid="33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2">
                                            <p:txEl>
                                              <p:pRg st="1" end="1"/>
                                            </p:txEl>
                                          </p:spTgt>
                                        </p:tgtEl>
                                        <p:attrNameLst>
                                          <p:attrName>style.visibility</p:attrName>
                                        </p:attrNameLst>
                                      </p:cBhvr>
                                      <p:to>
                                        <p:strVal val="visible"/>
                                      </p:to>
                                    </p:set>
                                    <p:animEffect transition="in" filter="fade">
                                      <p:cBhvr>
                                        <p:cTn id="37" dur="500"/>
                                        <p:tgtEl>
                                          <p:spTgt spid="33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32">
                                            <p:txEl>
                                              <p:pRg st="2" end="2"/>
                                            </p:txEl>
                                          </p:spTgt>
                                        </p:tgtEl>
                                        <p:attrNameLst>
                                          <p:attrName>style.visibility</p:attrName>
                                        </p:attrNameLst>
                                      </p:cBhvr>
                                      <p:to>
                                        <p:strVal val="visible"/>
                                      </p:to>
                                    </p:set>
                                    <p:animEffect transition="in" filter="fade">
                                      <p:cBhvr>
                                        <p:cTn id="42" dur="500"/>
                                        <p:tgtEl>
                                          <p:spTgt spid="332">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32">
                                            <p:txEl>
                                              <p:pRg st="3" end="3"/>
                                            </p:txEl>
                                          </p:spTgt>
                                        </p:tgtEl>
                                        <p:attrNameLst>
                                          <p:attrName>style.visibility</p:attrName>
                                        </p:attrNameLst>
                                      </p:cBhvr>
                                      <p:to>
                                        <p:strVal val="visible"/>
                                      </p:to>
                                    </p:set>
                                    <p:animEffect transition="in" filter="fade">
                                      <p:cBhvr>
                                        <p:cTn id="47" dur="500"/>
                                        <p:tgtEl>
                                          <p:spTgt spid="3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455496-0979-F298-750C-DD89F2702D92}"/>
              </a:ext>
            </a:extLst>
          </p:cNvPr>
          <p:cNvSpPr>
            <a:spLocks noGrp="1"/>
          </p:cNvSpPr>
          <p:nvPr>
            <p:ph type="title"/>
          </p:nvPr>
        </p:nvSpPr>
        <p:spPr/>
        <p:txBody>
          <a:bodyPr/>
          <a:lstStyle/>
          <a:p>
            <a:r>
              <a:rPr lang="en-US" dirty="0"/>
              <a:t>Knowledge Check</a:t>
            </a:r>
          </a:p>
        </p:txBody>
      </p:sp>
      <p:sp>
        <p:nvSpPr>
          <p:cNvPr id="6" name="Content Placeholder 5">
            <a:extLst>
              <a:ext uri="{FF2B5EF4-FFF2-40B4-BE49-F238E27FC236}">
                <a16:creationId xmlns:a16="http://schemas.microsoft.com/office/drawing/2014/main" id="{7B7AF27C-EBDF-DE93-0535-8B57F6768CA5}"/>
              </a:ext>
            </a:extLst>
          </p:cNvPr>
          <p:cNvSpPr>
            <a:spLocks noGrp="1"/>
          </p:cNvSpPr>
          <p:nvPr>
            <p:ph idx="1"/>
          </p:nvPr>
        </p:nvSpPr>
        <p:spPr/>
        <p:txBody>
          <a:bodyPr/>
          <a:lstStyle/>
          <a:p>
            <a:pPr marL="0" marR="0" indent="0">
              <a:lnSpc>
                <a:spcPct val="107000"/>
              </a:lnSpc>
              <a:spcBef>
                <a:spcPts val="0"/>
              </a:spcBef>
              <a:spcAft>
                <a:spcPts val="800"/>
              </a:spcAft>
              <a:buNone/>
            </a:pPr>
            <a:r>
              <a:rPr lang="en-US" sz="2000" dirty="0">
                <a:effectLst/>
                <a:ea typeface="Calibri" panose="020F0502020204030204" pitchFamily="34" charset="0"/>
                <a:cs typeface="Times New Roman" panose="02020603050405020304" pitchFamily="18" charset="0"/>
              </a:rPr>
              <a:t>Which workers are MOST at risk from violence at work? </a:t>
            </a:r>
          </a:p>
          <a:p>
            <a:pPr marL="114300" marR="0" indent="-342900">
              <a:lnSpc>
                <a:spcPct val="107000"/>
              </a:lnSpc>
              <a:spcBef>
                <a:spcPts val="0"/>
              </a:spcBef>
              <a:spcAft>
                <a:spcPts val="800"/>
              </a:spcAft>
              <a:buFont typeface="+mj-lt"/>
              <a:buAutoNum type="alphaLcPeriod"/>
            </a:pPr>
            <a:r>
              <a:rPr lang="en-US" sz="2000" dirty="0">
                <a:effectLst/>
                <a:ea typeface="Calibri" panose="020F0502020204030204" pitchFamily="34" charset="0"/>
                <a:cs typeface="Times New Roman" panose="02020603050405020304" pitchFamily="18" charset="0"/>
              </a:rPr>
              <a:t>Drivers</a:t>
            </a:r>
          </a:p>
          <a:p>
            <a:pPr marL="114300" marR="0" indent="-342900">
              <a:lnSpc>
                <a:spcPct val="107000"/>
              </a:lnSpc>
              <a:spcBef>
                <a:spcPts val="0"/>
              </a:spcBef>
              <a:spcAft>
                <a:spcPts val="800"/>
              </a:spcAft>
              <a:buFont typeface="+mj-lt"/>
              <a:buAutoNum type="alphaLcPeriod"/>
            </a:pPr>
            <a:r>
              <a:rPr lang="en-US" sz="2000" dirty="0">
                <a:effectLst/>
                <a:ea typeface="Calibri" panose="020F0502020204030204" pitchFamily="34" charset="0"/>
                <a:cs typeface="Times New Roman" panose="02020603050405020304" pitchFamily="18" charset="0"/>
              </a:rPr>
              <a:t>Clerks</a:t>
            </a:r>
          </a:p>
          <a:p>
            <a:pPr marL="114300" marR="0" indent="-342900">
              <a:lnSpc>
                <a:spcPct val="107000"/>
              </a:lnSpc>
              <a:spcBef>
                <a:spcPts val="0"/>
              </a:spcBef>
              <a:spcAft>
                <a:spcPts val="800"/>
              </a:spcAft>
              <a:buFont typeface="+mj-lt"/>
              <a:buAutoNum type="alphaLcPeriod"/>
            </a:pPr>
            <a:r>
              <a:rPr lang="en-US" sz="2000" dirty="0">
                <a:effectLst/>
                <a:ea typeface="Calibri" panose="020F0502020204030204" pitchFamily="34" charset="0"/>
                <a:cs typeface="Times New Roman" panose="02020603050405020304" pitchFamily="18" charset="0"/>
              </a:rPr>
              <a:t>Police officers</a:t>
            </a:r>
          </a:p>
          <a:p>
            <a:pPr marL="114300" marR="0" indent="-342900">
              <a:lnSpc>
                <a:spcPct val="107000"/>
              </a:lnSpc>
              <a:spcBef>
                <a:spcPts val="0"/>
              </a:spcBef>
              <a:spcAft>
                <a:spcPts val="800"/>
              </a:spcAft>
              <a:buFont typeface="+mj-lt"/>
              <a:buAutoNum type="alphaLcPeriod"/>
            </a:pPr>
            <a:r>
              <a:rPr lang="en-US" sz="2000" dirty="0">
                <a:effectLst/>
                <a:ea typeface="Calibri" panose="020F0502020204030204" pitchFamily="34" charset="0"/>
                <a:cs typeface="Times New Roman" panose="02020603050405020304" pitchFamily="18" charset="0"/>
              </a:rPr>
              <a:t>Doctors</a:t>
            </a:r>
          </a:p>
          <a:p>
            <a:endParaRPr lang="en-US" dirty="0"/>
          </a:p>
        </p:txBody>
      </p:sp>
    </p:spTree>
    <p:extLst>
      <p:ext uri="{BB962C8B-B14F-4D97-AF65-F5344CB8AC3E}">
        <p14:creationId xmlns:p14="http://schemas.microsoft.com/office/powerpoint/2010/main" val="3947362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455496-0979-F298-750C-DD89F2702D92}"/>
              </a:ext>
            </a:extLst>
          </p:cNvPr>
          <p:cNvSpPr>
            <a:spLocks noGrp="1"/>
          </p:cNvSpPr>
          <p:nvPr>
            <p:ph type="title"/>
          </p:nvPr>
        </p:nvSpPr>
        <p:spPr/>
        <p:txBody>
          <a:bodyPr/>
          <a:lstStyle/>
          <a:p>
            <a:r>
              <a:rPr lang="en-US" dirty="0"/>
              <a:t>Knowledge Check</a:t>
            </a:r>
          </a:p>
        </p:txBody>
      </p:sp>
      <p:sp>
        <p:nvSpPr>
          <p:cNvPr id="6" name="Content Placeholder 5">
            <a:extLst>
              <a:ext uri="{FF2B5EF4-FFF2-40B4-BE49-F238E27FC236}">
                <a16:creationId xmlns:a16="http://schemas.microsoft.com/office/drawing/2014/main" id="{7B7AF27C-EBDF-DE93-0535-8B57F6768CA5}"/>
              </a:ext>
            </a:extLst>
          </p:cNvPr>
          <p:cNvSpPr>
            <a:spLocks noGrp="1"/>
          </p:cNvSpPr>
          <p:nvPr>
            <p:ph idx="1"/>
          </p:nvPr>
        </p:nvSpPr>
        <p:spPr/>
        <p:txBody>
          <a:bodyPr/>
          <a:lstStyle/>
          <a:p>
            <a:pPr marL="0" marR="0" indent="0">
              <a:lnSpc>
                <a:spcPct val="107000"/>
              </a:lnSpc>
              <a:spcBef>
                <a:spcPts val="0"/>
              </a:spcBef>
              <a:spcAft>
                <a:spcPts val="800"/>
              </a:spcAft>
              <a:buNone/>
            </a:pPr>
            <a:r>
              <a:rPr lang="en-US" sz="2000" dirty="0">
                <a:effectLst/>
                <a:ea typeface="Calibri" panose="020F0502020204030204" pitchFamily="34" charset="0"/>
                <a:cs typeface="Times New Roman" panose="02020603050405020304" pitchFamily="18" charset="0"/>
              </a:rPr>
              <a:t>Which workers are MOST at risk from violence at work? </a:t>
            </a:r>
          </a:p>
          <a:p>
            <a:pPr marL="114300" marR="0" indent="-342900">
              <a:lnSpc>
                <a:spcPct val="107000"/>
              </a:lnSpc>
              <a:spcBef>
                <a:spcPts val="0"/>
              </a:spcBef>
              <a:spcAft>
                <a:spcPts val="800"/>
              </a:spcAft>
              <a:buFont typeface="+mj-lt"/>
              <a:buAutoNum type="alphaLcPeriod"/>
            </a:pPr>
            <a:r>
              <a:rPr lang="en-US" sz="2000" dirty="0">
                <a:effectLst/>
                <a:ea typeface="Calibri" panose="020F0502020204030204" pitchFamily="34" charset="0"/>
                <a:cs typeface="Times New Roman" panose="02020603050405020304" pitchFamily="18" charset="0"/>
              </a:rPr>
              <a:t>Drivers</a:t>
            </a:r>
          </a:p>
          <a:p>
            <a:pPr marL="114300" marR="0" indent="-342900">
              <a:lnSpc>
                <a:spcPct val="107000"/>
              </a:lnSpc>
              <a:spcBef>
                <a:spcPts val="0"/>
              </a:spcBef>
              <a:spcAft>
                <a:spcPts val="800"/>
              </a:spcAft>
              <a:buFont typeface="+mj-lt"/>
              <a:buAutoNum type="alphaLcPeriod"/>
            </a:pPr>
            <a:r>
              <a:rPr lang="en-US" sz="2000" dirty="0">
                <a:effectLst/>
                <a:ea typeface="Calibri" panose="020F0502020204030204" pitchFamily="34" charset="0"/>
                <a:cs typeface="Times New Roman" panose="02020603050405020304" pitchFamily="18" charset="0"/>
              </a:rPr>
              <a:t>Clerks</a:t>
            </a:r>
          </a:p>
          <a:p>
            <a:pPr marL="114300" marR="0" indent="-342900">
              <a:lnSpc>
                <a:spcPct val="107000"/>
              </a:lnSpc>
              <a:spcBef>
                <a:spcPts val="0"/>
              </a:spcBef>
              <a:spcAft>
                <a:spcPts val="800"/>
              </a:spcAft>
              <a:buFont typeface="+mj-lt"/>
              <a:buAutoNum type="alphaLcPeriod"/>
            </a:pPr>
            <a:r>
              <a:rPr lang="en-US" sz="2000" dirty="0">
                <a:solidFill>
                  <a:srgbClr val="FF0000"/>
                </a:solidFill>
                <a:effectLst/>
                <a:ea typeface="Calibri" panose="020F0502020204030204" pitchFamily="34" charset="0"/>
                <a:cs typeface="Times New Roman" panose="02020603050405020304" pitchFamily="18" charset="0"/>
              </a:rPr>
              <a:t>Police officers</a:t>
            </a:r>
          </a:p>
          <a:p>
            <a:pPr marL="114300" marR="0" indent="-342900">
              <a:lnSpc>
                <a:spcPct val="107000"/>
              </a:lnSpc>
              <a:spcBef>
                <a:spcPts val="0"/>
              </a:spcBef>
              <a:spcAft>
                <a:spcPts val="800"/>
              </a:spcAft>
              <a:buFont typeface="+mj-lt"/>
              <a:buAutoNum type="alphaLcPeriod"/>
            </a:pPr>
            <a:r>
              <a:rPr lang="en-US" sz="2000" dirty="0">
                <a:effectLst/>
                <a:ea typeface="Calibri" panose="020F0502020204030204" pitchFamily="34" charset="0"/>
                <a:cs typeface="Times New Roman" panose="02020603050405020304" pitchFamily="18" charset="0"/>
              </a:rPr>
              <a:t>Doctors</a:t>
            </a:r>
          </a:p>
          <a:p>
            <a:endParaRPr lang="en-US" dirty="0"/>
          </a:p>
        </p:txBody>
      </p:sp>
    </p:spTree>
    <p:extLst>
      <p:ext uri="{BB962C8B-B14F-4D97-AF65-F5344CB8AC3E}">
        <p14:creationId xmlns:p14="http://schemas.microsoft.com/office/powerpoint/2010/main" val="22782830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2"/>
          <p:cNvSpPr txBox="1">
            <a:spLocks noGrp="1"/>
          </p:cNvSpPr>
          <p:nvPr>
            <p:ph type="title"/>
          </p:nvPr>
        </p:nvSpPr>
        <p:spPr>
          <a:xfrm>
            <a:off x="838200" y="365125"/>
            <a:ext cx="10515600" cy="11589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Font typeface="Calibri"/>
              <a:buNone/>
            </a:pPr>
            <a:r>
              <a:rPr lang="en-US" sz="4400" b="0" i="0" u="none" strike="noStrike" cap="none">
                <a:solidFill>
                  <a:schemeClr val="dk1"/>
                </a:solidFill>
                <a:latin typeface="Calibri"/>
                <a:ea typeface="Calibri"/>
                <a:cs typeface="Calibri"/>
                <a:sym typeface="Calibri"/>
              </a:rPr>
              <a:t>Five Warning Signs of Escalating Behavior</a:t>
            </a:r>
            <a:endParaRPr/>
          </a:p>
        </p:txBody>
      </p:sp>
      <p:sp>
        <p:nvSpPr>
          <p:cNvPr id="338" name="Google Shape;338;p42"/>
          <p:cNvSpPr txBox="1">
            <a:spLocks noGrp="1"/>
          </p:cNvSpPr>
          <p:nvPr>
            <p:ph type="body" idx="1"/>
          </p:nvPr>
        </p:nvSpPr>
        <p:spPr>
          <a:xfrm>
            <a:off x="914400" y="1600200"/>
            <a:ext cx="2657400" cy="4114800"/>
          </a:xfrm>
          <a:prstGeom prst="rect">
            <a:avLst/>
          </a:prstGeom>
          <a:noFill/>
          <a:ln>
            <a:noFill/>
          </a:ln>
        </p:spPr>
        <p:txBody>
          <a:bodyPr spcFirstLastPara="1" wrap="square" lIns="91425" tIns="45700" rIns="91425" bIns="45700" anchor="t" anchorCtr="0">
            <a:noAutofit/>
          </a:bodyPr>
          <a:lstStyle/>
          <a:p>
            <a:pPr marL="609600" marR="0" lvl="0" indent="-609600" algn="l" rtl="0">
              <a:lnSpc>
                <a:spcPct val="90000"/>
              </a:lnSpc>
              <a:spcBef>
                <a:spcPts val="0"/>
              </a:spcBef>
              <a:spcAft>
                <a:spcPts val="0"/>
              </a:spcAft>
              <a:buClr>
                <a:schemeClr val="dk1"/>
              </a:buClr>
              <a:buSzPts val="2800"/>
              <a:buFont typeface="Calibri"/>
              <a:buAutoNum type="arabicPeriod"/>
            </a:pPr>
            <a:r>
              <a:rPr lang="en-US" sz="2800" b="0" i="0" u="none" strike="noStrike" cap="none">
                <a:solidFill>
                  <a:schemeClr val="dk1"/>
                </a:solidFill>
                <a:latin typeface="Calibri"/>
                <a:ea typeface="Calibri"/>
                <a:cs typeface="Calibri"/>
                <a:sym typeface="Calibri"/>
              </a:rPr>
              <a:t>Confusion</a:t>
            </a:r>
            <a:endParaRPr/>
          </a:p>
          <a:p>
            <a:pPr marL="609600" marR="0" lvl="0" indent="-609600" algn="l" rtl="0">
              <a:lnSpc>
                <a:spcPct val="90000"/>
              </a:lnSpc>
              <a:spcBef>
                <a:spcPts val="1000"/>
              </a:spcBef>
              <a:spcAft>
                <a:spcPts val="0"/>
              </a:spcAft>
              <a:buClr>
                <a:schemeClr val="dk1"/>
              </a:buClr>
              <a:buSzPts val="2800"/>
              <a:buFont typeface="Calibri"/>
              <a:buAutoNum type="arabicPeriod"/>
            </a:pPr>
            <a:r>
              <a:rPr lang="en-US" sz="2800" b="0" i="0" u="none" strike="noStrike" cap="none">
                <a:solidFill>
                  <a:schemeClr val="dk1"/>
                </a:solidFill>
                <a:latin typeface="Calibri"/>
                <a:ea typeface="Calibri"/>
                <a:cs typeface="Calibri"/>
                <a:sym typeface="Calibri"/>
              </a:rPr>
              <a:t>Frustration</a:t>
            </a:r>
            <a:endParaRPr/>
          </a:p>
          <a:p>
            <a:pPr marL="609600" marR="0" lvl="0" indent="-609600" algn="l" rtl="0">
              <a:lnSpc>
                <a:spcPct val="90000"/>
              </a:lnSpc>
              <a:spcBef>
                <a:spcPts val="1000"/>
              </a:spcBef>
              <a:spcAft>
                <a:spcPts val="0"/>
              </a:spcAft>
              <a:buClr>
                <a:schemeClr val="dk1"/>
              </a:buClr>
              <a:buSzPts val="2800"/>
              <a:buFont typeface="Calibri"/>
              <a:buAutoNum type="arabicPeriod"/>
            </a:pPr>
            <a:r>
              <a:rPr lang="en-US" sz="2800" b="0" i="0" u="none" strike="noStrike" cap="none">
                <a:solidFill>
                  <a:schemeClr val="dk1"/>
                </a:solidFill>
                <a:latin typeface="Calibri"/>
                <a:ea typeface="Calibri"/>
                <a:cs typeface="Calibri"/>
                <a:sym typeface="Calibri"/>
              </a:rPr>
              <a:t>Blame</a:t>
            </a:r>
            <a:endParaRPr/>
          </a:p>
          <a:p>
            <a:pPr marL="609600" marR="0" lvl="0" indent="-609600" algn="l" rtl="0">
              <a:lnSpc>
                <a:spcPct val="90000"/>
              </a:lnSpc>
              <a:spcBef>
                <a:spcPts val="1000"/>
              </a:spcBef>
              <a:spcAft>
                <a:spcPts val="0"/>
              </a:spcAft>
              <a:buClr>
                <a:schemeClr val="dk1"/>
              </a:buClr>
              <a:buSzPts val="2800"/>
              <a:buFont typeface="Calibri"/>
              <a:buAutoNum type="arabicPeriod"/>
            </a:pPr>
            <a:r>
              <a:rPr lang="en-US" sz="2800" b="0" i="0" u="none" strike="noStrike" cap="none">
                <a:solidFill>
                  <a:schemeClr val="dk1"/>
                </a:solidFill>
                <a:latin typeface="Calibri"/>
                <a:ea typeface="Calibri"/>
                <a:cs typeface="Calibri"/>
                <a:sym typeface="Calibri"/>
              </a:rPr>
              <a:t>Anger</a:t>
            </a:r>
            <a:endParaRPr/>
          </a:p>
          <a:p>
            <a:pPr marL="609600" marR="0" lvl="0" indent="-609600" algn="l" rtl="0">
              <a:lnSpc>
                <a:spcPct val="90000"/>
              </a:lnSpc>
              <a:spcBef>
                <a:spcPts val="1000"/>
              </a:spcBef>
              <a:spcAft>
                <a:spcPts val="0"/>
              </a:spcAft>
              <a:buClr>
                <a:schemeClr val="dk1"/>
              </a:buClr>
              <a:buSzPts val="2800"/>
              <a:buFont typeface="Calibri"/>
              <a:buAutoNum type="arabicPeriod"/>
            </a:pPr>
            <a:r>
              <a:rPr lang="en-US" sz="2800" b="0" i="0" u="none" strike="noStrike" cap="none">
                <a:solidFill>
                  <a:schemeClr val="dk1"/>
                </a:solidFill>
                <a:latin typeface="Calibri"/>
                <a:ea typeface="Calibri"/>
                <a:cs typeface="Calibri"/>
                <a:sym typeface="Calibri"/>
              </a:rPr>
              <a:t>Hostility</a:t>
            </a:r>
            <a:endParaRPr/>
          </a:p>
        </p:txBody>
      </p:sp>
      <p:pic>
        <p:nvPicPr>
          <p:cNvPr id="339" name="Google Shape;339;p42"/>
          <p:cNvPicPr preferRelativeResize="0"/>
          <p:nvPr/>
        </p:nvPicPr>
        <p:blipFill>
          <a:blip r:embed="rId3">
            <a:alphaModFix/>
          </a:blip>
          <a:stretch>
            <a:fillRect/>
          </a:stretch>
        </p:blipFill>
        <p:spPr>
          <a:xfrm>
            <a:off x="4296600" y="1492800"/>
            <a:ext cx="7527675" cy="5018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38">
                                            <p:txEl>
                                              <p:pRg st="0" end="0"/>
                                            </p:txEl>
                                          </p:spTgt>
                                        </p:tgtEl>
                                        <p:attrNameLst>
                                          <p:attrName>style.visibility</p:attrName>
                                        </p:attrNameLst>
                                      </p:cBhvr>
                                      <p:to>
                                        <p:strVal val="visible"/>
                                      </p:to>
                                    </p:set>
                                    <p:anim calcmode="lin" valueType="num">
                                      <p:cBhvr additive="base">
                                        <p:cTn id="7" dur="500"/>
                                        <p:tgtEl>
                                          <p:spTgt spid="338">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38">
                                            <p:txEl>
                                              <p:pRg st="1" end="1"/>
                                            </p:txEl>
                                          </p:spTgt>
                                        </p:tgtEl>
                                        <p:attrNameLst>
                                          <p:attrName>style.visibility</p:attrName>
                                        </p:attrNameLst>
                                      </p:cBhvr>
                                      <p:to>
                                        <p:strVal val="visible"/>
                                      </p:to>
                                    </p:set>
                                    <p:anim calcmode="lin" valueType="num">
                                      <p:cBhvr additive="base">
                                        <p:cTn id="12" dur="500"/>
                                        <p:tgtEl>
                                          <p:spTgt spid="338">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38">
                                            <p:txEl>
                                              <p:pRg st="2" end="2"/>
                                            </p:txEl>
                                          </p:spTgt>
                                        </p:tgtEl>
                                        <p:attrNameLst>
                                          <p:attrName>style.visibility</p:attrName>
                                        </p:attrNameLst>
                                      </p:cBhvr>
                                      <p:to>
                                        <p:strVal val="visible"/>
                                      </p:to>
                                    </p:set>
                                    <p:anim calcmode="lin" valueType="num">
                                      <p:cBhvr additive="base">
                                        <p:cTn id="17" dur="500"/>
                                        <p:tgtEl>
                                          <p:spTgt spid="338">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338">
                                            <p:txEl>
                                              <p:pRg st="3" end="3"/>
                                            </p:txEl>
                                          </p:spTgt>
                                        </p:tgtEl>
                                        <p:attrNameLst>
                                          <p:attrName>style.visibility</p:attrName>
                                        </p:attrNameLst>
                                      </p:cBhvr>
                                      <p:to>
                                        <p:strVal val="visible"/>
                                      </p:to>
                                    </p:set>
                                    <p:anim calcmode="lin" valueType="num">
                                      <p:cBhvr additive="base">
                                        <p:cTn id="22" dur="500"/>
                                        <p:tgtEl>
                                          <p:spTgt spid="338">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38">
                                            <p:txEl>
                                              <p:pRg st="4" end="4"/>
                                            </p:txEl>
                                          </p:spTgt>
                                        </p:tgtEl>
                                        <p:attrNameLst>
                                          <p:attrName>style.visibility</p:attrName>
                                        </p:attrNameLst>
                                      </p:cBhvr>
                                      <p:to>
                                        <p:strVal val="visible"/>
                                      </p:to>
                                    </p:set>
                                    <p:anim calcmode="lin" valueType="num">
                                      <p:cBhvr additive="base">
                                        <p:cTn id="27" dur="500"/>
                                        <p:tgtEl>
                                          <p:spTgt spid="338">
                                            <p:txEl>
                                              <p:pRg st="4" end="4"/>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55C8C-9D6D-46A9-6A25-8C747DF58DED}"/>
              </a:ext>
            </a:extLst>
          </p:cNvPr>
          <p:cNvSpPr>
            <a:spLocks noGrp="1"/>
          </p:cNvSpPr>
          <p:nvPr>
            <p:ph type="title"/>
          </p:nvPr>
        </p:nvSpPr>
        <p:spPr/>
        <p:txBody>
          <a:bodyPr/>
          <a:lstStyle/>
          <a:p>
            <a:r>
              <a:rPr lang="en-US" dirty="0"/>
              <a:t>Statistics</a:t>
            </a:r>
          </a:p>
        </p:txBody>
      </p:sp>
      <p:sp>
        <p:nvSpPr>
          <p:cNvPr id="3" name="Text Placeholder 2">
            <a:extLst>
              <a:ext uri="{FF2B5EF4-FFF2-40B4-BE49-F238E27FC236}">
                <a16:creationId xmlns:a16="http://schemas.microsoft.com/office/drawing/2014/main" id="{A33D9378-D699-AFA0-541E-EAEC39059254}"/>
              </a:ext>
            </a:extLst>
          </p:cNvPr>
          <p:cNvSpPr>
            <a:spLocks noGrp="1"/>
          </p:cNvSpPr>
          <p:nvPr>
            <p:ph type="body" sz="half" idx="1"/>
          </p:nvPr>
        </p:nvSpPr>
        <p:spPr>
          <a:xfrm>
            <a:off x="914400" y="1981200"/>
            <a:ext cx="5080000" cy="2532882"/>
          </a:xfrm>
        </p:spPr>
        <p:txBody>
          <a:bodyPr/>
          <a:lstStyle/>
          <a:p>
            <a:r>
              <a:rPr lang="en-US" sz="2400" b="0" i="0" dirty="0">
                <a:solidFill>
                  <a:srgbClr val="555555"/>
                </a:solidFill>
                <a:effectLst/>
              </a:rPr>
              <a:t> According to the BLS DOJ report, workplace homicides peaked at 1,080 in 1994, then declined 58% over a 25-year period to 454 in 2019.</a:t>
            </a:r>
          </a:p>
          <a:p>
            <a:endParaRPr lang="en-US" dirty="0"/>
          </a:p>
        </p:txBody>
      </p:sp>
      <p:pic>
        <p:nvPicPr>
          <p:cNvPr id="6" name="Content Placeholder 5" descr="Graphical user interface, text, application, email&#10;&#10;Description automatically generated">
            <a:extLst>
              <a:ext uri="{FF2B5EF4-FFF2-40B4-BE49-F238E27FC236}">
                <a16:creationId xmlns:a16="http://schemas.microsoft.com/office/drawing/2014/main" id="{C957C702-A67A-1364-9ED1-28E8F73F451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921712" y="4514082"/>
            <a:ext cx="9189633" cy="2039118"/>
          </a:xfrm>
        </p:spPr>
      </p:pic>
    </p:spTree>
    <p:extLst>
      <p:ext uri="{BB962C8B-B14F-4D97-AF65-F5344CB8AC3E}">
        <p14:creationId xmlns:p14="http://schemas.microsoft.com/office/powerpoint/2010/main" val="2921108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A6C34-8944-31F2-762F-F084BDE9988A}"/>
              </a:ext>
            </a:extLst>
          </p:cNvPr>
          <p:cNvSpPr>
            <a:spLocks noGrp="1"/>
          </p:cNvSpPr>
          <p:nvPr>
            <p:ph type="title"/>
          </p:nvPr>
        </p:nvSpPr>
        <p:spPr/>
        <p:txBody>
          <a:bodyPr/>
          <a:lstStyle/>
          <a:p>
            <a:r>
              <a:rPr lang="en-US" dirty="0"/>
              <a:t>Escalating to Crisis </a:t>
            </a:r>
          </a:p>
        </p:txBody>
      </p:sp>
      <p:pic>
        <p:nvPicPr>
          <p:cNvPr id="4" name="Content Placeholder 3">
            <a:extLst>
              <a:ext uri="{FF2B5EF4-FFF2-40B4-BE49-F238E27FC236}">
                <a16:creationId xmlns:a16="http://schemas.microsoft.com/office/drawing/2014/main" id="{5D92EB7B-8392-363A-2DA0-7768FD049B6B}"/>
              </a:ext>
            </a:extLst>
          </p:cNvPr>
          <p:cNvPicPr>
            <a:picLocks noGrp="1" noChangeAspect="1"/>
          </p:cNvPicPr>
          <p:nvPr>
            <p:ph idx="1"/>
          </p:nvPr>
        </p:nvPicPr>
        <p:blipFill>
          <a:blip r:embed="rId2"/>
          <a:stretch>
            <a:fillRect/>
          </a:stretch>
        </p:blipFill>
        <p:spPr>
          <a:xfrm>
            <a:off x="2213811" y="2566736"/>
            <a:ext cx="8228847" cy="2233817"/>
          </a:xfrm>
          <a:prstGeom prst="rect">
            <a:avLst/>
          </a:prstGeom>
        </p:spPr>
      </p:pic>
    </p:spTree>
    <p:extLst>
      <p:ext uri="{BB962C8B-B14F-4D97-AF65-F5344CB8AC3E}">
        <p14:creationId xmlns:p14="http://schemas.microsoft.com/office/powerpoint/2010/main" val="2503175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83C0B-7BEF-0DB8-4DBA-2E074907CCC1}"/>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95B53ACE-54BB-4169-4110-88A5EA88995C}"/>
              </a:ext>
            </a:extLst>
          </p:cNvPr>
          <p:cNvSpPr>
            <a:spLocks noGrp="1"/>
          </p:cNvSpPr>
          <p:nvPr>
            <p:ph sz="half" idx="1"/>
          </p:nvPr>
        </p:nvSpPr>
        <p:spPr/>
        <p:txBody>
          <a:bodyPr/>
          <a:lstStyle/>
          <a:p>
            <a:pPr marL="0" marR="0" indent="0">
              <a:lnSpc>
                <a:spcPct val="107000"/>
              </a:lnSpc>
              <a:spcBef>
                <a:spcPts val="0"/>
              </a:spcBef>
              <a:spcAft>
                <a:spcPts val="800"/>
              </a:spcAft>
              <a:buNone/>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the aggression continuum involving workplace incidents with aggressive behavior, what is identified as the final phase?</a:t>
            </a:r>
          </a:p>
          <a:p>
            <a:pPr marL="342900" marR="0" indent="-342900">
              <a:lnSpc>
                <a:spcPct val="107000"/>
              </a:lnSpc>
              <a:spcBef>
                <a:spcPts val="0"/>
              </a:spcBef>
              <a:spcAft>
                <a:spcPts val="800"/>
              </a:spcAft>
              <a:buFont typeface="+mj-lt"/>
              <a:buAutoNum type="alphaLcPeriod"/>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Anxiety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114300" marR="0" indent="-342900">
              <a:lnSpc>
                <a:spcPct val="107000"/>
              </a:lnSpc>
              <a:spcBef>
                <a:spcPts val="0"/>
              </a:spcBef>
              <a:spcAft>
                <a:spcPts val="800"/>
              </a:spcAft>
              <a:buFont typeface="+mj-lt"/>
              <a:buAutoNum type="alphaLcPeriod"/>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Crisis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114300" marR="0" indent="-342900">
              <a:lnSpc>
                <a:spcPct val="107000"/>
              </a:lnSpc>
              <a:spcBef>
                <a:spcPts val="0"/>
              </a:spcBef>
              <a:spcAft>
                <a:spcPts val="800"/>
              </a:spcAft>
              <a:buFont typeface="+mj-lt"/>
              <a:buAutoNum type="alphaLcPeriod"/>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Intimidation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114300" marR="0" indent="-342900">
              <a:lnSpc>
                <a:spcPct val="107000"/>
              </a:lnSpc>
              <a:spcBef>
                <a:spcPts val="0"/>
              </a:spcBef>
              <a:spcAft>
                <a:spcPts val="800"/>
              </a:spcAft>
              <a:buFont typeface="+mj-lt"/>
              <a:buAutoNum type="alphaLcPeriod"/>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Stress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088358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83C0B-7BEF-0DB8-4DBA-2E074907CCC1}"/>
              </a:ext>
            </a:extLst>
          </p:cNvPr>
          <p:cNvSpPr>
            <a:spLocks noGrp="1"/>
          </p:cNvSpPr>
          <p:nvPr>
            <p:ph type="title"/>
          </p:nvPr>
        </p:nvSpPr>
        <p:spPr/>
        <p:txBody>
          <a:bodyPr/>
          <a:lstStyle/>
          <a:p>
            <a:r>
              <a:rPr lang="en-US" dirty="0"/>
              <a:t>Knowledge Check </a:t>
            </a:r>
          </a:p>
        </p:txBody>
      </p:sp>
      <p:sp>
        <p:nvSpPr>
          <p:cNvPr id="3" name="Content Placeholder 2">
            <a:extLst>
              <a:ext uri="{FF2B5EF4-FFF2-40B4-BE49-F238E27FC236}">
                <a16:creationId xmlns:a16="http://schemas.microsoft.com/office/drawing/2014/main" id="{95B53ACE-54BB-4169-4110-88A5EA88995C}"/>
              </a:ext>
            </a:extLst>
          </p:cNvPr>
          <p:cNvSpPr>
            <a:spLocks noGrp="1"/>
          </p:cNvSpPr>
          <p:nvPr>
            <p:ph sz="half" idx="1"/>
          </p:nvPr>
        </p:nvSpPr>
        <p:spPr/>
        <p:txBody>
          <a:bodyPr/>
          <a:lstStyle/>
          <a:p>
            <a:pPr marL="0" marR="0" indent="0">
              <a:lnSpc>
                <a:spcPct val="107000"/>
              </a:lnSpc>
              <a:spcBef>
                <a:spcPts val="0"/>
              </a:spcBef>
              <a:spcAft>
                <a:spcPts val="800"/>
              </a:spcAft>
              <a:buNone/>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the aggression continuum involving workplace incidents with aggressive behavior, what is identified as the final phase?</a:t>
            </a:r>
          </a:p>
          <a:p>
            <a:pPr marL="342900" marR="0" indent="-342900">
              <a:lnSpc>
                <a:spcPct val="107000"/>
              </a:lnSpc>
              <a:spcBef>
                <a:spcPts val="0"/>
              </a:spcBef>
              <a:spcAft>
                <a:spcPts val="800"/>
              </a:spcAft>
              <a:buFont typeface="+mj-lt"/>
              <a:buAutoNum type="alphaLcPeriod"/>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Anxiety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114300" marR="0" indent="-342900">
              <a:lnSpc>
                <a:spcPct val="107000"/>
              </a:lnSpc>
              <a:spcBef>
                <a:spcPts val="0"/>
              </a:spcBef>
              <a:spcAft>
                <a:spcPts val="800"/>
              </a:spcAft>
              <a:buFont typeface="+mj-lt"/>
              <a:buAutoNum type="alphaLcPeriod"/>
            </a:pPr>
            <a:r>
              <a:rPr lang="en-US" sz="20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Crisis</a:t>
            </a:r>
            <a:endParaRPr lang="en-U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14300" marR="0" indent="-342900">
              <a:lnSpc>
                <a:spcPct val="107000"/>
              </a:lnSpc>
              <a:spcBef>
                <a:spcPts val="0"/>
              </a:spcBef>
              <a:spcAft>
                <a:spcPts val="800"/>
              </a:spcAft>
              <a:buFont typeface="+mj-lt"/>
              <a:buAutoNum type="alphaLcPeriod"/>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Intimidation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114300" marR="0" indent="-342900">
              <a:lnSpc>
                <a:spcPct val="107000"/>
              </a:lnSpc>
              <a:spcBef>
                <a:spcPts val="0"/>
              </a:spcBef>
              <a:spcAft>
                <a:spcPts val="800"/>
              </a:spcAft>
              <a:buFont typeface="+mj-lt"/>
              <a:buAutoNum type="alphaLcPeriod"/>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Stress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551488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3"/>
          <p:cNvSpPr txBox="1">
            <a:spLocks noGrp="1"/>
          </p:cNvSpPr>
          <p:nvPr>
            <p:ph type="title"/>
          </p:nvPr>
        </p:nvSpPr>
        <p:spPr>
          <a:xfrm>
            <a:off x="1785750" y="304800"/>
            <a:ext cx="8620500" cy="20118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5400"/>
              <a:t>Customer De-Escalation </a:t>
            </a:r>
            <a:br>
              <a:rPr lang="en-US" sz="5400"/>
            </a:br>
            <a:r>
              <a:rPr lang="en-US" sz="5400"/>
              <a:t>and Conflict Resolution</a:t>
            </a:r>
            <a:endParaRPr sz="5400"/>
          </a:p>
        </p:txBody>
      </p:sp>
      <p:pic>
        <p:nvPicPr>
          <p:cNvPr id="92" name="Google Shape;92;p13"/>
          <p:cNvPicPr preferRelativeResize="0"/>
          <p:nvPr/>
        </p:nvPicPr>
        <p:blipFill>
          <a:blip r:embed="rId3">
            <a:alphaModFix/>
          </a:blip>
          <a:stretch>
            <a:fillRect/>
          </a:stretch>
        </p:blipFill>
        <p:spPr>
          <a:xfrm>
            <a:off x="2915370" y="2316601"/>
            <a:ext cx="6361263" cy="4236601"/>
          </a:xfrm>
          <a:prstGeom prst="rect">
            <a:avLst/>
          </a:prstGeom>
          <a:noFill/>
          <a:ln>
            <a:noFill/>
          </a:ln>
        </p:spPr>
      </p:pic>
    </p:spTree>
    <p:extLst>
      <p:ext uri="{BB962C8B-B14F-4D97-AF65-F5344CB8AC3E}">
        <p14:creationId xmlns:p14="http://schemas.microsoft.com/office/powerpoint/2010/main" val="2515784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4"/>
          <p:cNvSpPr txBox="1">
            <a:spLocks noGrp="1"/>
          </p:cNvSpPr>
          <p:nvPr>
            <p:ph type="body" idx="1"/>
          </p:nvPr>
        </p:nvSpPr>
        <p:spPr>
          <a:xfrm>
            <a:off x="5305725" y="1340400"/>
            <a:ext cx="5771400" cy="5390700"/>
          </a:xfrm>
          <a:prstGeom prst="rect">
            <a:avLst/>
          </a:prstGeom>
          <a:noFill/>
          <a:ln>
            <a:noFill/>
          </a:ln>
        </p:spPr>
        <p:txBody>
          <a:bodyPr spcFirstLastPara="1" vert="horz" wrap="square" lIns="91425" tIns="45700" rIns="91425" bIns="45700" rtlCol="0" anchor="ctr" anchorCtr="0">
            <a:noAutofit/>
          </a:bodyPr>
          <a:lstStyle/>
          <a:p>
            <a:pPr marL="914400" indent="-381000">
              <a:lnSpc>
                <a:spcPct val="115000"/>
              </a:lnSpc>
              <a:spcBef>
                <a:spcPts val="0"/>
              </a:spcBef>
              <a:buClr>
                <a:srgbClr val="000000"/>
              </a:buClr>
              <a:buSzPts val="2400"/>
              <a:buFont typeface="Calibri"/>
              <a:buChar char="•"/>
            </a:pPr>
            <a:r>
              <a:rPr lang="en-US" sz="2400">
                <a:solidFill>
                  <a:srgbClr val="000000"/>
                </a:solidFill>
              </a:rPr>
              <a:t>Incidents of workplace violence can happen anywhere, but some types of work put employees at greater risk than others. </a:t>
            </a:r>
            <a:endParaRPr sz="2400">
              <a:solidFill>
                <a:srgbClr val="000000"/>
              </a:solidFill>
            </a:endParaRPr>
          </a:p>
          <a:p>
            <a:pPr marL="914400" indent="-381000">
              <a:lnSpc>
                <a:spcPct val="115000"/>
              </a:lnSpc>
              <a:spcBef>
                <a:spcPts val="0"/>
              </a:spcBef>
              <a:buClr>
                <a:srgbClr val="000000"/>
              </a:buClr>
              <a:buSzPts val="2400"/>
              <a:buFont typeface="Calibri"/>
              <a:buChar char="•"/>
            </a:pPr>
            <a:r>
              <a:rPr lang="en-US" sz="2400"/>
              <a:t>For example: those who exchange money, delivery drivers, healthcare professionals, public service workers, customer service representatives, law enforcement personnel.</a:t>
            </a:r>
            <a:endParaRPr sz="2400">
              <a:solidFill>
                <a:srgbClr val="000000"/>
              </a:solidFill>
            </a:endParaRPr>
          </a:p>
          <a:p>
            <a:pPr marL="914400" indent="-381000">
              <a:lnSpc>
                <a:spcPct val="115000"/>
              </a:lnSpc>
              <a:spcBef>
                <a:spcPts val="0"/>
              </a:spcBef>
              <a:buClr>
                <a:srgbClr val="000000"/>
              </a:buClr>
              <a:buSzPts val="2400"/>
              <a:buFont typeface="Calibri"/>
              <a:buChar char="•"/>
            </a:pPr>
            <a:r>
              <a:rPr lang="en-US" sz="2400">
                <a:solidFill>
                  <a:srgbClr val="000000"/>
                </a:solidFill>
              </a:rPr>
              <a:t>Employees working alone, working late at night, or working in high-crime areas are all more likely to be subjected to an act of violence</a:t>
            </a:r>
            <a:endParaRPr sz="2400">
              <a:solidFill>
                <a:srgbClr val="000000"/>
              </a:solidFill>
            </a:endParaRPr>
          </a:p>
        </p:txBody>
      </p:sp>
      <p:sp>
        <p:nvSpPr>
          <p:cNvPr id="101" name="Google Shape;101;p14"/>
          <p:cNvSpPr txBox="1">
            <a:spLocks noGrp="1"/>
          </p:cNvSpPr>
          <p:nvPr>
            <p:ph type="title"/>
          </p:nvPr>
        </p:nvSpPr>
        <p:spPr>
          <a:xfrm>
            <a:off x="1817700" y="304800"/>
            <a:ext cx="8556600" cy="10356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a:t>Workplace Violence</a:t>
            </a:r>
            <a:endParaRPr/>
          </a:p>
        </p:txBody>
      </p:sp>
      <p:pic>
        <p:nvPicPr>
          <p:cNvPr id="102" name="Google Shape;102;p14"/>
          <p:cNvPicPr preferRelativeResize="0"/>
          <p:nvPr/>
        </p:nvPicPr>
        <p:blipFill>
          <a:blip r:embed="rId3">
            <a:alphaModFix/>
          </a:blip>
          <a:stretch>
            <a:fillRect/>
          </a:stretch>
        </p:blipFill>
        <p:spPr>
          <a:xfrm>
            <a:off x="1104901" y="3702600"/>
            <a:ext cx="4614475" cy="3054650"/>
          </a:xfrm>
          <a:prstGeom prst="rect">
            <a:avLst/>
          </a:prstGeom>
          <a:noFill/>
          <a:ln>
            <a:noFill/>
          </a:ln>
        </p:spPr>
      </p:pic>
      <p:pic>
        <p:nvPicPr>
          <p:cNvPr id="103" name="Google Shape;103;p14"/>
          <p:cNvPicPr preferRelativeResize="0"/>
          <p:nvPr/>
        </p:nvPicPr>
        <p:blipFill>
          <a:blip r:embed="rId4">
            <a:alphaModFix/>
          </a:blip>
          <a:stretch>
            <a:fillRect/>
          </a:stretch>
        </p:blipFill>
        <p:spPr>
          <a:xfrm>
            <a:off x="1104901" y="1319350"/>
            <a:ext cx="4614475" cy="2307238"/>
          </a:xfrm>
          <a:prstGeom prst="rect">
            <a:avLst/>
          </a:prstGeom>
          <a:noFill/>
          <a:ln>
            <a:noFill/>
          </a:ln>
        </p:spPr>
      </p:pic>
    </p:spTree>
    <p:extLst>
      <p:ext uri="{BB962C8B-B14F-4D97-AF65-F5344CB8AC3E}">
        <p14:creationId xmlns:p14="http://schemas.microsoft.com/office/powerpoint/2010/main" val="837271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7"/>
          <p:cNvSpPr txBox="1">
            <a:spLocks noGrp="1"/>
          </p:cNvSpPr>
          <p:nvPr>
            <p:ph type="body" idx="1"/>
          </p:nvPr>
        </p:nvSpPr>
        <p:spPr>
          <a:xfrm>
            <a:off x="1210925" y="1280875"/>
            <a:ext cx="9707100" cy="5418600"/>
          </a:xfrm>
          <a:prstGeom prst="rect">
            <a:avLst/>
          </a:prstGeom>
          <a:noFill/>
          <a:ln>
            <a:noFill/>
          </a:ln>
        </p:spPr>
        <p:txBody>
          <a:bodyPr spcFirstLastPara="1" vert="horz" wrap="square" lIns="91425" tIns="45700" rIns="91425" bIns="45700" rtlCol="0" anchor="ctr" anchorCtr="0">
            <a:noAutofit/>
          </a:bodyPr>
          <a:lstStyle/>
          <a:p>
            <a:pPr marL="0" indent="0">
              <a:lnSpc>
                <a:spcPct val="115000"/>
              </a:lnSpc>
              <a:spcBef>
                <a:spcPts val="0"/>
              </a:spcBef>
              <a:buNone/>
            </a:pPr>
            <a:r>
              <a:rPr lang="en-US" sz="2400">
                <a:solidFill>
                  <a:srgbClr val="000000"/>
                </a:solidFill>
              </a:rPr>
              <a:t>Any employees who interact with customers will encounter angry customers, at least occasionally.</a:t>
            </a:r>
            <a:endParaRPr sz="2400">
              <a:solidFill>
                <a:srgbClr val="000000"/>
              </a:solidFill>
            </a:endParaRPr>
          </a:p>
          <a:p>
            <a:pPr marL="0" indent="0">
              <a:lnSpc>
                <a:spcPct val="115000"/>
              </a:lnSpc>
              <a:spcBef>
                <a:spcPts val="0"/>
              </a:spcBef>
              <a:buNone/>
            </a:pPr>
            <a:endParaRPr sz="2400">
              <a:solidFill>
                <a:srgbClr val="000000"/>
              </a:solidFill>
            </a:endParaRPr>
          </a:p>
          <a:p>
            <a:pPr marL="0" indent="0">
              <a:lnSpc>
                <a:spcPct val="115000"/>
              </a:lnSpc>
              <a:spcBef>
                <a:spcPts val="0"/>
              </a:spcBef>
              <a:buNone/>
            </a:pPr>
            <a:r>
              <a:rPr lang="en-US" sz="2400">
                <a:solidFill>
                  <a:srgbClr val="000000"/>
                </a:solidFill>
              </a:rPr>
              <a:t>Employees should be trained on how to approach difficult or hostile customers, with the ultimate goals of de-escalation and conflict resolution.</a:t>
            </a:r>
            <a:endParaRPr sz="2400">
              <a:solidFill>
                <a:srgbClr val="000000"/>
              </a:solidFill>
            </a:endParaRPr>
          </a:p>
          <a:p>
            <a:pPr marL="0" indent="0">
              <a:lnSpc>
                <a:spcPct val="115000"/>
              </a:lnSpc>
              <a:spcBef>
                <a:spcPts val="0"/>
              </a:spcBef>
              <a:buNone/>
            </a:pPr>
            <a:endParaRPr sz="2400">
              <a:solidFill>
                <a:srgbClr val="000000"/>
              </a:solidFill>
            </a:endParaRPr>
          </a:p>
          <a:p>
            <a:pPr marL="0" indent="0">
              <a:lnSpc>
                <a:spcPct val="115000"/>
              </a:lnSpc>
              <a:spcBef>
                <a:spcPts val="0"/>
              </a:spcBef>
              <a:buNone/>
            </a:pPr>
            <a:r>
              <a:rPr lang="en-US" sz="2400" b="1">
                <a:solidFill>
                  <a:srgbClr val="000000"/>
                </a:solidFill>
              </a:rPr>
              <a:t>Core de-escalation techniques:</a:t>
            </a:r>
            <a:endParaRPr sz="2400" b="1">
              <a:solidFill>
                <a:srgbClr val="000000"/>
              </a:solidFill>
            </a:endParaRPr>
          </a:p>
          <a:p>
            <a:pPr marL="457200" indent="-381000">
              <a:lnSpc>
                <a:spcPct val="115000"/>
              </a:lnSpc>
              <a:spcBef>
                <a:spcPts val="0"/>
              </a:spcBef>
              <a:buClr>
                <a:srgbClr val="000000"/>
              </a:buClr>
              <a:buSzPts val="2400"/>
            </a:pPr>
            <a:r>
              <a:rPr lang="en-US" sz="2400">
                <a:solidFill>
                  <a:srgbClr val="000000"/>
                </a:solidFill>
              </a:rPr>
              <a:t>Remain calm.</a:t>
            </a:r>
            <a:endParaRPr sz="2400">
              <a:solidFill>
                <a:srgbClr val="000000"/>
              </a:solidFill>
            </a:endParaRPr>
          </a:p>
          <a:p>
            <a:pPr marL="457200" indent="-381000">
              <a:lnSpc>
                <a:spcPct val="115000"/>
              </a:lnSpc>
              <a:spcBef>
                <a:spcPts val="0"/>
              </a:spcBef>
              <a:buClr>
                <a:srgbClr val="000000"/>
              </a:buClr>
              <a:buSzPts val="2400"/>
            </a:pPr>
            <a:r>
              <a:rPr lang="en-US" sz="2400">
                <a:solidFill>
                  <a:srgbClr val="000000"/>
                </a:solidFill>
              </a:rPr>
              <a:t>Listen to their concerns.</a:t>
            </a:r>
            <a:endParaRPr sz="2400">
              <a:solidFill>
                <a:srgbClr val="000000"/>
              </a:solidFill>
            </a:endParaRPr>
          </a:p>
          <a:p>
            <a:pPr marL="457200" indent="-381000">
              <a:lnSpc>
                <a:spcPct val="115000"/>
              </a:lnSpc>
              <a:spcBef>
                <a:spcPts val="0"/>
              </a:spcBef>
              <a:buClr>
                <a:srgbClr val="000000"/>
              </a:buClr>
              <a:buSzPts val="2400"/>
            </a:pPr>
            <a:r>
              <a:rPr lang="en-US" sz="2400">
                <a:solidFill>
                  <a:srgbClr val="000000"/>
                </a:solidFill>
              </a:rPr>
              <a:t>Repeat information.</a:t>
            </a:r>
            <a:endParaRPr sz="2400">
              <a:solidFill>
                <a:srgbClr val="000000"/>
              </a:solidFill>
            </a:endParaRPr>
          </a:p>
          <a:p>
            <a:pPr marL="457200" indent="-381000">
              <a:lnSpc>
                <a:spcPct val="115000"/>
              </a:lnSpc>
              <a:spcBef>
                <a:spcPts val="0"/>
              </a:spcBef>
              <a:buClr>
                <a:srgbClr val="000000"/>
              </a:buClr>
              <a:buSzPts val="2400"/>
            </a:pPr>
            <a:r>
              <a:rPr lang="en-US" sz="2400">
                <a:solidFill>
                  <a:srgbClr val="000000"/>
                </a:solidFill>
              </a:rPr>
              <a:t>Sympathize and apologize.</a:t>
            </a:r>
            <a:endParaRPr sz="2400">
              <a:solidFill>
                <a:srgbClr val="000000"/>
              </a:solidFill>
            </a:endParaRPr>
          </a:p>
          <a:p>
            <a:pPr marL="457200" indent="-381000">
              <a:lnSpc>
                <a:spcPct val="115000"/>
              </a:lnSpc>
              <a:spcBef>
                <a:spcPts val="0"/>
              </a:spcBef>
              <a:buClr>
                <a:srgbClr val="000000"/>
              </a:buClr>
              <a:buSzPts val="2400"/>
            </a:pPr>
            <a:r>
              <a:rPr lang="en-US" sz="2400">
                <a:solidFill>
                  <a:srgbClr val="000000"/>
                </a:solidFill>
              </a:rPr>
              <a:t>Find a resolution.</a:t>
            </a:r>
            <a:endParaRPr sz="2400">
              <a:solidFill>
                <a:srgbClr val="000000"/>
              </a:solidFill>
            </a:endParaRPr>
          </a:p>
          <a:p>
            <a:pPr marL="457200" indent="-381000">
              <a:lnSpc>
                <a:spcPct val="115000"/>
              </a:lnSpc>
              <a:spcBef>
                <a:spcPts val="0"/>
              </a:spcBef>
              <a:buClr>
                <a:srgbClr val="000000"/>
              </a:buClr>
              <a:buSzPts val="2400"/>
            </a:pPr>
            <a:r>
              <a:rPr lang="en-US" sz="2400">
                <a:solidFill>
                  <a:srgbClr val="000000"/>
                </a:solidFill>
              </a:rPr>
              <a:t>Go the extra mile.</a:t>
            </a:r>
            <a:endParaRPr sz="2400">
              <a:solidFill>
                <a:srgbClr val="000000"/>
              </a:solidFill>
            </a:endParaRPr>
          </a:p>
        </p:txBody>
      </p:sp>
      <p:sp>
        <p:nvSpPr>
          <p:cNvPr id="132" name="Google Shape;132;p17"/>
          <p:cNvSpPr txBox="1">
            <a:spLocks noGrp="1"/>
          </p:cNvSpPr>
          <p:nvPr>
            <p:ph type="title"/>
          </p:nvPr>
        </p:nvSpPr>
        <p:spPr>
          <a:xfrm>
            <a:off x="1817700" y="304800"/>
            <a:ext cx="8556600" cy="10356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a:t>De-escalation Techniques</a:t>
            </a:r>
            <a:endParaRPr/>
          </a:p>
        </p:txBody>
      </p:sp>
      <p:pic>
        <p:nvPicPr>
          <p:cNvPr id="133" name="Google Shape;133;p17"/>
          <p:cNvPicPr preferRelativeResize="0"/>
          <p:nvPr/>
        </p:nvPicPr>
        <p:blipFill rotWithShape="1">
          <a:blip r:embed="rId3">
            <a:alphaModFix/>
          </a:blip>
          <a:srcRect t="12326"/>
          <a:stretch/>
        </p:blipFill>
        <p:spPr>
          <a:xfrm>
            <a:off x="5944876" y="3523251"/>
            <a:ext cx="4825475" cy="3176225"/>
          </a:xfrm>
          <a:prstGeom prst="rect">
            <a:avLst/>
          </a:prstGeom>
          <a:noFill/>
          <a:ln>
            <a:noFill/>
          </a:ln>
        </p:spPr>
      </p:pic>
    </p:spTree>
    <p:extLst>
      <p:ext uri="{BB962C8B-B14F-4D97-AF65-F5344CB8AC3E}">
        <p14:creationId xmlns:p14="http://schemas.microsoft.com/office/powerpoint/2010/main" val="1215444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8"/>
          <p:cNvSpPr txBox="1">
            <a:spLocks noGrp="1"/>
          </p:cNvSpPr>
          <p:nvPr>
            <p:ph type="title"/>
          </p:nvPr>
        </p:nvSpPr>
        <p:spPr>
          <a:xfrm>
            <a:off x="1817700" y="304800"/>
            <a:ext cx="8556600" cy="10356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a:t>Remain Calm</a:t>
            </a:r>
            <a:endParaRPr/>
          </a:p>
        </p:txBody>
      </p:sp>
      <p:sp>
        <p:nvSpPr>
          <p:cNvPr id="142" name="Google Shape;142;p18"/>
          <p:cNvSpPr txBox="1">
            <a:spLocks noGrp="1"/>
          </p:cNvSpPr>
          <p:nvPr>
            <p:ph type="body" idx="1"/>
          </p:nvPr>
        </p:nvSpPr>
        <p:spPr>
          <a:xfrm>
            <a:off x="4826000" y="1340400"/>
            <a:ext cx="6264300" cy="5358900"/>
          </a:xfrm>
          <a:prstGeom prst="rect">
            <a:avLst/>
          </a:prstGeom>
          <a:noFill/>
          <a:ln>
            <a:noFill/>
          </a:ln>
        </p:spPr>
        <p:txBody>
          <a:bodyPr spcFirstLastPara="1" vert="horz" wrap="square" lIns="91425" tIns="45700" rIns="91425" bIns="45700" rtlCol="0" anchor="ctr" anchorCtr="0">
            <a:noAutofit/>
          </a:bodyPr>
          <a:lstStyle/>
          <a:p>
            <a:pPr marL="457200" indent="-381000">
              <a:lnSpc>
                <a:spcPct val="115000"/>
              </a:lnSpc>
              <a:spcBef>
                <a:spcPts val="0"/>
              </a:spcBef>
              <a:buClr>
                <a:srgbClr val="000000"/>
              </a:buClr>
              <a:buSzPts val="2400"/>
              <a:buFont typeface="Calibri"/>
              <a:buChar char="•"/>
            </a:pPr>
            <a:r>
              <a:rPr lang="en-US" sz="2400">
                <a:solidFill>
                  <a:srgbClr val="000000"/>
                </a:solidFill>
              </a:rPr>
              <a:t>Dealing with a customer who is angry can be aggravating, but getting agitated yourself will only make things worse.</a:t>
            </a:r>
            <a:endParaRPr sz="2400">
              <a:solidFill>
                <a:srgbClr val="000000"/>
              </a:solidFill>
            </a:endParaRPr>
          </a:p>
          <a:p>
            <a:pPr marL="457200" indent="-381000">
              <a:lnSpc>
                <a:spcPct val="115000"/>
              </a:lnSpc>
              <a:spcBef>
                <a:spcPts val="0"/>
              </a:spcBef>
              <a:buClr>
                <a:srgbClr val="000000"/>
              </a:buClr>
              <a:buSzPts val="2400"/>
              <a:buFont typeface="Calibri"/>
              <a:buChar char="•"/>
            </a:pPr>
            <a:r>
              <a:rPr lang="en-US" sz="2400">
                <a:solidFill>
                  <a:srgbClr val="000000"/>
                </a:solidFill>
              </a:rPr>
              <a:t>Staying calm throughout the exchange keeps you in control and focused on finding possible resolutions.</a:t>
            </a:r>
            <a:endParaRPr sz="2400" b="1">
              <a:solidFill>
                <a:srgbClr val="000000"/>
              </a:solidFill>
            </a:endParaRPr>
          </a:p>
          <a:p>
            <a:pPr marL="457200" indent="-381000">
              <a:lnSpc>
                <a:spcPct val="115000"/>
              </a:lnSpc>
              <a:spcBef>
                <a:spcPts val="0"/>
              </a:spcBef>
              <a:buClr>
                <a:srgbClr val="000000"/>
              </a:buClr>
              <a:buSzPts val="2400"/>
              <a:buFont typeface="Calibri"/>
              <a:buChar char="•"/>
            </a:pPr>
            <a:r>
              <a:rPr lang="en-US" sz="2400">
                <a:solidFill>
                  <a:srgbClr val="000000"/>
                </a:solidFill>
              </a:rPr>
              <a:t>Concentrate on taking slow, deep breaths.</a:t>
            </a:r>
            <a:endParaRPr sz="2400">
              <a:solidFill>
                <a:srgbClr val="000000"/>
              </a:solidFill>
            </a:endParaRPr>
          </a:p>
          <a:p>
            <a:pPr marL="457200" indent="-381000">
              <a:lnSpc>
                <a:spcPct val="115000"/>
              </a:lnSpc>
              <a:spcBef>
                <a:spcPts val="0"/>
              </a:spcBef>
              <a:buClr>
                <a:srgbClr val="000000"/>
              </a:buClr>
              <a:buSzPts val="2400"/>
              <a:buFont typeface="Calibri"/>
              <a:buChar char="•"/>
            </a:pPr>
            <a:r>
              <a:rPr lang="en-US" sz="2400">
                <a:solidFill>
                  <a:srgbClr val="000000"/>
                </a:solidFill>
              </a:rPr>
              <a:t>Speak in an even tone and avoid raising your voice.</a:t>
            </a:r>
            <a:endParaRPr sz="2400">
              <a:solidFill>
                <a:srgbClr val="000000"/>
              </a:solidFill>
            </a:endParaRPr>
          </a:p>
          <a:p>
            <a:pPr marL="457200" indent="-381000">
              <a:lnSpc>
                <a:spcPct val="115000"/>
              </a:lnSpc>
              <a:spcBef>
                <a:spcPts val="0"/>
              </a:spcBef>
              <a:buClr>
                <a:srgbClr val="000000"/>
              </a:buClr>
              <a:buSzPts val="2400"/>
              <a:buFont typeface="Calibri"/>
              <a:buChar char="•"/>
            </a:pPr>
            <a:r>
              <a:rPr lang="en-US" sz="2400">
                <a:solidFill>
                  <a:srgbClr val="000000"/>
                </a:solidFill>
              </a:rPr>
              <a:t>Don’t let the customer bait you with personal insults or offensive words.</a:t>
            </a:r>
            <a:endParaRPr sz="2400">
              <a:solidFill>
                <a:srgbClr val="000000"/>
              </a:solidFill>
            </a:endParaRPr>
          </a:p>
        </p:txBody>
      </p:sp>
      <p:pic>
        <p:nvPicPr>
          <p:cNvPr id="143" name="Google Shape;143;p18"/>
          <p:cNvPicPr preferRelativeResize="0"/>
          <p:nvPr/>
        </p:nvPicPr>
        <p:blipFill>
          <a:blip r:embed="rId3">
            <a:alphaModFix/>
          </a:blip>
          <a:stretch>
            <a:fillRect/>
          </a:stretch>
        </p:blipFill>
        <p:spPr>
          <a:xfrm>
            <a:off x="1104901" y="3907325"/>
            <a:ext cx="3721101" cy="2443527"/>
          </a:xfrm>
          <a:prstGeom prst="rect">
            <a:avLst/>
          </a:prstGeom>
          <a:noFill/>
          <a:ln>
            <a:noFill/>
          </a:ln>
        </p:spPr>
      </p:pic>
      <p:pic>
        <p:nvPicPr>
          <p:cNvPr id="144" name="Google Shape;144;p18"/>
          <p:cNvPicPr preferRelativeResize="0"/>
          <p:nvPr/>
        </p:nvPicPr>
        <p:blipFill>
          <a:blip r:embed="rId4">
            <a:alphaModFix/>
          </a:blip>
          <a:stretch>
            <a:fillRect/>
          </a:stretch>
        </p:blipFill>
        <p:spPr>
          <a:xfrm>
            <a:off x="1090900" y="1744653"/>
            <a:ext cx="3721100" cy="2087546"/>
          </a:xfrm>
          <a:prstGeom prst="rect">
            <a:avLst/>
          </a:prstGeom>
          <a:noFill/>
          <a:ln>
            <a:noFill/>
          </a:ln>
        </p:spPr>
      </p:pic>
    </p:spTree>
    <p:extLst>
      <p:ext uri="{BB962C8B-B14F-4D97-AF65-F5344CB8AC3E}">
        <p14:creationId xmlns:p14="http://schemas.microsoft.com/office/powerpoint/2010/main" val="41298147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1817700" y="304800"/>
            <a:ext cx="8556600" cy="10356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a:highlight>
                  <a:srgbClr val="FFFFFF"/>
                </a:highlight>
              </a:rPr>
              <a:t>Listen</a:t>
            </a:r>
            <a:endParaRPr/>
          </a:p>
        </p:txBody>
      </p:sp>
      <p:sp>
        <p:nvSpPr>
          <p:cNvPr id="153" name="Google Shape;153;p19"/>
          <p:cNvSpPr txBox="1">
            <a:spLocks noGrp="1"/>
          </p:cNvSpPr>
          <p:nvPr>
            <p:ph type="body" idx="1"/>
          </p:nvPr>
        </p:nvSpPr>
        <p:spPr>
          <a:xfrm>
            <a:off x="1133475" y="1340400"/>
            <a:ext cx="6131700" cy="5359200"/>
          </a:xfrm>
          <a:prstGeom prst="rect">
            <a:avLst/>
          </a:prstGeom>
          <a:noFill/>
          <a:ln>
            <a:noFill/>
          </a:ln>
        </p:spPr>
        <p:txBody>
          <a:bodyPr spcFirstLastPara="1" vert="horz" wrap="square" lIns="91425" tIns="45700" rIns="91425" bIns="45700" rtlCol="0" anchor="ctr" anchorCtr="0">
            <a:noAutofit/>
          </a:bodyPr>
          <a:lstStyle/>
          <a:p>
            <a:pPr marL="457200" indent="-381000">
              <a:lnSpc>
                <a:spcPct val="115000"/>
              </a:lnSpc>
              <a:spcBef>
                <a:spcPts val="0"/>
              </a:spcBef>
              <a:buClr>
                <a:srgbClr val="000000"/>
              </a:buClr>
              <a:buSzPts val="2400"/>
              <a:buFont typeface="Calibri"/>
              <a:buChar char="•"/>
            </a:pPr>
            <a:r>
              <a:rPr lang="en-US" sz="2400">
                <a:solidFill>
                  <a:srgbClr val="000000"/>
                </a:solidFill>
              </a:rPr>
              <a:t>Listen to the customer’s concerns without interrupting or rushing to defend yourself.</a:t>
            </a:r>
            <a:endParaRPr sz="2400">
              <a:solidFill>
                <a:srgbClr val="000000"/>
              </a:solidFill>
            </a:endParaRPr>
          </a:p>
          <a:p>
            <a:pPr marL="457200" indent="-381000">
              <a:lnSpc>
                <a:spcPct val="115000"/>
              </a:lnSpc>
              <a:spcBef>
                <a:spcPts val="0"/>
              </a:spcBef>
              <a:buClr>
                <a:srgbClr val="000000"/>
              </a:buClr>
              <a:buSzPts val="2400"/>
              <a:buFont typeface="Calibri"/>
              <a:buChar char="•"/>
            </a:pPr>
            <a:r>
              <a:rPr lang="en-US" sz="2400">
                <a:solidFill>
                  <a:srgbClr val="000000"/>
                </a:solidFill>
              </a:rPr>
              <a:t>Customers sometimes just need to express their frustration, and simply allowing them a chance to vent without judgment may serve to defuse the situation.</a:t>
            </a:r>
            <a:endParaRPr sz="2400">
              <a:solidFill>
                <a:srgbClr val="000000"/>
              </a:solidFill>
            </a:endParaRPr>
          </a:p>
          <a:p>
            <a:pPr marL="457200" indent="-381000">
              <a:lnSpc>
                <a:spcPct val="115000"/>
              </a:lnSpc>
              <a:spcBef>
                <a:spcPts val="0"/>
              </a:spcBef>
              <a:buClr>
                <a:srgbClr val="000000"/>
              </a:buClr>
              <a:buSzPts val="2400"/>
              <a:buFont typeface="Calibri"/>
              <a:buChar char="•"/>
            </a:pPr>
            <a:r>
              <a:rPr lang="en-US" sz="2400">
                <a:solidFill>
                  <a:srgbClr val="000000"/>
                </a:solidFill>
              </a:rPr>
              <a:t>Use body language to show you are paying close attention and taking the complaints seriously - keep your facial expression neutral, maintain eye contact, stand up straight, and don’t cross your arms.</a:t>
            </a:r>
            <a:endParaRPr sz="2400">
              <a:solidFill>
                <a:srgbClr val="000000"/>
              </a:solidFill>
            </a:endParaRPr>
          </a:p>
        </p:txBody>
      </p:sp>
      <p:pic>
        <p:nvPicPr>
          <p:cNvPr id="154" name="Google Shape;154;p19"/>
          <p:cNvPicPr preferRelativeResize="0"/>
          <p:nvPr/>
        </p:nvPicPr>
        <p:blipFill>
          <a:blip r:embed="rId3">
            <a:alphaModFix/>
          </a:blip>
          <a:stretch>
            <a:fillRect/>
          </a:stretch>
        </p:blipFill>
        <p:spPr>
          <a:xfrm>
            <a:off x="7265175" y="3888251"/>
            <a:ext cx="3815700" cy="2545051"/>
          </a:xfrm>
          <a:prstGeom prst="rect">
            <a:avLst/>
          </a:prstGeom>
          <a:noFill/>
          <a:ln>
            <a:noFill/>
          </a:ln>
        </p:spPr>
      </p:pic>
      <p:pic>
        <p:nvPicPr>
          <p:cNvPr id="155" name="Google Shape;155;p19"/>
          <p:cNvPicPr preferRelativeResize="0"/>
          <p:nvPr/>
        </p:nvPicPr>
        <p:blipFill rotWithShape="1">
          <a:blip r:embed="rId4">
            <a:alphaModFix/>
          </a:blip>
          <a:srcRect l="7318" r="7079"/>
          <a:stretch/>
        </p:blipFill>
        <p:spPr>
          <a:xfrm>
            <a:off x="7265175" y="1583358"/>
            <a:ext cx="3815700" cy="2228693"/>
          </a:xfrm>
          <a:prstGeom prst="rect">
            <a:avLst/>
          </a:prstGeom>
          <a:noFill/>
          <a:ln>
            <a:noFill/>
          </a:ln>
        </p:spPr>
      </p:pic>
    </p:spTree>
    <p:extLst>
      <p:ext uri="{BB962C8B-B14F-4D97-AF65-F5344CB8AC3E}">
        <p14:creationId xmlns:p14="http://schemas.microsoft.com/office/powerpoint/2010/main" val="406444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0"/>
          <p:cNvSpPr txBox="1">
            <a:spLocks noGrp="1"/>
          </p:cNvSpPr>
          <p:nvPr>
            <p:ph type="body" idx="1"/>
          </p:nvPr>
        </p:nvSpPr>
        <p:spPr>
          <a:xfrm>
            <a:off x="4983800" y="1340400"/>
            <a:ext cx="6106500" cy="5358900"/>
          </a:xfrm>
          <a:prstGeom prst="rect">
            <a:avLst/>
          </a:prstGeom>
          <a:noFill/>
          <a:ln>
            <a:noFill/>
          </a:ln>
        </p:spPr>
        <p:txBody>
          <a:bodyPr spcFirstLastPara="1" vert="horz" wrap="square" lIns="91425" tIns="45700" rIns="91425" bIns="45700" rtlCol="0" anchor="ctr" anchorCtr="0">
            <a:noAutofit/>
          </a:bodyPr>
          <a:lstStyle/>
          <a:p>
            <a:pPr marL="457200" indent="-381000">
              <a:lnSpc>
                <a:spcPct val="115000"/>
              </a:lnSpc>
              <a:spcBef>
                <a:spcPts val="0"/>
              </a:spcBef>
              <a:buClr>
                <a:srgbClr val="000000"/>
              </a:buClr>
              <a:buSzPts val="2400"/>
              <a:buFont typeface="Calibri"/>
              <a:buChar char="•"/>
            </a:pPr>
            <a:r>
              <a:rPr lang="en-US" sz="2400">
                <a:solidFill>
                  <a:srgbClr val="000000"/>
                </a:solidFill>
              </a:rPr>
              <a:t>When the customer has finished talking, repeat back the key points of the complaint.</a:t>
            </a:r>
            <a:endParaRPr sz="2400">
              <a:solidFill>
                <a:srgbClr val="000000"/>
              </a:solidFill>
            </a:endParaRPr>
          </a:p>
          <a:p>
            <a:pPr marL="457200" indent="-381000">
              <a:lnSpc>
                <a:spcPct val="115000"/>
              </a:lnSpc>
              <a:spcBef>
                <a:spcPts val="0"/>
              </a:spcBef>
              <a:buClr>
                <a:srgbClr val="000000"/>
              </a:buClr>
              <a:buSzPts val="2400"/>
              <a:buFont typeface="Calibri"/>
              <a:buChar char="•"/>
            </a:pPr>
            <a:r>
              <a:rPr lang="en-US" sz="2400">
                <a:solidFill>
                  <a:srgbClr val="000000"/>
                </a:solidFill>
              </a:rPr>
              <a:t>This provides confirmation that you were actively listening to the customer, and allows you to summarize what the problem is - in a more neutral way.</a:t>
            </a:r>
            <a:endParaRPr sz="2400" b="1">
              <a:solidFill>
                <a:srgbClr val="000000"/>
              </a:solidFill>
            </a:endParaRPr>
          </a:p>
          <a:p>
            <a:pPr marL="457200" indent="-381000">
              <a:lnSpc>
                <a:spcPct val="115000"/>
              </a:lnSpc>
              <a:spcBef>
                <a:spcPts val="0"/>
              </a:spcBef>
              <a:buClr>
                <a:srgbClr val="000000"/>
              </a:buClr>
              <a:buSzPts val="2400"/>
              <a:buFont typeface="Calibri"/>
              <a:buChar char="•"/>
            </a:pPr>
            <a:r>
              <a:rPr lang="en-US" sz="2400">
                <a:solidFill>
                  <a:srgbClr val="000000"/>
                </a:solidFill>
              </a:rPr>
              <a:t>Ask any follow-up questions that might clarify what happened. </a:t>
            </a:r>
            <a:endParaRPr sz="2400">
              <a:solidFill>
                <a:srgbClr val="000000"/>
              </a:solidFill>
            </a:endParaRPr>
          </a:p>
          <a:p>
            <a:pPr marL="457200" indent="-381000">
              <a:lnSpc>
                <a:spcPct val="115000"/>
              </a:lnSpc>
              <a:spcBef>
                <a:spcPts val="0"/>
              </a:spcBef>
              <a:buClr>
                <a:srgbClr val="000000"/>
              </a:buClr>
              <a:buSzPts val="2400"/>
              <a:buFont typeface="Calibri"/>
              <a:buChar char="•"/>
            </a:pPr>
            <a:r>
              <a:rPr lang="en-US" sz="2400">
                <a:solidFill>
                  <a:srgbClr val="000000"/>
                </a:solidFill>
              </a:rPr>
              <a:t>This level of detailed engagement may further defuse any anger, as it reassures the customer that the complaints are being heard and taken seriously.</a:t>
            </a:r>
            <a:endParaRPr sz="2400">
              <a:solidFill>
                <a:srgbClr val="000000"/>
              </a:solidFill>
            </a:endParaRPr>
          </a:p>
        </p:txBody>
      </p:sp>
      <p:sp>
        <p:nvSpPr>
          <p:cNvPr id="164" name="Google Shape;164;p20"/>
          <p:cNvSpPr txBox="1">
            <a:spLocks noGrp="1"/>
          </p:cNvSpPr>
          <p:nvPr>
            <p:ph type="title"/>
          </p:nvPr>
        </p:nvSpPr>
        <p:spPr>
          <a:xfrm>
            <a:off x="1817700" y="304800"/>
            <a:ext cx="8556600" cy="10356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a:t>Repeat</a:t>
            </a:r>
            <a:endParaRPr/>
          </a:p>
        </p:txBody>
      </p:sp>
      <p:pic>
        <p:nvPicPr>
          <p:cNvPr id="165" name="Google Shape;165;p20"/>
          <p:cNvPicPr preferRelativeResize="0"/>
          <p:nvPr/>
        </p:nvPicPr>
        <p:blipFill>
          <a:blip r:embed="rId3">
            <a:alphaModFix/>
          </a:blip>
          <a:stretch>
            <a:fillRect/>
          </a:stretch>
        </p:blipFill>
        <p:spPr>
          <a:xfrm>
            <a:off x="1104900" y="4142325"/>
            <a:ext cx="3878900" cy="2437900"/>
          </a:xfrm>
          <a:prstGeom prst="rect">
            <a:avLst/>
          </a:prstGeom>
          <a:noFill/>
          <a:ln>
            <a:noFill/>
          </a:ln>
        </p:spPr>
      </p:pic>
      <p:pic>
        <p:nvPicPr>
          <p:cNvPr id="166" name="Google Shape;166;p20"/>
          <p:cNvPicPr preferRelativeResize="0"/>
          <p:nvPr/>
        </p:nvPicPr>
        <p:blipFill>
          <a:blip r:embed="rId4">
            <a:alphaModFix/>
          </a:blip>
          <a:stretch>
            <a:fillRect/>
          </a:stretch>
        </p:blipFill>
        <p:spPr>
          <a:xfrm>
            <a:off x="1120476" y="1498817"/>
            <a:ext cx="3878899" cy="2589534"/>
          </a:xfrm>
          <a:prstGeom prst="rect">
            <a:avLst/>
          </a:prstGeom>
          <a:noFill/>
          <a:ln>
            <a:noFill/>
          </a:ln>
        </p:spPr>
      </p:pic>
    </p:spTree>
    <p:extLst>
      <p:ext uri="{BB962C8B-B14F-4D97-AF65-F5344CB8AC3E}">
        <p14:creationId xmlns:p14="http://schemas.microsoft.com/office/powerpoint/2010/main" val="1116981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1"/>
          <p:cNvSpPr txBox="1">
            <a:spLocks noGrp="1"/>
          </p:cNvSpPr>
          <p:nvPr>
            <p:ph type="title"/>
          </p:nvPr>
        </p:nvSpPr>
        <p:spPr>
          <a:xfrm>
            <a:off x="1817700" y="304800"/>
            <a:ext cx="8556600" cy="10356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a:highlight>
                  <a:srgbClr val="FFFFFF"/>
                </a:highlight>
              </a:rPr>
              <a:t>Sympathize and Apologize</a:t>
            </a:r>
            <a:endParaRPr/>
          </a:p>
        </p:txBody>
      </p:sp>
      <p:sp>
        <p:nvSpPr>
          <p:cNvPr id="175" name="Google Shape;175;p21"/>
          <p:cNvSpPr txBox="1">
            <a:spLocks noGrp="1"/>
          </p:cNvSpPr>
          <p:nvPr>
            <p:ph type="body" idx="1"/>
          </p:nvPr>
        </p:nvSpPr>
        <p:spPr>
          <a:xfrm>
            <a:off x="1133475" y="1340400"/>
            <a:ext cx="6481500" cy="5359200"/>
          </a:xfrm>
          <a:prstGeom prst="rect">
            <a:avLst/>
          </a:prstGeom>
          <a:noFill/>
          <a:ln>
            <a:noFill/>
          </a:ln>
        </p:spPr>
        <p:txBody>
          <a:bodyPr spcFirstLastPara="1" vert="horz" wrap="square" lIns="91425" tIns="45700" rIns="91425" bIns="45700" rtlCol="0" anchor="ctr" anchorCtr="0">
            <a:noAutofit/>
          </a:bodyPr>
          <a:lstStyle/>
          <a:p>
            <a:pPr marL="457200" indent="-381000">
              <a:lnSpc>
                <a:spcPct val="115000"/>
              </a:lnSpc>
              <a:spcBef>
                <a:spcPts val="0"/>
              </a:spcBef>
              <a:buClr>
                <a:srgbClr val="000000"/>
              </a:buClr>
              <a:buSzPts val="2400"/>
              <a:buFont typeface="Calibri"/>
              <a:buChar char="•"/>
            </a:pPr>
            <a:r>
              <a:rPr lang="en-US" sz="2400">
                <a:solidFill>
                  <a:srgbClr val="000000"/>
                </a:solidFill>
              </a:rPr>
              <a:t>Even if you disagree with the customer’s perspective, be sure to express sympathy and apologize for what happened.</a:t>
            </a:r>
            <a:endParaRPr sz="2400">
              <a:solidFill>
                <a:srgbClr val="000000"/>
              </a:solidFill>
            </a:endParaRPr>
          </a:p>
          <a:p>
            <a:pPr marL="457200" indent="-381000">
              <a:lnSpc>
                <a:spcPct val="115000"/>
              </a:lnSpc>
              <a:spcBef>
                <a:spcPts val="0"/>
              </a:spcBef>
              <a:buClr>
                <a:srgbClr val="000000"/>
              </a:buClr>
              <a:buSzPts val="2400"/>
              <a:buFont typeface="Calibri"/>
              <a:buChar char="•"/>
            </a:pPr>
            <a:r>
              <a:rPr lang="en-US" sz="2400">
                <a:solidFill>
                  <a:srgbClr val="000000"/>
                </a:solidFill>
              </a:rPr>
              <a:t>Keep the apology simple and straightforward.</a:t>
            </a:r>
            <a:endParaRPr sz="2400">
              <a:solidFill>
                <a:srgbClr val="000000"/>
              </a:solidFill>
            </a:endParaRPr>
          </a:p>
          <a:p>
            <a:pPr marL="457200" indent="-381000">
              <a:lnSpc>
                <a:spcPct val="115000"/>
              </a:lnSpc>
              <a:spcBef>
                <a:spcPts val="0"/>
              </a:spcBef>
              <a:buClr>
                <a:srgbClr val="000000"/>
              </a:buClr>
              <a:buSzPts val="2400"/>
              <a:buFont typeface="Calibri"/>
              <a:buChar char="•"/>
            </a:pPr>
            <a:r>
              <a:rPr lang="en-US" sz="2400">
                <a:solidFill>
                  <a:srgbClr val="000000"/>
                </a:solidFill>
              </a:rPr>
              <a:t>For example: “That sounds like a difficult experience. I’m sorry, that shouldn’t have happened.”</a:t>
            </a:r>
            <a:endParaRPr sz="2400">
              <a:solidFill>
                <a:srgbClr val="000000"/>
              </a:solidFill>
            </a:endParaRPr>
          </a:p>
          <a:p>
            <a:pPr marL="457200" indent="-381000">
              <a:lnSpc>
                <a:spcPct val="115000"/>
              </a:lnSpc>
              <a:spcBef>
                <a:spcPts val="0"/>
              </a:spcBef>
              <a:buClr>
                <a:srgbClr val="000000"/>
              </a:buClr>
              <a:buSzPts val="2400"/>
              <a:buFont typeface="Calibri"/>
              <a:buChar char="•"/>
            </a:pPr>
            <a:r>
              <a:rPr lang="en-US" sz="2400">
                <a:solidFill>
                  <a:srgbClr val="000000"/>
                </a:solidFill>
              </a:rPr>
              <a:t>The goal is to position yourself as being on the customer’s side, which makes it harder for them to continue in conflict.</a:t>
            </a:r>
            <a:endParaRPr sz="2400">
              <a:solidFill>
                <a:srgbClr val="000000"/>
              </a:solidFill>
            </a:endParaRPr>
          </a:p>
        </p:txBody>
      </p:sp>
      <p:pic>
        <p:nvPicPr>
          <p:cNvPr id="176" name="Google Shape;176;p21"/>
          <p:cNvPicPr preferRelativeResize="0"/>
          <p:nvPr/>
        </p:nvPicPr>
        <p:blipFill rotWithShape="1">
          <a:blip r:embed="rId3">
            <a:alphaModFix/>
          </a:blip>
          <a:srcRect l="6837" r="11854"/>
          <a:stretch/>
        </p:blipFill>
        <p:spPr>
          <a:xfrm>
            <a:off x="7614975" y="1950000"/>
            <a:ext cx="3393300" cy="4173296"/>
          </a:xfrm>
          <a:prstGeom prst="rect">
            <a:avLst/>
          </a:prstGeom>
          <a:noFill/>
          <a:ln>
            <a:noFill/>
          </a:ln>
        </p:spPr>
      </p:pic>
    </p:spTree>
    <p:extLst>
      <p:ext uri="{BB962C8B-B14F-4D97-AF65-F5344CB8AC3E}">
        <p14:creationId xmlns:p14="http://schemas.microsoft.com/office/powerpoint/2010/main" val="4029403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55C8C-9D6D-46A9-6A25-8C747DF58DED}"/>
              </a:ext>
            </a:extLst>
          </p:cNvPr>
          <p:cNvSpPr>
            <a:spLocks noGrp="1"/>
          </p:cNvSpPr>
          <p:nvPr>
            <p:ph type="title"/>
          </p:nvPr>
        </p:nvSpPr>
        <p:spPr/>
        <p:txBody>
          <a:bodyPr/>
          <a:lstStyle/>
          <a:p>
            <a:r>
              <a:rPr lang="en-US" dirty="0"/>
              <a:t>Statistics</a:t>
            </a:r>
          </a:p>
        </p:txBody>
      </p:sp>
      <p:sp>
        <p:nvSpPr>
          <p:cNvPr id="3" name="Text Placeholder 2">
            <a:extLst>
              <a:ext uri="{FF2B5EF4-FFF2-40B4-BE49-F238E27FC236}">
                <a16:creationId xmlns:a16="http://schemas.microsoft.com/office/drawing/2014/main" id="{A33D9378-D699-AFA0-541E-EAEC39059254}"/>
              </a:ext>
            </a:extLst>
          </p:cNvPr>
          <p:cNvSpPr>
            <a:spLocks noGrp="1"/>
          </p:cNvSpPr>
          <p:nvPr>
            <p:ph type="body" sz="half" idx="1"/>
          </p:nvPr>
        </p:nvSpPr>
        <p:spPr/>
        <p:txBody>
          <a:bodyPr>
            <a:normAutofit/>
          </a:bodyPr>
          <a:lstStyle/>
          <a:p>
            <a:pPr algn="l">
              <a:buFont typeface="Arial" panose="020B0604020202020204" pitchFamily="34" charset="0"/>
              <a:buChar char="•"/>
            </a:pPr>
            <a:r>
              <a:rPr lang="en-US" sz="2400" b="0" i="0" dirty="0">
                <a:effectLst/>
              </a:rPr>
              <a:t>Female workers had higher rates of nonfatal injuries (5.1 per 10,000) than male workers (2.3 per 10,000) due to workplace violence resulting in days away from work, according to data from the BLS</a:t>
            </a:r>
          </a:p>
          <a:p>
            <a:pPr algn="l">
              <a:buFont typeface="Arial" panose="020B0604020202020204" pitchFamily="34" charset="0"/>
              <a:buChar char="•"/>
            </a:pPr>
            <a:r>
              <a:rPr lang="en-US" sz="2400" dirty="0"/>
              <a:t>Police officer homicides were 116 in 2021. </a:t>
            </a:r>
            <a:endParaRPr lang="en-US" dirty="0"/>
          </a:p>
        </p:txBody>
      </p:sp>
      <p:pic>
        <p:nvPicPr>
          <p:cNvPr id="7" name="Content Placeholder 6">
            <a:extLst>
              <a:ext uri="{FF2B5EF4-FFF2-40B4-BE49-F238E27FC236}">
                <a16:creationId xmlns:a16="http://schemas.microsoft.com/office/drawing/2014/main" id="{41D9955B-59CE-7437-68B0-879FEE97C033}"/>
              </a:ext>
            </a:extLst>
          </p:cNvPr>
          <p:cNvPicPr>
            <a:picLocks noGrp="1" noChangeAspect="1"/>
          </p:cNvPicPr>
          <p:nvPr>
            <p:ph sz="half" idx="2"/>
          </p:nvPr>
        </p:nvPicPr>
        <p:blipFill>
          <a:blip r:embed="rId2"/>
          <a:stretch>
            <a:fillRect/>
          </a:stretch>
        </p:blipFill>
        <p:spPr>
          <a:xfrm>
            <a:off x="7084146" y="1933575"/>
            <a:ext cx="5328888" cy="2606341"/>
          </a:xfrm>
          <a:prstGeom prst="rect">
            <a:avLst/>
          </a:prstGeom>
        </p:spPr>
      </p:pic>
    </p:spTree>
    <p:extLst>
      <p:ext uri="{BB962C8B-B14F-4D97-AF65-F5344CB8AC3E}">
        <p14:creationId xmlns:p14="http://schemas.microsoft.com/office/powerpoint/2010/main" val="2129970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2"/>
          <p:cNvSpPr txBox="1">
            <a:spLocks noGrp="1"/>
          </p:cNvSpPr>
          <p:nvPr>
            <p:ph type="body" idx="1"/>
          </p:nvPr>
        </p:nvSpPr>
        <p:spPr>
          <a:xfrm>
            <a:off x="4753325" y="1340400"/>
            <a:ext cx="6413100" cy="5358900"/>
          </a:xfrm>
          <a:prstGeom prst="rect">
            <a:avLst/>
          </a:prstGeom>
          <a:noFill/>
          <a:ln>
            <a:noFill/>
          </a:ln>
        </p:spPr>
        <p:txBody>
          <a:bodyPr spcFirstLastPara="1" vert="horz" wrap="square" lIns="91425" tIns="45700" rIns="91425" bIns="45700" rtlCol="0" anchor="ctr" anchorCtr="0">
            <a:noAutofit/>
          </a:bodyPr>
          <a:lstStyle/>
          <a:p>
            <a:pPr marL="457200" indent="-381000">
              <a:lnSpc>
                <a:spcPct val="115000"/>
              </a:lnSpc>
              <a:spcBef>
                <a:spcPts val="0"/>
              </a:spcBef>
              <a:buClr>
                <a:srgbClr val="000000"/>
              </a:buClr>
              <a:buSzPts val="2400"/>
              <a:buFont typeface="Calibri"/>
              <a:buChar char="•"/>
            </a:pPr>
            <a:r>
              <a:rPr lang="en-US" sz="2400">
                <a:solidFill>
                  <a:srgbClr val="000000"/>
                </a:solidFill>
              </a:rPr>
              <a:t>Determine what you can do, within your company’s policies, to remediate the problem.</a:t>
            </a:r>
            <a:endParaRPr sz="2400">
              <a:solidFill>
                <a:srgbClr val="000000"/>
              </a:solidFill>
            </a:endParaRPr>
          </a:p>
          <a:p>
            <a:pPr marL="457200" indent="-381000">
              <a:lnSpc>
                <a:spcPct val="115000"/>
              </a:lnSpc>
              <a:spcBef>
                <a:spcPts val="0"/>
              </a:spcBef>
              <a:buClr>
                <a:srgbClr val="000000"/>
              </a:buClr>
              <a:buSzPts val="2400"/>
              <a:buFont typeface="Calibri"/>
              <a:buChar char="•"/>
            </a:pPr>
            <a:r>
              <a:rPr lang="en-US" sz="2400">
                <a:solidFill>
                  <a:srgbClr val="000000"/>
                </a:solidFill>
              </a:rPr>
              <a:t>This may involve a refund or exchange; replacement of a damaged product; or a coupon for future purchases.</a:t>
            </a:r>
            <a:endParaRPr sz="2400" b="1">
              <a:solidFill>
                <a:srgbClr val="000000"/>
              </a:solidFill>
            </a:endParaRPr>
          </a:p>
          <a:p>
            <a:pPr marL="457200" indent="-381000">
              <a:lnSpc>
                <a:spcPct val="115000"/>
              </a:lnSpc>
              <a:spcBef>
                <a:spcPts val="0"/>
              </a:spcBef>
              <a:buClr>
                <a:srgbClr val="000000"/>
              </a:buClr>
              <a:buSzPts val="2400"/>
              <a:buFont typeface="Calibri"/>
              <a:buChar char="•"/>
            </a:pPr>
            <a:r>
              <a:rPr lang="en-US" sz="2400">
                <a:solidFill>
                  <a:srgbClr val="000000"/>
                </a:solidFill>
              </a:rPr>
              <a:t>Give the customer options, if possible, in order to help them feel empowered over a situation that was previously out of their control.</a:t>
            </a:r>
            <a:endParaRPr sz="2400">
              <a:solidFill>
                <a:srgbClr val="000000"/>
              </a:solidFill>
            </a:endParaRPr>
          </a:p>
          <a:p>
            <a:pPr marL="457200" indent="-381000">
              <a:lnSpc>
                <a:spcPct val="115000"/>
              </a:lnSpc>
              <a:spcBef>
                <a:spcPts val="0"/>
              </a:spcBef>
              <a:buClr>
                <a:srgbClr val="000000"/>
              </a:buClr>
              <a:buSzPts val="2400"/>
              <a:buFont typeface="Calibri"/>
              <a:buChar char="•"/>
            </a:pPr>
            <a:r>
              <a:rPr lang="en-US" sz="2400">
                <a:solidFill>
                  <a:srgbClr val="000000"/>
                </a:solidFill>
              </a:rPr>
              <a:t>Agreeing on which solution to implement further solidifies that you are working together on the same side, and no longer in conflict.</a:t>
            </a:r>
            <a:endParaRPr sz="2400">
              <a:solidFill>
                <a:srgbClr val="000000"/>
              </a:solidFill>
            </a:endParaRPr>
          </a:p>
        </p:txBody>
      </p:sp>
      <p:sp>
        <p:nvSpPr>
          <p:cNvPr id="185" name="Google Shape;185;p22"/>
          <p:cNvSpPr txBox="1">
            <a:spLocks noGrp="1"/>
          </p:cNvSpPr>
          <p:nvPr>
            <p:ph type="title"/>
          </p:nvPr>
        </p:nvSpPr>
        <p:spPr>
          <a:xfrm>
            <a:off x="1817700" y="304800"/>
            <a:ext cx="8556600" cy="10356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a:t>Resolution</a:t>
            </a:r>
            <a:endParaRPr/>
          </a:p>
        </p:txBody>
      </p:sp>
      <p:pic>
        <p:nvPicPr>
          <p:cNvPr id="186" name="Google Shape;186;p22"/>
          <p:cNvPicPr preferRelativeResize="0"/>
          <p:nvPr/>
        </p:nvPicPr>
        <p:blipFill rotWithShape="1">
          <a:blip r:embed="rId3">
            <a:alphaModFix/>
          </a:blip>
          <a:srcRect b="5015"/>
          <a:stretch/>
        </p:blipFill>
        <p:spPr>
          <a:xfrm>
            <a:off x="1111150" y="1264201"/>
            <a:ext cx="3638650" cy="2819911"/>
          </a:xfrm>
          <a:prstGeom prst="rect">
            <a:avLst/>
          </a:prstGeom>
          <a:noFill/>
          <a:ln>
            <a:noFill/>
          </a:ln>
        </p:spPr>
      </p:pic>
      <p:pic>
        <p:nvPicPr>
          <p:cNvPr id="187" name="Google Shape;187;p22"/>
          <p:cNvPicPr preferRelativeResize="0"/>
          <p:nvPr/>
        </p:nvPicPr>
        <p:blipFill rotWithShape="1">
          <a:blip r:embed="rId4">
            <a:alphaModFix/>
          </a:blip>
          <a:srcRect l="6811" r="4378"/>
          <a:stretch/>
        </p:blipFill>
        <p:spPr>
          <a:xfrm>
            <a:off x="1124001" y="4192750"/>
            <a:ext cx="3638651" cy="2503676"/>
          </a:xfrm>
          <a:prstGeom prst="rect">
            <a:avLst/>
          </a:prstGeom>
          <a:noFill/>
          <a:ln>
            <a:noFill/>
          </a:ln>
        </p:spPr>
      </p:pic>
    </p:spTree>
    <p:extLst>
      <p:ext uri="{BB962C8B-B14F-4D97-AF65-F5344CB8AC3E}">
        <p14:creationId xmlns:p14="http://schemas.microsoft.com/office/powerpoint/2010/main" val="23006352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E28AE-EA27-7329-2AED-3385E83BCB36}"/>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89CCAAAF-B551-AD1B-9FD1-0D4531D6A71A}"/>
              </a:ext>
            </a:extLst>
          </p:cNvPr>
          <p:cNvSpPr>
            <a:spLocks noGrp="1"/>
          </p:cNvSpPr>
          <p:nvPr>
            <p:ph idx="1"/>
          </p:nvPr>
        </p:nvSpPr>
        <p:spPr/>
        <p:txBody>
          <a:bodyPr/>
          <a:lstStyle/>
          <a:p>
            <a:pPr marL="0" marR="0" indent="0">
              <a:lnSpc>
                <a:spcPct val="107000"/>
              </a:lnSpc>
              <a:spcBef>
                <a:spcPts val="0"/>
              </a:spcBef>
              <a:spcAft>
                <a:spcPts val="800"/>
              </a:spcAft>
              <a:buNone/>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 What is a factor implicated in many incidents related to violence in the workplace?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eriod"/>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workplace has high stress levels.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eriod"/>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workplace has some workers with a criminal record.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eriod"/>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workplace allows drinking alcohol at lunch.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workplace requires workers to be in the office four days a week.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55267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E28AE-EA27-7329-2AED-3385E83BCB36}"/>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89CCAAAF-B551-AD1B-9FD1-0D4531D6A71A}"/>
              </a:ext>
            </a:extLst>
          </p:cNvPr>
          <p:cNvSpPr>
            <a:spLocks noGrp="1"/>
          </p:cNvSpPr>
          <p:nvPr>
            <p:ph idx="1"/>
          </p:nvPr>
        </p:nvSpPr>
        <p:spPr/>
        <p:txBody>
          <a:bodyPr/>
          <a:lstStyle/>
          <a:p>
            <a:pPr marL="0" marR="0" indent="0">
              <a:lnSpc>
                <a:spcPct val="107000"/>
              </a:lnSpc>
              <a:spcBef>
                <a:spcPts val="0"/>
              </a:spcBef>
              <a:spcAft>
                <a:spcPts val="800"/>
              </a:spcAft>
              <a:buNone/>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 What is a factor implicated in many incidents related to violence in the workplace?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eriod"/>
            </a:pPr>
            <a:r>
              <a:rPr lang="en-US" sz="20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The workplace has high stress levels. </a:t>
            </a:r>
            <a:endParaRPr lang="en-U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eriod"/>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workplace has some workers with a criminal record.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eriod"/>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workplace allows drinking alcohol at lunch.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workplace requires workers to be in the office four days a week.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5744076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3"/>
          <p:cNvSpPr txBox="1">
            <a:spLocks noGrp="1"/>
          </p:cNvSpPr>
          <p:nvPr>
            <p:ph type="title"/>
          </p:nvPr>
        </p:nvSpPr>
        <p:spPr>
          <a:xfrm>
            <a:off x="1817700" y="304800"/>
            <a:ext cx="8556600" cy="10356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a:highlight>
                  <a:srgbClr val="FFFFFF"/>
                </a:highlight>
              </a:rPr>
              <a:t>Go the Extra Mile</a:t>
            </a:r>
            <a:endParaRPr/>
          </a:p>
        </p:txBody>
      </p:sp>
      <p:sp>
        <p:nvSpPr>
          <p:cNvPr id="196" name="Google Shape;196;p23"/>
          <p:cNvSpPr txBox="1">
            <a:spLocks noGrp="1"/>
          </p:cNvSpPr>
          <p:nvPr>
            <p:ph type="body" idx="1"/>
          </p:nvPr>
        </p:nvSpPr>
        <p:spPr>
          <a:xfrm>
            <a:off x="1133475" y="1340400"/>
            <a:ext cx="5515800" cy="5359200"/>
          </a:xfrm>
          <a:prstGeom prst="rect">
            <a:avLst/>
          </a:prstGeom>
          <a:noFill/>
          <a:ln>
            <a:noFill/>
          </a:ln>
        </p:spPr>
        <p:txBody>
          <a:bodyPr spcFirstLastPara="1" vert="horz" wrap="square" lIns="91425" tIns="45700" rIns="91425" bIns="45700" rtlCol="0" anchor="ctr" anchorCtr="0">
            <a:noAutofit/>
          </a:bodyPr>
          <a:lstStyle/>
          <a:p>
            <a:pPr marL="457200" indent="-381000">
              <a:lnSpc>
                <a:spcPct val="115000"/>
              </a:lnSpc>
              <a:spcBef>
                <a:spcPts val="0"/>
              </a:spcBef>
              <a:buClr>
                <a:srgbClr val="000000"/>
              </a:buClr>
              <a:buSzPts val="2400"/>
              <a:buFont typeface="Calibri"/>
              <a:buChar char="•"/>
            </a:pPr>
            <a:r>
              <a:rPr lang="en-US" sz="2400">
                <a:solidFill>
                  <a:srgbClr val="000000"/>
                </a:solidFill>
              </a:rPr>
              <a:t>After the customer’s complaint is resolved, go above and beyond by offering a complimentary product, service, coupon, or voucher.</a:t>
            </a:r>
            <a:endParaRPr sz="2400">
              <a:solidFill>
                <a:srgbClr val="000000"/>
              </a:solidFill>
            </a:endParaRPr>
          </a:p>
          <a:p>
            <a:pPr marL="457200" indent="-381000">
              <a:lnSpc>
                <a:spcPct val="115000"/>
              </a:lnSpc>
              <a:spcBef>
                <a:spcPts val="0"/>
              </a:spcBef>
              <a:buClr>
                <a:srgbClr val="000000"/>
              </a:buClr>
              <a:buSzPts val="2400"/>
              <a:buFont typeface="Calibri"/>
              <a:buChar char="•"/>
            </a:pPr>
            <a:r>
              <a:rPr lang="en-US" sz="2400">
                <a:solidFill>
                  <a:srgbClr val="000000"/>
                </a:solidFill>
              </a:rPr>
              <a:t>Once again you show the customer that you are on the same side, looking to help, and there is no need to be in conflict.</a:t>
            </a:r>
            <a:endParaRPr sz="2400">
              <a:solidFill>
                <a:srgbClr val="000000"/>
              </a:solidFill>
            </a:endParaRPr>
          </a:p>
          <a:p>
            <a:pPr marL="457200" indent="-381000">
              <a:lnSpc>
                <a:spcPct val="115000"/>
              </a:lnSpc>
              <a:spcBef>
                <a:spcPts val="0"/>
              </a:spcBef>
              <a:buClr>
                <a:srgbClr val="000000"/>
              </a:buClr>
              <a:buSzPts val="2400"/>
              <a:buFont typeface="Calibri"/>
              <a:buChar char="•"/>
            </a:pPr>
            <a:r>
              <a:rPr lang="en-US" sz="2400">
                <a:solidFill>
                  <a:srgbClr val="000000"/>
                </a:solidFill>
              </a:rPr>
              <a:t>Giving the customer an added bonus serves to bring the episode full circle, and leaves the customer with a net positive experience in dealing with your company.</a:t>
            </a:r>
            <a:endParaRPr sz="2400">
              <a:solidFill>
                <a:srgbClr val="000000"/>
              </a:solidFill>
            </a:endParaRPr>
          </a:p>
        </p:txBody>
      </p:sp>
      <p:pic>
        <p:nvPicPr>
          <p:cNvPr id="197" name="Google Shape;197;p23"/>
          <p:cNvPicPr preferRelativeResize="0"/>
          <p:nvPr/>
        </p:nvPicPr>
        <p:blipFill>
          <a:blip r:embed="rId3">
            <a:alphaModFix/>
          </a:blip>
          <a:stretch>
            <a:fillRect/>
          </a:stretch>
        </p:blipFill>
        <p:spPr>
          <a:xfrm>
            <a:off x="7149500" y="1340400"/>
            <a:ext cx="3937600" cy="2638200"/>
          </a:xfrm>
          <a:prstGeom prst="rect">
            <a:avLst/>
          </a:prstGeom>
          <a:noFill/>
          <a:ln>
            <a:noFill/>
          </a:ln>
        </p:spPr>
      </p:pic>
      <p:pic>
        <p:nvPicPr>
          <p:cNvPr id="198" name="Google Shape;198;p23"/>
          <p:cNvPicPr preferRelativeResize="0"/>
          <p:nvPr/>
        </p:nvPicPr>
        <p:blipFill rotWithShape="1">
          <a:blip r:embed="rId4">
            <a:alphaModFix/>
          </a:blip>
          <a:srcRect t="-644"/>
          <a:stretch/>
        </p:blipFill>
        <p:spPr>
          <a:xfrm>
            <a:off x="7149500" y="4059075"/>
            <a:ext cx="3937600" cy="2638200"/>
          </a:xfrm>
          <a:prstGeom prst="rect">
            <a:avLst/>
          </a:prstGeom>
          <a:noFill/>
          <a:ln>
            <a:noFill/>
          </a:ln>
        </p:spPr>
      </p:pic>
    </p:spTree>
    <p:extLst>
      <p:ext uri="{BB962C8B-B14F-4D97-AF65-F5344CB8AC3E}">
        <p14:creationId xmlns:p14="http://schemas.microsoft.com/office/powerpoint/2010/main" val="1763824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4CD8C-CC0D-BD37-445A-8D9C768302C0}"/>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0D52A18B-37B2-22B2-0885-057E952903AD}"/>
              </a:ext>
            </a:extLst>
          </p:cNvPr>
          <p:cNvSpPr>
            <a:spLocks noGrp="1"/>
          </p:cNvSpPr>
          <p:nvPr>
            <p:ph idx="1"/>
          </p:nvPr>
        </p:nvSpPr>
        <p:spPr/>
        <p:txBody>
          <a:bodyPr/>
          <a:lstStyle/>
          <a:p>
            <a:r>
              <a:rPr lang="en-US" sz="2000" dirty="0"/>
              <a:t>In a typical security system, what fundamental security concepts should be incorporated?</a:t>
            </a:r>
          </a:p>
          <a:p>
            <a:pPr marL="342900" marR="0" lvl="0" indent="-342900">
              <a:lnSpc>
                <a:spcPct val="107000"/>
              </a:lnSpc>
              <a:spcBef>
                <a:spcPts val="0"/>
              </a:spcBef>
              <a:spcAft>
                <a:spcPts val="0"/>
              </a:spcAft>
              <a:buFont typeface="+mj-lt"/>
              <a:buAutoNum type="alphaLcPeriod"/>
            </a:pPr>
            <a:r>
              <a:rPr lang="en-US" sz="2000" dirty="0">
                <a:effectLst/>
                <a:ea typeface="Calibri" panose="020F0502020204030204" pitchFamily="34" charset="0"/>
                <a:cs typeface="Times New Roman" panose="02020603050405020304" pitchFamily="18" charset="0"/>
              </a:rPr>
              <a:t>Deter, detect, train, respond</a:t>
            </a:r>
          </a:p>
          <a:p>
            <a:pPr marL="342900" marR="0" lvl="0" indent="-342900">
              <a:lnSpc>
                <a:spcPct val="107000"/>
              </a:lnSpc>
              <a:spcBef>
                <a:spcPts val="0"/>
              </a:spcBef>
              <a:spcAft>
                <a:spcPts val="0"/>
              </a:spcAft>
              <a:buFont typeface="+mj-lt"/>
              <a:buAutoNum type="alphaLcPeriod"/>
            </a:pPr>
            <a:r>
              <a:rPr lang="en-US" sz="2000" dirty="0">
                <a:effectLst/>
                <a:ea typeface="Calibri" panose="020F0502020204030204" pitchFamily="34" charset="0"/>
                <a:cs typeface="Times New Roman" panose="02020603050405020304" pitchFamily="18" charset="0"/>
              </a:rPr>
              <a:t>Deter, detect, delay, respond</a:t>
            </a:r>
          </a:p>
          <a:p>
            <a:pPr marL="342900" marR="0" lvl="0" indent="-342900">
              <a:lnSpc>
                <a:spcPct val="107000"/>
              </a:lnSpc>
              <a:spcBef>
                <a:spcPts val="0"/>
              </a:spcBef>
              <a:spcAft>
                <a:spcPts val="0"/>
              </a:spcAft>
              <a:buFont typeface="+mj-lt"/>
              <a:buAutoNum type="alphaLcPeriod"/>
            </a:pPr>
            <a:r>
              <a:rPr lang="en-US" sz="2000" dirty="0">
                <a:effectLst/>
                <a:ea typeface="Calibri" panose="020F0502020204030204" pitchFamily="34" charset="0"/>
                <a:cs typeface="Times New Roman" panose="02020603050405020304" pitchFamily="18" charset="0"/>
              </a:rPr>
              <a:t>read, react, identify, respond</a:t>
            </a:r>
          </a:p>
          <a:p>
            <a:pPr marL="342900" marR="0" lvl="0" indent="-342900">
              <a:lnSpc>
                <a:spcPct val="107000"/>
              </a:lnSpc>
              <a:spcBef>
                <a:spcPts val="0"/>
              </a:spcBef>
              <a:spcAft>
                <a:spcPts val="800"/>
              </a:spcAft>
              <a:buFont typeface="+mj-lt"/>
              <a:buAutoNum type="alphaLcPeriod"/>
            </a:pPr>
            <a:r>
              <a:rPr lang="en-US" sz="2000" dirty="0">
                <a:effectLst/>
                <a:ea typeface="Calibri" panose="020F0502020204030204" pitchFamily="34" charset="0"/>
                <a:cs typeface="Times New Roman" panose="02020603050405020304" pitchFamily="18" charset="0"/>
              </a:rPr>
              <a:t>Deter, detect, delay, dial</a:t>
            </a:r>
          </a:p>
          <a:p>
            <a:endParaRPr lang="en-US" dirty="0"/>
          </a:p>
        </p:txBody>
      </p:sp>
    </p:spTree>
    <p:extLst>
      <p:ext uri="{BB962C8B-B14F-4D97-AF65-F5344CB8AC3E}">
        <p14:creationId xmlns:p14="http://schemas.microsoft.com/office/powerpoint/2010/main" val="31566338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4CD8C-CC0D-BD37-445A-8D9C768302C0}"/>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0D52A18B-37B2-22B2-0885-057E952903AD}"/>
              </a:ext>
            </a:extLst>
          </p:cNvPr>
          <p:cNvSpPr>
            <a:spLocks noGrp="1"/>
          </p:cNvSpPr>
          <p:nvPr>
            <p:ph idx="1"/>
          </p:nvPr>
        </p:nvSpPr>
        <p:spPr/>
        <p:txBody>
          <a:bodyPr/>
          <a:lstStyle/>
          <a:p>
            <a:r>
              <a:rPr lang="en-US" sz="2000" dirty="0"/>
              <a:t>In a typical security system, what fundamental security concepts should be incorporated?</a:t>
            </a:r>
          </a:p>
          <a:p>
            <a:pPr marL="342900" marR="0" lvl="0" indent="-342900">
              <a:lnSpc>
                <a:spcPct val="107000"/>
              </a:lnSpc>
              <a:spcBef>
                <a:spcPts val="0"/>
              </a:spcBef>
              <a:spcAft>
                <a:spcPts val="0"/>
              </a:spcAft>
              <a:buFont typeface="+mj-lt"/>
              <a:buAutoNum type="alphaLcPeriod"/>
            </a:pPr>
            <a:r>
              <a:rPr lang="en-US" sz="2000" dirty="0">
                <a:effectLst/>
                <a:ea typeface="Calibri" panose="020F0502020204030204" pitchFamily="34" charset="0"/>
                <a:cs typeface="Times New Roman" panose="02020603050405020304" pitchFamily="18" charset="0"/>
              </a:rPr>
              <a:t>Deter, detect, train, respond</a:t>
            </a:r>
          </a:p>
          <a:p>
            <a:pPr marL="342900" marR="0" lvl="0" indent="-342900">
              <a:lnSpc>
                <a:spcPct val="107000"/>
              </a:lnSpc>
              <a:spcBef>
                <a:spcPts val="0"/>
              </a:spcBef>
              <a:spcAft>
                <a:spcPts val="0"/>
              </a:spcAft>
              <a:buFont typeface="+mj-lt"/>
              <a:buAutoNum type="alphaLcPeriod"/>
            </a:pPr>
            <a:r>
              <a:rPr lang="en-US" sz="2000" dirty="0">
                <a:solidFill>
                  <a:srgbClr val="FF0000"/>
                </a:solidFill>
                <a:effectLst/>
                <a:ea typeface="Calibri" panose="020F0502020204030204" pitchFamily="34" charset="0"/>
                <a:cs typeface="Times New Roman" panose="02020603050405020304" pitchFamily="18" charset="0"/>
              </a:rPr>
              <a:t>Deter, detect, delay, respond</a:t>
            </a:r>
          </a:p>
          <a:p>
            <a:pPr marL="342900" marR="0" lvl="0" indent="-342900">
              <a:lnSpc>
                <a:spcPct val="107000"/>
              </a:lnSpc>
              <a:spcBef>
                <a:spcPts val="0"/>
              </a:spcBef>
              <a:spcAft>
                <a:spcPts val="0"/>
              </a:spcAft>
              <a:buFont typeface="+mj-lt"/>
              <a:buAutoNum type="alphaLcPeriod"/>
            </a:pPr>
            <a:r>
              <a:rPr lang="en-US" sz="2000" dirty="0">
                <a:effectLst/>
                <a:ea typeface="Calibri" panose="020F0502020204030204" pitchFamily="34" charset="0"/>
                <a:cs typeface="Times New Roman" panose="02020603050405020304" pitchFamily="18" charset="0"/>
              </a:rPr>
              <a:t>read, react, identify, respond</a:t>
            </a:r>
          </a:p>
          <a:p>
            <a:pPr marL="342900" marR="0" lvl="0" indent="-342900">
              <a:lnSpc>
                <a:spcPct val="107000"/>
              </a:lnSpc>
              <a:spcBef>
                <a:spcPts val="0"/>
              </a:spcBef>
              <a:spcAft>
                <a:spcPts val="800"/>
              </a:spcAft>
              <a:buFont typeface="+mj-lt"/>
              <a:buAutoNum type="alphaLcPeriod"/>
            </a:pPr>
            <a:r>
              <a:rPr lang="en-US" sz="2000" dirty="0">
                <a:effectLst/>
                <a:ea typeface="Calibri" panose="020F0502020204030204" pitchFamily="34" charset="0"/>
                <a:cs typeface="Times New Roman" panose="02020603050405020304" pitchFamily="18" charset="0"/>
              </a:rPr>
              <a:t>Deter, detect, delay, dial</a:t>
            </a:r>
          </a:p>
          <a:p>
            <a:endParaRPr lang="en-US" dirty="0"/>
          </a:p>
        </p:txBody>
      </p:sp>
    </p:spTree>
    <p:extLst>
      <p:ext uri="{BB962C8B-B14F-4D97-AF65-F5344CB8AC3E}">
        <p14:creationId xmlns:p14="http://schemas.microsoft.com/office/powerpoint/2010/main" val="42046984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84E1D-B98B-D1F3-7AC3-C0251077F5C3}"/>
              </a:ext>
            </a:extLst>
          </p:cNvPr>
          <p:cNvSpPr>
            <a:spLocks noGrp="1"/>
          </p:cNvSpPr>
          <p:nvPr>
            <p:ph type="title"/>
          </p:nvPr>
        </p:nvSpPr>
        <p:spPr/>
        <p:txBody>
          <a:bodyPr/>
          <a:lstStyle/>
          <a:p>
            <a:r>
              <a:rPr lang="en-US" dirty="0"/>
              <a:t>Questions?</a:t>
            </a:r>
          </a:p>
        </p:txBody>
      </p:sp>
      <p:pic>
        <p:nvPicPr>
          <p:cNvPr id="5" name="Content Placeholder 4" descr="A dog lying on a rug with toys&#10;&#10;Description automatically generated">
            <a:extLst>
              <a:ext uri="{FF2B5EF4-FFF2-40B4-BE49-F238E27FC236}">
                <a16:creationId xmlns:a16="http://schemas.microsoft.com/office/drawing/2014/main" id="{5FD32205-6CD0-A332-25F6-F10223546B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84393" y="1825625"/>
            <a:ext cx="3223213" cy="4351338"/>
          </a:xfrm>
        </p:spPr>
      </p:pic>
    </p:spTree>
    <p:extLst>
      <p:ext uri="{BB962C8B-B14F-4D97-AF65-F5344CB8AC3E}">
        <p14:creationId xmlns:p14="http://schemas.microsoft.com/office/powerpoint/2010/main" val="2234696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A134D0-36AE-3920-EF3D-623CA2479287}"/>
              </a:ext>
            </a:extLst>
          </p:cNvPr>
          <p:cNvSpPr>
            <a:spLocks noGrp="1"/>
          </p:cNvSpPr>
          <p:nvPr>
            <p:ph type="title"/>
          </p:nvPr>
        </p:nvSpPr>
        <p:spPr/>
        <p:txBody>
          <a:bodyPr/>
          <a:lstStyle/>
          <a:p>
            <a:r>
              <a:rPr lang="en-US" dirty="0"/>
              <a:t>Knowledge Check</a:t>
            </a:r>
          </a:p>
        </p:txBody>
      </p:sp>
      <p:sp>
        <p:nvSpPr>
          <p:cNvPr id="6" name="Content Placeholder 5">
            <a:extLst>
              <a:ext uri="{FF2B5EF4-FFF2-40B4-BE49-F238E27FC236}">
                <a16:creationId xmlns:a16="http://schemas.microsoft.com/office/drawing/2014/main" id="{DD4626E3-6A83-F0A0-FD4C-B0930F4A9DFB}"/>
              </a:ext>
            </a:extLst>
          </p:cNvPr>
          <p:cNvSpPr>
            <a:spLocks noGrp="1"/>
          </p:cNvSpPr>
          <p:nvPr>
            <p:ph idx="1"/>
          </p:nvPr>
        </p:nvSpPr>
        <p:spPr/>
        <p:txBody>
          <a:bodyPr/>
          <a:lstStyle/>
          <a:p>
            <a:pPr marL="0" marR="0" indent="0">
              <a:lnSpc>
                <a:spcPct val="107000"/>
              </a:lnSpc>
              <a:spcBef>
                <a:spcPts val="0"/>
              </a:spcBef>
              <a:spcAft>
                <a:spcPts val="800"/>
              </a:spcAft>
              <a:buNone/>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 Any organization or workplace can encounter emergencies originating from a myriad of sources at any given time.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Which is the MOST effective safety management instrument for reducing incidents at a workplace?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eriod"/>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Perform pre-employment screening for potential hires.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eriod"/>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Implement a detailed written management plan.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eriod"/>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Establish strong ties with emergency response teams.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Invest in premium safety equipment.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123115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A134D0-36AE-3920-EF3D-623CA2479287}"/>
              </a:ext>
            </a:extLst>
          </p:cNvPr>
          <p:cNvSpPr>
            <a:spLocks noGrp="1"/>
          </p:cNvSpPr>
          <p:nvPr>
            <p:ph type="title"/>
          </p:nvPr>
        </p:nvSpPr>
        <p:spPr/>
        <p:txBody>
          <a:bodyPr/>
          <a:lstStyle/>
          <a:p>
            <a:r>
              <a:rPr lang="en-US" dirty="0"/>
              <a:t>Knowledge Check</a:t>
            </a:r>
          </a:p>
        </p:txBody>
      </p:sp>
      <p:sp>
        <p:nvSpPr>
          <p:cNvPr id="6" name="Content Placeholder 5">
            <a:extLst>
              <a:ext uri="{FF2B5EF4-FFF2-40B4-BE49-F238E27FC236}">
                <a16:creationId xmlns:a16="http://schemas.microsoft.com/office/drawing/2014/main" id="{DD4626E3-6A83-F0A0-FD4C-B0930F4A9DFB}"/>
              </a:ext>
            </a:extLst>
          </p:cNvPr>
          <p:cNvSpPr>
            <a:spLocks noGrp="1"/>
          </p:cNvSpPr>
          <p:nvPr>
            <p:ph idx="1"/>
          </p:nvPr>
        </p:nvSpPr>
        <p:spPr/>
        <p:txBody>
          <a:bodyPr/>
          <a:lstStyle/>
          <a:p>
            <a:pPr marL="0" marR="0" indent="0">
              <a:lnSpc>
                <a:spcPct val="107000"/>
              </a:lnSpc>
              <a:spcBef>
                <a:spcPts val="0"/>
              </a:spcBef>
              <a:spcAft>
                <a:spcPts val="800"/>
              </a:spcAft>
              <a:buNone/>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 Any organization or workplace can encounter emergencies originating from a myriad of sources at any given time.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Which is the MOST effective safety management instrument for reducing incidents at a workplace?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eriod"/>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Perform pre-employment screening for potential hires.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eriod"/>
            </a:pPr>
            <a:r>
              <a:rPr lang="en-US" sz="20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Implement a detailed written management plan.</a:t>
            </a:r>
            <a:endParaRPr lang="en-U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eriod"/>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Establish strong ties with emergency response teams.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Invest in premium safety equipment.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61092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Active Shooter</a:t>
            </a:r>
          </a:p>
        </p:txBody>
      </p:sp>
      <p:sp>
        <p:nvSpPr>
          <p:cNvPr id="3" name="Content Placeholder 2"/>
          <p:cNvSpPr>
            <a:spLocks noGrp="1"/>
          </p:cNvSpPr>
          <p:nvPr>
            <p:ph sz="half" idx="1"/>
          </p:nvPr>
        </p:nvSpPr>
        <p:spPr>
          <a:xfrm>
            <a:off x="76200" y="1105779"/>
            <a:ext cx="5181600" cy="4351338"/>
          </a:xfrm>
        </p:spPr>
        <p:txBody>
          <a:bodyPr/>
          <a:lstStyle/>
          <a:p>
            <a:r>
              <a:rPr lang="en-US" dirty="0"/>
              <a:t>Feb 14, 2008</a:t>
            </a:r>
          </a:p>
          <a:p>
            <a:r>
              <a:rPr lang="en-US" dirty="0"/>
              <a:t>5 died</a:t>
            </a:r>
          </a:p>
          <a:p>
            <a:r>
              <a:rPr lang="en-US" dirty="0"/>
              <a:t>NIU police at area within 2 minutes.</a:t>
            </a:r>
          </a:p>
          <a:p>
            <a:r>
              <a:rPr lang="en-US" dirty="0"/>
              <a:t>Phones not work.</a:t>
            </a:r>
          </a:p>
          <a:p>
            <a:r>
              <a:rPr lang="en-US" dirty="0"/>
              <a:t>Some text messages got through. </a:t>
            </a: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88733" y="100891"/>
            <a:ext cx="7317530" cy="6460246"/>
          </a:xfrm>
        </p:spPr>
      </p:pic>
    </p:spTree>
    <p:extLst>
      <p:ext uri="{BB962C8B-B14F-4D97-AF65-F5344CB8AC3E}">
        <p14:creationId xmlns:p14="http://schemas.microsoft.com/office/powerpoint/2010/main" val="3505138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B2120-2092-D6A5-DCE3-0BBF232D2268}"/>
              </a:ext>
            </a:extLst>
          </p:cNvPr>
          <p:cNvSpPr>
            <a:spLocks noGrp="1"/>
          </p:cNvSpPr>
          <p:nvPr>
            <p:ph type="title"/>
          </p:nvPr>
        </p:nvSpPr>
        <p:spPr/>
        <p:txBody>
          <a:bodyPr/>
          <a:lstStyle/>
          <a:p>
            <a:r>
              <a:rPr lang="en-US" dirty="0"/>
              <a:t>Alcohol</a:t>
            </a:r>
          </a:p>
        </p:txBody>
      </p:sp>
      <p:sp>
        <p:nvSpPr>
          <p:cNvPr id="3" name="Content Placeholder 2">
            <a:extLst>
              <a:ext uri="{FF2B5EF4-FFF2-40B4-BE49-F238E27FC236}">
                <a16:creationId xmlns:a16="http://schemas.microsoft.com/office/drawing/2014/main" id="{EA69C27D-1320-4478-DA6A-E96464713DF8}"/>
              </a:ext>
            </a:extLst>
          </p:cNvPr>
          <p:cNvSpPr>
            <a:spLocks noGrp="1"/>
          </p:cNvSpPr>
          <p:nvPr>
            <p:ph sz="half" idx="1"/>
          </p:nvPr>
        </p:nvSpPr>
        <p:spPr/>
        <p:txBody>
          <a:bodyPr/>
          <a:lstStyle/>
          <a:p>
            <a:pPr marL="0">
              <a:lnSpc>
                <a:spcPct val="107000"/>
              </a:lnSpc>
              <a:spcBef>
                <a:spcPts val="0"/>
              </a:spcBef>
              <a:spcAft>
                <a:spcPts val="800"/>
              </a:spcAft>
            </a:pPr>
            <a:r>
              <a:rPr lang="en-US" sz="2000" i="0" dirty="0">
                <a:solidFill>
                  <a:srgbClr val="2A2A2A"/>
                </a:solidFill>
                <a:effectLst/>
              </a:rPr>
              <a:t>West Orange bouncer killed at work remembered as loving father of four</a:t>
            </a:r>
          </a:p>
          <a:p>
            <a:pPr marL="0">
              <a:lnSpc>
                <a:spcPct val="107000"/>
              </a:lnSpc>
              <a:spcBef>
                <a:spcPts val="0"/>
              </a:spcBef>
              <a:spcAft>
                <a:spcPts val="800"/>
              </a:spcAft>
            </a:pPr>
            <a:r>
              <a:rPr lang="en-US" sz="2000" dirty="0">
                <a:solidFill>
                  <a:srgbClr val="2A2A2A"/>
                </a:solidFill>
              </a:rPr>
              <a:t>Trying to stop a fight at 2am </a:t>
            </a:r>
            <a:endParaRPr lang="en-US" sz="2000" i="0" dirty="0">
              <a:solidFill>
                <a:srgbClr val="2A2A2A"/>
              </a:solidFill>
              <a:effectLst/>
            </a:endParaRPr>
          </a:p>
          <a:p>
            <a:pPr marL="0"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Content Placeholder 4">
            <a:extLst>
              <a:ext uri="{FF2B5EF4-FFF2-40B4-BE49-F238E27FC236}">
                <a16:creationId xmlns:a16="http://schemas.microsoft.com/office/drawing/2014/main" id="{075B6960-E787-569A-68EF-E6F67ABE8A56}"/>
              </a:ext>
            </a:extLst>
          </p:cNvPr>
          <p:cNvPicPr>
            <a:picLocks noGrp="1" noChangeAspect="1"/>
          </p:cNvPicPr>
          <p:nvPr>
            <p:ph sz="half" idx="2"/>
          </p:nvPr>
        </p:nvPicPr>
        <p:blipFill>
          <a:blip r:embed="rId2"/>
          <a:stretch>
            <a:fillRect/>
          </a:stretch>
        </p:blipFill>
        <p:spPr>
          <a:xfrm>
            <a:off x="6981825" y="2424906"/>
            <a:ext cx="3562350" cy="3152775"/>
          </a:xfrm>
          <a:prstGeom prst="rect">
            <a:avLst/>
          </a:prstGeom>
        </p:spPr>
      </p:pic>
    </p:spTree>
    <p:extLst>
      <p:ext uri="{BB962C8B-B14F-4D97-AF65-F5344CB8AC3E}">
        <p14:creationId xmlns:p14="http://schemas.microsoft.com/office/powerpoint/2010/main" val="634779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973757-73D4-46EB-3486-2867C7F11AEE}"/>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Security</a:t>
            </a:r>
          </a:p>
        </p:txBody>
      </p:sp>
      <p:pic>
        <p:nvPicPr>
          <p:cNvPr id="5" name="Content Placeholder 4">
            <a:extLst>
              <a:ext uri="{FF2B5EF4-FFF2-40B4-BE49-F238E27FC236}">
                <a16:creationId xmlns:a16="http://schemas.microsoft.com/office/drawing/2014/main" id="{E92BF6E3-8182-B172-B86A-EB9814603283}"/>
              </a:ext>
            </a:extLst>
          </p:cNvPr>
          <p:cNvPicPr>
            <a:picLocks noGrp="1" noChangeAspect="1"/>
          </p:cNvPicPr>
          <p:nvPr>
            <p:ph sz="half" idx="2"/>
          </p:nvPr>
        </p:nvPicPr>
        <p:blipFill>
          <a:blip r:embed="rId2"/>
          <a:stretch>
            <a:fillRect/>
          </a:stretch>
        </p:blipFill>
        <p:spPr>
          <a:xfrm>
            <a:off x="4777316" y="1027925"/>
            <a:ext cx="6780700" cy="4799821"/>
          </a:xfrm>
          <a:prstGeom prst="rect">
            <a:avLst/>
          </a:prstGeom>
        </p:spPr>
      </p:pic>
    </p:spTree>
    <p:extLst>
      <p:ext uri="{BB962C8B-B14F-4D97-AF65-F5344CB8AC3E}">
        <p14:creationId xmlns:p14="http://schemas.microsoft.com/office/powerpoint/2010/main" val="3470681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4"/>
          <p:cNvSpPr txBox="1"/>
          <p:nvPr/>
        </p:nvSpPr>
        <p:spPr>
          <a:xfrm>
            <a:off x="7180625" y="457200"/>
            <a:ext cx="4741200" cy="6135300"/>
          </a:xfrm>
          <a:prstGeom prst="rect">
            <a:avLst/>
          </a:prstGeom>
          <a:noFill/>
          <a:ln>
            <a:noFill/>
          </a:ln>
        </p:spPr>
        <p:txBody>
          <a:bodyPr spcFirstLastPara="1" wrap="square" lIns="91425" tIns="45700" rIns="91425" bIns="45700" anchor="t" anchorCtr="0">
            <a:noAutofit/>
          </a:bodyPr>
          <a:lstStyle/>
          <a:p>
            <a:pPr marL="285750" lvl="0" indent="-273050" algn="l" rtl="0">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Install security cameras outside all entrances and in stairwells if you can afford it. </a:t>
            </a:r>
            <a:endParaRPr sz="2600">
              <a:solidFill>
                <a:schemeClr val="dk1"/>
              </a:solidFill>
              <a:latin typeface="Calibri"/>
              <a:ea typeface="Calibri"/>
              <a:cs typeface="Calibri"/>
              <a:sym typeface="Calibri"/>
            </a:endParaRPr>
          </a:p>
          <a:p>
            <a:pPr marL="285750" lvl="0" indent="-273050" algn="l" rtl="0">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Stairwell doors should lock from the outside, allowing only employees with keys to enter your space from stairwells. </a:t>
            </a:r>
            <a:endParaRPr sz="2600">
              <a:solidFill>
                <a:schemeClr val="dk1"/>
              </a:solidFill>
              <a:latin typeface="Calibri"/>
              <a:ea typeface="Calibri"/>
              <a:cs typeface="Calibri"/>
              <a:sym typeface="Calibri"/>
            </a:endParaRPr>
          </a:p>
          <a:p>
            <a:pPr marL="285750" marR="0" lvl="0" indent="-273050" algn="l" rtl="0">
              <a:lnSpc>
                <a:spcPct val="10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Strong doors and windows, including tempered or bulletproof glass. </a:t>
            </a:r>
            <a:endParaRPr sz="2600">
              <a:latin typeface="Calibri"/>
              <a:ea typeface="Calibri"/>
              <a:cs typeface="Calibri"/>
              <a:sym typeface="Calibri"/>
            </a:endParaRPr>
          </a:p>
          <a:p>
            <a:pPr marL="285750" marR="0" lvl="0" indent="-273050" algn="l" rtl="0">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Limit who can sign for or accept packages.</a:t>
            </a:r>
            <a:endParaRPr sz="2600">
              <a:latin typeface="Calibri"/>
              <a:ea typeface="Calibri"/>
              <a:cs typeface="Calibri"/>
              <a:sym typeface="Calibri"/>
            </a:endParaRPr>
          </a:p>
          <a:p>
            <a:pPr marL="285750" marR="0" lvl="0" indent="-273050" algn="l" rtl="0">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Improve lighting.</a:t>
            </a:r>
            <a:endParaRPr sz="2600">
              <a:latin typeface="Calibri"/>
              <a:ea typeface="Calibri"/>
              <a:cs typeface="Calibri"/>
              <a:sym typeface="Calibri"/>
            </a:endParaRPr>
          </a:p>
          <a:p>
            <a:pPr marL="285750" marR="0" lvl="0" indent="-273050" algn="l" rtl="0">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Employee policies.</a:t>
            </a:r>
            <a:endParaRPr sz="2600">
              <a:latin typeface="Calibri"/>
              <a:ea typeface="Calibri"/>
              <a:cs typeface="Calibri"/>
              <a:sym typeface="Calibri"/>
            </a:endParaRPr>
          </a:p>
          <a:p>
            <a:pPr marL="285750" marR="0" lvl="0" indent="-273050" algn="l" rtl="0">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Training.</a:t>
            </a:r>
            <a:endParaRPr sz="2600">
              <a:latin typeface="Calibri"/>
              <a:ea typeface="Calibri"/>
              <a:cs typeface="Calibri"/>
              <a:sym typeface="Calibri"/>
            </a:endParaRPr>
          </a:p>
          <a:p>
            <a:pPr marL="0" marR="0" lvl="0" indent="0" algn="l" rtl="0">
              <a:spcBef>
                <a:spcPts val="0"/>
              </a:spcBef>
              <a:spcAft>
                <a:spcPts val="0"/>
              </a:spcAft>
              <a:buNone/>
            </a:pPr>
            <a:endParaRPr sz="2600">
              <a:solidFill>
                <a:schemeClr val="dk1"/>
              </a:solidFill>
              <a:latin typeface="Calibri"/>
              <a:ea typeface="Calibri"/>
              <a:cs typeface="Calibri"/>
              <a:sym typeface="Calibri"/>
            </a:endParaRPr>
          </a:p>
        </p:txBody>
      </p:sp>
      <p:sp>
        <p:nvSpPr>
          <p:cNvPr id="276" name="Google Shape;276;p34"/>
          <p:cNvSpPr txBox="1">
            <a:spLocks noGrp="1"/>
          </p:cNvSpPr>
          <p:nvPr>
            <p:ph type="title"/>
          </p:nvPr>
        </p:nvSpPr>
        <p:spPr>
          <a:xfrm>
            <a:off x="304800" y="288925"/>
            <a:ext cx="6478500" cy="1013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Font typeface="Calibri"/>
              <a:buNone/>
            </a:pPr>
            <a:r>
              <a:rPr lang="en-US" sz="4400" b="0" i="0" u="none" strike="noStrike" cap="none">
                <a:solidFill>
                  <a:schemeClr val="dk1"/>
                </a:solidFill>
                <a:latin typeface="Calibri"/>
                <a:ea typeface="Calibri"/>
                <a:cs typeface="Calibri"/>
                <a:sym typeface="Calibri"/>
              </a:rPr>
              <a:t>Front Office</a:t>
            </a:r>
            <a:endParaRPr sz="4400" b="0" i="0" u="none" strike="noStrike" cap="none">
              <a:solidFill>
                <a:schemeClr val="dk1"/>
              </a:solidFill>
              <a:latin typeface="Calibri"/>
              <a:ea typeface="Calibri"/>
              <a:cs typeface="Calibri"/>
              <a:sym typeface="Calibri"/>
            </a:endParaRPr>
          </a:p>
        </p:txBody>
      </p:sp>
      <p:sp>
        <p:nvSpPr>
          <p:cNvPr id="277" name="Google Shape;277;p34"/>
          <p:cNvSpPr txBox="1">
            <a:spLocks noGrp="1"/>
          </p:cNvSpPr>
          <p:nvPr>
            <p:ph type="body" idx="1"/>
          </p:nvPr>
        </p:nvSpPr>
        <p:spPr>
          <a:xfrm>
            <a:off x="228600" y="1458075"/>
            <a:ext cx="4856100" cy="5192400"/>
          </a:xfrm>
          <a:prstGeom prst="rect">
            <a:avLst/>
          </a:prstGeom>
          <a:noFill/>
          <a:ln>
            <a:noFill/>
          </a:ln>
        </p:spPr>
        <p:txBody>
          <a:bodyPr spcFirstLastPara="1" wrap="square" lIns="91425" tIns="45700" rIns="91425" bIns="45700" anchor="t" anchorCtr="0">
            <a:noAutofit/>
          </a:bodyPr>
          <a:lstStyle/>
          <a:p>
            <a:pPr marL="228600" marR="0" lvl="0" indent="-215900" algn="l" rtl="0">
              <a:lnSpc>
                <a:spcPct val="100000"/>
              </a:lnSpc>
              <a:spcBef>
                <a:spcPts val="0"/>
              </a:spcBef>
              <a:spcAft>
                <a:spcPts val="0"/>
              </a:spcAft>
              <a:buClr>
                <a:schemeClr val="dk1"/>
              </a:buClr>
              <a:buSzPts val="2600"/>
              <a:buFont typeface="Arial"/>
              <a:buChar char="•"/>
            </a:pPr>
            <a:r>
              <a:rPr lang="en-US" sz="2600" b="0" i="0" u="none" strike="noStrike" cap="none">
                <a:solidFill>
                  <a:schemeClr val="dk1"/>
                </a:solidFill>
                <a:latin typeface="Calibri"/>
                <a:ea typeface="Calibri"/>
                <a:cs typeface="Calibri"/>
                <a:sym typeface="Calibri"/>
              </a:rPr>
              <a:t>Meet with </a:t>
            </a:r>
            <a:r>
              <a:rPr lang="en-US" sz="2600"/>
              <a:t>e</a:t>
            </a:r>
            <a:r>
              <a:rPr lang="en-US" sz="2600" b="0" i="0" u="none" strike="noStrike" cap="none">
                <a:solidFill>
                  <a:schemeClr val="dk1"/>
                </a:solidFill>
                <a:latin typeface="Calibri"/>
                <a:ea typeface="Calibri"/>
                <a:cs typeface="Calibri"/>
                <a:sym typeface="Calibri"/>
              </a:rPr>
              <a:t>xperts.</a:t>
            </a:r>
            <a:endParaRPr sz="2600"/>
          </a:p>
          <a:p>
            <a:pPr marL="228600" marR="0" lvl="0" indent="-215900" algn="l" rtl="0">
              <a:lnSpc>
                <a:spcPct val="100000"/>
              </a:lnSpc>
              <a:spcBef>
                <a:spcPts val="1000"/>
              </a:spcBef>
              <a:spcAft>
                <a:spcPts val="0"/>
              </a:spcAft>
              <a:buClr>
                <a:schemeClr val="dk1"/>
              </a:buClr>
              <a:buSzPts val="2600"/>
              <a:buFont typeface="Arial"/>
              <a:buChar char="•"/>
            </a:pPr>
            <a:r>
              <a:rPr lang="en-US" sz="2600" b="0" i="0" u="none" strike="noStrike" cap="none">
                <a:solidFill>
                  <a:schemeClr val="dk1"/>
                </a:solidFill>
                <a:latin typeface="Calibri"/>
                <a:ea typeface="Calibri"/>
                <a:cs typeface="Calibri"/>
                <a:sym typeface="Calibri"/>
              </a:rPr>
              <a:t>Review </a:t>
            </a:r>
            <a:r>
              <a:rPr lang="en-US" sz="2600"/>
              <a:t>a</a:t>
            </a:r>
            <a:r>
              <a:rPr lang="en-US" sz="2600" b="0" i="0" u="none" strike="noStrike" cap="none">
                <a:solidFill>
                  <a:schemeClr val="dk1"/>
                </a:solidFill>
                <a:latin typeface="Calibri"/>
                <a:ea typeface="Calibri"/>
                <a:cs typeface="Calibri"/>
                <a:sym typeface="Calibri"/>
              </a:rPr>
              <a:t>ccess</a:t>
            </a:r>
            <a:r>
              <a:rPr lang="en-US" sz="2600"/>
              <a:t>.</a:t>
            </a:r>
            <a:endParaRPr sz="2600"/>
          </a:p>
          <a:p>
            <a:pPr marL="228600" marR="0" lvl="0" indent="-215900" algn="l" rtl="0">
              <a:lnSpc>
                <a:spcPct val="100000"/>
              </a:lnSpc>
              <a:spcBef>
                <a:spcPts val="1000"/>
              </a:spcBef>
              <a:spcAft>
                <a:spcPts val="0"/>
              </a:spcAft>
              <a:buClr>
                <a:schemeClr val="dk1"/>
              </a:buClr>
              <a:buSzPts val="2600"/>
              <a:buFont typeface="Arial"/>
              <a:buChar char="•"/>
            </a:pPr>
            <a:r>
              <a:rPr lang="en-US" sz="2600" b="0" i="0" u="none" strike="noStrike" cap="none">
                <a:solidFill>
                  <a:schemeClr val="dk1"/>
                </a:solidFill>
                <a:latin typeface="Calibri"/>
                <a:ea typeface="Calibri"/>
                <a:cs typeface="Calibri"/>
                <a:sym typeface="Calibri"/>
              </a:rPr>
              <a:t>Provide badges. </a:t>
            </a:r>
            <a:endParaRPr sz="2600" b="0" i="0" u="none" strike="noStrike" cap="none">
              <a:solidFill>
                <a:schemeClr val="dk1"/>
              </a:solidFill>
              <a:latin typeface="Calibri"/>
              <a:ea typeface="Calibri"/>
              <a:cs typeface="Calibri"/>
              <a:sym typeface="Calibri"/>
            </a:endParaRPr>
          </a:p>
          <a:p>
            <a:pPr marL="228600" marR="0" lvl="0" indent="-215900" algn="l" rtl="0">
              <a:lnSpc>
                <a:spcPct val="100000"/>
              </a:lnSpc>
              <a:spcBef>
                <a:spcPts val="1000"/>
              </a:spcBef>
              <a:spcAft>
                <a:spcPts val="0"/>
              </a:spcAft>
              <a:buClr>
                <a:schemeClr val="dk1"/>
              </a:buClr>
              <a:buSzPts val="2600"/>
              <a:buFont typeface="Arial"/>
              <a:buChar char="•"/>
            </a:pPr>
            <a:r>
              <a:rPr lang="en-US" sz="2600" b="0" i="0" u="none" strike="noStrike" cap="none">
                <a:solidFill>
                  <a:schemeClr val="dk1"/>
                </a:solidFill>
                <a:latin typeface="Calibri"/>
                <a:ea typeface="Calibri"/>
                <a:cs typeface="Calibri"/>
                <a:sym typeface="Calibri"/>
              </a:rPr>
              <a:t>Buzzer system</a:t>
            </a:r>
            <a:r>
              <a:rPr lang="en-US" sz="2600"/>
              <a:t>.</a:t>
            </a:r>
            <a:endParaRPr sz="2600" b="0" i="0" u="none" strike="noStrike" cap="none">
              <a:solidFill>
                <a:schemeClr val="dk1"/>
              </a:solidFill>
              <a:latin typeface="Calibri"/>
              <a:ea typeface="Calibri"/>
              <a:cs typeface="Calibri"/>
              <a:sym typeface="Calibri"/>
            </a:endParaRPr>
          </a:p>
          <a:p>
            <a:pPr marL="228600" marR="0" lvl="0" indent="-215900" algn="l" rtl="0">
              <a:lnSpc>
                <a:spcPct val="100000"/>
              </a:lnSpc>
              <a:spcBef>
                <a:spcPts val="1000"/>
              </a:spcBef>
              <a:spcAft>
                <a:spcPts val="0"/>
              </a:spcAft>
              <a:buClr>
                <a:schemeClr val="dk1"/>
              </a:buClr>
              <a:buSzPts val="2600"/>
              <a:buFont typeface="Arial"/>
              <a:buChar char="•"/>
            </a:pPr>
            <a:r>
              <a:rPr lang="en-US" sz="2600" b="0" i="0" u="none" strike="noStrike" cap="none">
                <a:solidFill>
                  <a:schemeClr val="dk1"/>
                </a:solidFill>
                <a:latin typeface="Calibri"/>
                <a:ea typeface="Calibri"/>
                <a:cs typeface="Calibri"/>
                <a:sym typeface="Calibri"/>
              </a:rPr>
              <a:t>Place your reception desk in a place that allows your receptionist to see who is approaching your desk as early as possible. </a:t>
            </a:r>
            <a:endParaRPr sz="2600" b="0" i="0" u="none" strike="noStrike" cap="none">
              <a:solidFill>
                <a:schemeClr val="dk1"/>
              </a:solidFill>
              <a:latin typeface="Calibri"/>
              <a:ea typeface="Calibri"/>
              <a:cs typeface="Calibri"/>
              <a:sym typeface="Calibri"/>
            </a:endParaRPr>
          </a:p>
          <a:p>
            <a:pPr marL="228600" marR="0" lvl="0" indent="-215900" algn="l" rtl="0">
              <a:lnSpc>
                <a:spcPct val="100000"/>
              </a:lnSpc>
              <a:spcBef>
                <a:spcPts val="1000"/>
              </a:spcBef>
              <a:spcAft>
                <a:spcPts val="0"/>
              </a:spcAft>
              <a:buClr>
                <a:schemeClr val="dk1"/>
              </a:buClr>
              <a:buSzPts val="2600"/>
              <a:buFont typeface="Arial"/>
              <a:buChar char="•"/>
            </a:pPr>
            <a:r>
              <a:rPr lang="en-US" sz="2600" b="0" i="0" u="none" strike="noStrike" cap="none">
                <a:solidFill>
                  <a:schemeClr val="dk1"/>
                </a:solidFill>
                <a:latin typeface="Calibri"/>
                <a:ea typeface="Calibri"/>
                <a:cs typeface="Calibri"/>
                <a:sym typeface="Calibri"/>
              </a:rPr>
              <a:t>Consider requiring visitor ID badges and sign-in.</a:t>
            </a:r>
            <a:endParaRPr sz="2600" b="0" i="0" u="none" strike="noStrike" cap="none">
              <a:solidFill>
                <a:schemeClr val="dk1"/>
              </a:solidFill>
              <a:latin typeface="Calibri"/>
              <a:ea typeface="Calibri"/>
              <a:cs typeface="Calibri"/>
              <a:sym typeface="Calibri"/>
            </a:endParaRPr>
          </a:p>
        </p:txBody>
      </p:sp>
      <p:pic>
        <p:nvPicPr>
          <p:cNvPr id="278" name="Google Shape;278;p34"/>
          <p:cNvPicPr preferRelativeResize="0">
            <a:picLocks noGrp="1"/>
          </p:cNvPicPr>
          <p:nvPr>
            <p:ph type="body" idx="2"/>
          </p:nvPr>
        </p:nvPicPr>
        <p:blipFill rotWithShape="1">
          <a:blip r:embed="rId3">
            <a:alphaModFix/>
          </a:blip>
          <a:srcRect/>
          <a:stretch/>
        </p:blipFill>
        <p:spPr>
          <a:xfrm>
            <a:off x="3250500" y="1540825"/>
            <a:ext cx="3853800" cy="1901100"/>
          </a:xfrm>
          <a:prstGeom prst="rect">
            <a:avLst/>
          </a:prstGeom>
          <a:noFill/>
          <a:ln>
            <a:noFill/>
          </a:ln>
        </p:spPr>
      </p:pic>
      <p:pic>
        <p:nvPicPr>
          <p:cNvPr id="279" name="Google Shape;279;p34"/>
          <p:cNvPicPr preferRelativeResize="0"/>
          <p:nvPr/>
        </p:nvPicPr>
        <p:blipFill>
          <a:blip r:embed="rId4">
            <a:alphaModFix/>
          </a:blip>
          <a:stretch>
            <a:fillRect/>
          </a:stretch>
        </p:blipFill>
        <p:spPr>
          <a:xfrm>
            <a:off x="4921941" y="3518125"/>
            <a:ext cx="2182483" cy="333987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1894</Words>
  <Application>Microsoft Office PowerPoint</Application>
  <PresentationFormat>Widescreen</PresentationFormat>
  <Paragraphs>238</Paragraphs>
  <Slides>36</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Noto Sans Symbols</vt:lpstr>
      <vt:lpstr>Times New Roman</vt:lpstr>
      <vt:lpstr>Office Theme</vt:lpstr>
      <vt:lpstr>Homicide Prevention</vt:lpstr>
      <vt:lpstr>Statistics</vt:lpstr>
      <vt:lpstr>Statistics</vt:lpstr>
      <vt:lpstr>Knowledge Check</vt:lpstr>
      <vt:lpstr>Knowledge Check</vt:lpstr>
      <vt:lpstr>Active Shooter</vt:lpstr>
      <vt:lpstr>Alcohol</vt:lpstr>
      <vt:lpstr>Security</vt:lpstr>
      <vt:lpstr>Front Office</vt:lpstr>
      <vt:lpstr>External Risk Factors Include:</vt:lpstr>
      <vt:lpstr>Internal Risk Factors Include:</vt:lpstr>
      <vt:lpstr>How Can Violence Be Prevented on the Job?</vt:lpstr>
      <vt:lpstr>Prevention Strategies (External Risk)</vt:lpstr>
      <vt:lpstr>Knowledge Check</vt:lpstr>
      <vt:lpstr>Prevention Strategies (Internal Risk)</vt:lpstr>
      <vt:lpstr>Responding to a Violent Incident</vt:lpstr>
      <vt:lpstr>Knowledge Check</vt:lpstr>
      <vt:lpstr>Knowledge Check</vt:lpstr>
      <vt:lpstr>Five Warning Signs of Escalating Behavior</vt:lpstr>
      <vt:lpstr>Escalating to Crisis </vt:lpstr>
      <vt:lpstr>Knowledge Check </vt:lpstr>
      <vt:lpstr>Knowledge Check </vt:lpstr>
      <vt:lpstr>Customer De-Escalation  and Conflict Resolution</vt:lpstr>
      <vt:lpstr>Workplace Violence</vt:lpstr>
      <vt:lpstr>De-escalation Techniques</vt:lpstr>
      <vt:lpstr>Remain Calm</vt:lpstr>
      <vt:lpstr>Listen</vt:lpstr>
      <vt:lpstr>Repeat</vt:lpstr>
      <vt:lpstr>Sympathize and Apologize</vt:lpstr>
      <vt:lpstr>Resolution</vt:lpstr>
      <vt:lpstr>Knowledge Check</vt:lpstr>
      <vt:lpstr>Knowledge Check</vt:lpstr>
      <vt:lpstr>Go the Extra Mile</vt:lpstr>
      <vt:lpstr>Knowledge Check</vt:lpstr>
      <vt:lpstr>Knowledge Check</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OSHA #7105 - Evacuation and Emergency Planning</dc:title>
  <dc:creator>john newquist</dc:creator>
  <cp:lastModifiedBy>Tonya Ford</cp:lastModifiedBy>
  <cp:revision>143</cp:revision>
  <dcterms:created xsi:type="dcterms:W3CDTF">2015-07-26T19:21:11Z</dcterms:created>
  <dcterms:modified xsi:type="dcterms:W3CDTF">2023-08-01T17:17:54Z</dcterms:modified>
</cp:coreProperties>
</file>