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Lst>
  <p:notesMasterIdLst>
    <p:notesMasterId r:id="rId14"/>
  </p:notesMasterIdLst>
  <p:handoutMasterIdLst>
    <p:handoutMasterId r:id="rId15"/>
  </p:handoutMasterIdLst>
  <p:sldIdLst>
    <p:sldId id="956" r:id="rId2"/>
    <p:sldId id="907" r:id="rId3"/>
    <p:sldId id="958" r:id="rId4"/>
    <p:sldId id="974" r:id="rId5"/>
    <p:sldId id="978" r:id="rId6"/>
    <p:sldId id="979" r:id="rId7"/>
    <p:sldId id="980" r:id="rId8"/>
    <p:sldId id="981" r:id="rId9"/>
    <p:sldId id="962" r:id="rId10"/>
    <p:sldId id="971" r:id="rId11"/>
    <p:sldId id="973" r:id="rId12"/>
    <p:sldId id="965" r:id="rId13"/>
  </p:sldIdLst>
  <p:sldSz cx="9144000" cy="6858000" type="screen4x3"/>
  <p:notesSz cx="6858000" cy="9144000"/>
  <p:embeddedFontLst>
    <p:embeddedFont>
      <p:font typeface="Calibri" panose="020F0502020204030204" pitchFamily="34" charset="0"/>
      <p:regular r:id="rId16"/>
      <p:bold r:id="rId16"/>
      <p:italic r:id="rId16"/>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40" autoAdjust="0"/>
  </p:normalViewPr>
  <p:slideViewPr>
    <p:cSldViewPr>
      <p:cViewPr varScale="1">
        <p:scale>
          <a:sx n="55" d="100"/>
          <a:sy n="55" d="100"/>
        </p:scale>
        <p:origin x="78" y="678"/>
      </p:cViewPr>
      <p:guideLst>
        <p:guide orient="horz"/>
        <p:guide pos="2880"/>
      </p:guideLst>
    </p:cSldViewPr>
  </p:slideViewPr>
  <p:outlineViewPr>
    <p:cViewPr>
      <p:scale>
        <a:sx n="33" d="100"/>
        <a:sy n="33" d="100"/>
      </p:scale>
      <p:origin x="0" y="-1678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NUL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12/12/2021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12/12/2021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latin typeface="Calibri"/>
                <a:ea typeface="Calibri"/>
                <a:cs typeface="Calibri"/>
                <a:sym typeface="Calibri"/>
              </a:rPr>
              <a:t>Photo courtesy for Madison machine tool. </a:t>
            </a: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8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latin typeface="Calibri"/>
                <a:ea typeface="Calibri"/>
                <a:cs typeface="Calibri"/>
                <a:sym typeface="Calibri"/>
              </a:rPr>
              <a:t>Sign courtesy of seton sign. </a:t>
            </a: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 courtesy of </a:t>
            </a:r>
            <a:r>
              <a:rPr lang="en-US" sz="1200" kern="1200" dirty="0" err="1">
                <a:solidFill>
                  <a:schemeClr val="tx1"/>
                </a:solidFill>
                <a:effectLst/>
                <a:latin typeface="+mn-lt"/>
                <a:ea typeface="+mn-ea"/>
                <a:cs typeface="+mn-cs"/>
              </a:rPr>
              <a:t>Baileigh</a:t>
            </a:r>
            <a:r>
              <a:rPr lang="en-US" sz="1200" kern="1200" dirty="0">
                <a:solidFill>
                  <a:schemeClr val="tx1"/>
                </a:solidFill>
                <a:effectLst/>
                <a:latin typeface="+mn-lt"/>
                <a:ea typeface="+mn-ea"/>
                <a:cs typeface="+mn-cs"/>
              </a:rPr>
              <a:t> Industrial</a:t>
            </a:r>
          </a:p>
          <a:p>
            <a:pPr marL="0" lvl="0" indent="0" algn="l" rtl="0">
              <a:spcBef>
                <a:spcPts val="0"/>
              </a:spcBef>
              <a:spcAft>
                <a:spcPts val="0"/>
              </a:spcAft>
              <a:buNone/>
            </a:pP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89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56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93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43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14400" y="4360862"/>
            <a:ext cx="5029200" cy="4130675"/>
          </a:xfrm>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sz="1400" dirty="0">
              <a:latin typeface="Calibri"/>
              <a:ea typeface="Calibri"/>
              <a:cs typeface="Calibri"/>
              <a:sym typeface="Calibri"/>
            </a:endParaRPr>
          </a:p>
        </p:txBody>
      </p:sp>
      <p:sp>
        <p:nvSpPr>
          <p:cNvPr id="96" name="Google Shape;96;p2:notes"/>
          <p:cNvSpPr>
            <a:spLocks noGrp="1" noRot="1" noChangeAspect="1"/>
          </p:cNvSpPr>
          <p:nvPr>
            <p:ph type="sldImg" idx="2"/>
          </p:nvPr>
        </p:nvSpPr>
        <p:spPr>
          <a:xfrm>
            <a:off x="1135063"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courtesy </a:t>
            </a:r>
          </a:p>
          <a:p>
            <a:r>
              <a:rPr lang="en-US" dirty="0" err="1"/>
              <a:t>Tilsatec</a:t>
            </a:r>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59956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https://www.osha.gov/publications/hib19920817</a:t>
            </a:r>
          </a:p>
        </p:txBody>
      </p:sp>
      <p:sp>
        <p:nvSpPr>
          <p:cNvPr id="4" name="Slide Number Placeholder 3"/>
          <p:cNvSpPr>
            <a:spLocks noGrp="1"/>
          </p:cNvSpPr>
          <p:nvPr>
            <p:ph type="sldNum" sz="quarter" idx="5"/>
          </p:nvPr>
        </p:nvSpPr>
        <p:spPr/>
        <p:txBody>
          <a:bodyPr/>
          <a:lstStyle/>
          <a:p>
            <a:fld id="{29BF22EF-CF13-4EA3-BA93-BBE40C153887}" type="slidenum">
              <a:rPr lang="en-US" smtClean="0"/>
              <a:t>12</a:t>
            </a:fld>
            <a:endParaRPr lang="en-US"/>
          </a:p>
        </p:txBody>
      </p:sp>
    </p:spTree>
    <p:extLst>
      <p:ext uri="{BB962C8B-B14F-4D97-AF65-F5344CB8AC3E}">
        <p14:creationId xmlns:p14="http://schemas.microsoft.com/office/powerpoint/2010/main" val="3421771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dirty="0"/>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6BE042-498A-E247-AF54-B198844083DF}" type="datetime1">
              <a:rPr lang="en-US" smtClean="0"/>
              <a:t>12/12/2021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F6F127-D406-D64C-BA3E-AD4F9989C8A6}" type="datetime1">
              <a:rPr lang="en-US" smtClean="0"/>
              <a:t>12/12/2021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10416C-F392-AA4B-A210-29F969115DA0}" type="datetime1">
              <a:rPr lang="en-US" smtClean="0"/>
              <a:t>12/12/2021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57374E-E16A-F045-AFE3-C695FCE35729}" type="datetime1">
              <a:rPr lang="en-US" smtClean="0"/>
              <a:t>12/12/2021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F0323AE-9EB9-9E4C-9996-CD9AFBF43EBE}" type="datetime1">
              <a:rPr lang="en-US" smtClean="0"/>
              <a:t>12/12/2021</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D7D9EEB-FD14-BF45-B6D6-FB8FCE61824D}" type="datetime1">
              <a:rPr lang="en-US" smtClean="0"/>
              <a:t>12/12/2021</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r>
              <a:rPr lang="en-US"/>
              <a:t>This fooer </a:t>
            </a:r>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A1F72-AD71-8543-A4F2-52BB7DE41ED1}" type="datetime1">
              <a:rPr lang="en-US" smtClean="0"/>
              <a:t>12/12/2021</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38AC8312-DB5C-FF43-959E-3773BEDDC8E3}" type="datetime1">
              <a:rPr lang="en-US" smtClean="0"/>
              <a:t>12/12/2021</a:t>
            </a:fld>
            <a:endParaRPr lang="en-US" dirty="0"/>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hf sldNum="0" hdr="0" dt="0"/>
  <p:txStyles>
    <p:titleStyle>
      <a:lvl1pPr algn="l" defTabSz="914400" rtl="0" eaLnBrk="1" latinLnBrk="0" hangingPunct="1">
        <a:spcBef>
          <a:spcPct val="0"/>
        </a:spcBef>
        <a:buNone/>
        <a:defRPr sz="4000" b="1" kern="1200">
          <a:solidFill>
            <a:schemeClr val="bg1"/>
          </a:solidFill>
          <a:latin typeface="Calibri" panose="020F0502020204030204" pitchFamily="34" charset="0"/>
          <a:ea typeface="Roboto Slab" pitchFamily="2"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p:txBody>
          <a:bodyPr>
            <a:normAutofit/>
          </a:bodyPr>
          <a:lstStyle/>
          <a:p>
            <a:pPr marL="0" marR="0">
              <a:lnSpc>
                <a:spcPct val="107000"/>
              </a:lnSpc>
              <a:spcBef>
                <a:spcPts val="0"/>
              </a:spcBef>
              <a:spcAft>
                <a:spcPts val="8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OSHA investigated approximately  79 amputations and 10 hospitalizations from 2015-2020 involving Chop / Miter saws.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Safety</a:t>
            </a:r>
            <a:endParaRPr sz="3600" dirty="0"/>
          </a:p>
        </p:txBody>
      </p:sp>
      <p:pic>
        <p:nvPicPr>
          <p:cNvPr id="19" name="Picture 18">
            <a:extLst>
              <a:ext uri="{FF2B5EF4-FFF2-40B4-BE49-F238E27FC236}">
                <a16:creationId xmlns:a16="http://schemas.microsoft.com/office/drawing/2014/main" id="{3F3B07AC-645D-4BA2-BF21-941A25CAA94E}"/>
              </a:ext>
            </a:extLst>
          </p:cNvPr>
          <p:cNvPicPr>
            <a:picLocks noChangeAspect="1"/>
          </p:cNvPicPr>
          <p:nvPr/>
        </p:nvPicPr>
        <p:blipFill>
          <a:blip r:embed="rId3"/>
          <a:stretch>
            <a:fillRect/>
          </a:stretch>
        </p:blipFill>
        <p:spPr>
          <a:xfrm>
            <a:off x="3762260" y="3886200"/>
            <a:ext cx="920576" cy="914479"/>
          </a:xfrm>
          <a:prstGeom prst="rect">
            <a:avLst/>
          </a:prstGeom>
        </p:spPr>
      </p:pic>
      <p:pic>
        <p:nvPicPr>
          <p:cNvPr id="7" name="Content Placeholder 6" descr="cutting log with miter saw &#10;">
            <a:extLst>
              <a:ext uri="{FF2B5EF4-FFF2-40B4-BE49-F238E27FC236}">
                <a16:creationId xmlns:a16="http://schemas.microsoft.com/office/drawing/2014/main" id="{352CC6FC-209A-47D9-B404-5B8D7D6C9CF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09915" y="1780854"/>
            <a:ext cx="3925407" cy="2867346"/>
          </a:xfrm>
        </p:spPr>
      </p:pic>
      <p:sp>
        <p:nvSpPr>
          <p:cNvPr id="8" name="TextBox 7">
            <a:extLst>
              <a:ext uri="{FF2B5EF4-FFF2-40B4-BE49-F238E27FC236}">
                <a16:creationId xmlns:a16="http://schemas.microsoft.com/office/drawing/2014/main" id="{E78343EC-ACC3-4DF6-9D3E-C786905783A0}"/>
              </a:ext>
            </a:extLst>
          </p:cNvPr>
          <p:cNvSpPr txBox="1"/>
          <p:nvPr/>
        </p:nvSpPr>
        <p:spPr>
          <a:xfrm>
            <a:off x="685800" y="3429000"/>
            <a:ext cx="4214566" cy="2308324"/>
          </a:xfrm>
          <a:prstGeom prst="rect">
            <a:avLst/>
          </a:prstGeom>
          <a:noFill/>
        </p:spPr>
        <p:txBody>
          <a:bodyPr wrap="square" rtlCol="0">
            <a:spAutoFit/>
          </a:bodyPr>
          <a:lstStyle/>
          <a:p>
            <a:r>
              <a:rPr lang="en-US" dirty="0"/>
              <a:t> Manufacturer - SECURE THE WORKPIECE. Use clamps or a vise to hold the workpiece on the table and against the fence or when your hand will be dangerously close to the blade within 6" (152 mm). </a:t>
            </a:r>
          </a:p>
          <a:p>
            <a:endParaRPr lang="en-US" dirty="0"/>
          </a:p>
          <a:p>
            <a:r>
              <a:rPr lang="en-US" dirty="0"/>
              <a:t>This wood is clamped to the table.</a:t>
            </a:r>
          </a:p>
          <a:p>
            <a:r>
              <a:rPr lang="en-US" dirty="0"/>
              <a:t>Section 5(a)(1)</a:t>
            </a:r>
          </a:p>
        </p:txBody>
      </p:sp>
    </p:spTree>
    <p:extLst>
      <p:ext uri="{BB962C8B-B14F-4D97-AF65-F5344CB8AC3E}">
        <p14:creationId xmlns:p14="http://schemas.microsoft.com/office/powerpoint/2010/main" val="83525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D51CBA-10B6-4AE1-A3C2-F4E77BA03C83}"/>
              </a:ext>
            </a:extLst>
          </p:cNvPr>
          <p:cNvSpPr>
            <a:spLocks noGrp="1"/>
          </p:cNvSpPr>
          <p:nvPr>
            <p:ph sz="half"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t>WEAR PROPER APPAREL. Do not wear loose clothing, gloves, neckties, rings, bracelets, or other jewelry which may get caught in moving parts. </a:t>
            </a:r>
          </a:p>
          <a:p>
            <a:pPr marL="342900" marR="0" lvl="0" indent="-342900">
              <a:lnSpc>
                <a:spcPct val="107000"/>
              </a:lnSpc>
              <a:spcBef>
                <a:spcPts val="0"/>
              </a:spcBef>
              <a:spcAft>
                <a:spcPts val="0"/>
              </a:spcAft>
              <a:buFont typeface="Symbol" panose="05050102010706020507" pitchFamily="18" charset="2"/>
              <a:buChar char=""/>
            </a:pPr>
            <a:r>
              <a:rPr lang="en-US" sz="1800" dirty="0"/>
              <a:t>Nonslip footwear is recommended. </a:t>
            </a:r>
          </a:p>
          <a:p>
            <a:pPr marL="342900" marR="0" lvl="0" indent="-342900">
              <a:lnSpc>
                <a:spcPct val="107000"/>
              </a:lnSpc>
              <a:spcBef>
                <a:spcPts val="0"/>
              </a:spcBef>
              <a:spcAft>
                <a:spcPts val="0"/>
              </a:spcAft>
              <a:buFont typeface="Symbol" panose="05050102010706020507" pitchFamily="18" charset="2"/>
              <a:buChar char=""/>
            </a:pPr>
            <a:r>
              <a:rPr lang="en-US" sz="1800" dirty="0"/>
              <a:t>Wear protective hair covering to contain long hair. </a:t>
            </a:r>
          </a:p>
          <a:p>
            <a:pPr marL="342900" marR="0" lvl="0" indent="-342900">
              <a:lnSpc>
                <a:spcPct val="107000"/>
              </a:lnSpc>
              <a:spcBef>
                <a:spcPts val="0"/>
              </a:spcBef>
              <a:spcAft>
                <a:spcPts val="0"/>
              </a:spcAft>
              <a:buFont typeface="Symbol" panose="05050102010706020507" pitchFamily="18" charset="2"/>
              <a:buChar char=""/>
            </a:pPr>
            <a:r>
              <a:rPr lang="en-US" sz="1800" dirty="0"/>
              <a:t>ALWAYS USE SAFETY GLASSES. Everyday eyeglasses are NOT safety glasses. Also use face or dust mask if cutting operation is dusty. </a:t>
            </a:r>
          </a:p>
          <a:p>
            <a:pPr marL="342900" marR="0" lvl="0" indent="-342900">
              <a:lnSpc>
                <a:spcPct val="107000"/>
              </a:lnSpc>
              <a:spcBef>
                <a:spcPts val="0"/>
              </a:spcBef>
              <a:spcAft>
                <a:spcPts val="0"/>
              </a:spcAft>
              <a:buFont typeface="Symbol" panose="05050102010706020507" pitchFamily="18" charset="2"/>
              <a:buChar char=""/>
            </a:pPr>
            <a:r>
              <a:rPr lang="en-US" sz="1800" dirty="0"/>
              <a:t>and many many more!</a:t>
            </a:r>
          </a:p>
        </p:txBody>
      </p:sp>
      <p:sp>
        <p:nvSpPr>
          <p:cNvPr id="3" name="Title 2">
            <a:extLst>
              <a:ext uri="{FF2B5EF4-FFF2-40B4-BE49-F238E27FC236}">
                <a16:creationId xmlns:a16="http://schemas.microsoft.com/office/drawing/2014/main" id="{23E0E86E-80D9-4B64-8249-43716F6F86BE}"/>
              </a:ext>
            </a:extLst>
          </p:cNvPr>
          <p:cNvSpPr>
            <a:spLocks noGrp="1"/>
          </p:cNvSpPr>
          <p:nvPr>
            <p:ph type="title"/>
          </p:nvPr>
        </p:nvSpPr>
        <p:spPr/>
        <p:txBody>
          <a:bodyPr/>
          <a:lstStyle/>
          <a:p>
            <a:r>
              <a:rPr lang="en-US" dirty="0"/>
              <a:t>Some Manufacturers Rules</a:t>
            </a:r>
          </a:p>
        </p:txBody>
      </p:sp>
      <p:pic>
        <p:nvPicPr>
          <p:cNvPr id="6" name="Picture 5" descr="cuting pvc pipe with chop saw">
            <a:extLst>
              <a:ext uri="{FF2B5EF4-FFF2-40B4-BE49-F238E27FC236}">
                <a16:creationId xmlns:a16="http://schemas.microsoft.com/office/drawing/2014/main" id="{EA0B7EE7-30D7-4594-8BB6-06762432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380" y="1295400"/>
            <a:ext cx="3191320" cy="2095792"/>
          </a:xfrm>
          <a:prstGeom prst="rect">
            <a:avLst/>
          </a:prstGeom>
        </p:spPr>
      </p:pic>
      <p:pic>
        <p:nvPicPr>
          <p:cNvPr id="7" name="Picture 6">
            <a:extLst>
              <a:ext uri="{FF2B5EF4-FFF2-40B4-BE49-F238E27FC236}">
                <a16:creationId xmlns:a16="http://schemas.microsoft.com/office/drawing/2014/main" id="{3A09AF1C-7175-4618-8DD0-701D1B58D267}"/>
              </a:ext>
            </a:extLst>
          </p:cNvPr>
          <p:cNvPicPr>
            <a:picLocks noChangeAspect="1"/>
          </p:cNvPicPr>
          <p:nvPr/>
        </p:nvPicPr>
        <p:blipFill>
          <a:blip r:embed="rId4"/>
          <a:stretch>
            <a:fillRect/>
          </a:stretch>
        </p:blipFill>
        <p:spPr>
          <a:xfrm>
            <a:off x="5000140" y="3507733"/>
            <a:ext cx="914479" cy="920576"/>
          </a:xfrm>
          <a:prstGeom prst="rect">
            <a:avLst/>
          </a:prstGeom>
        </p:spPr>
      </p:pic>
      <p:sp>
        <p:nvSpPr>
          <p:cNvPr id="8" name="TextBox 7">
            <a:extLst>
              <a:ext uri="{FF2B5EF4-FFF2-40B4-BE49-F238E27FC236}">
                <a16:creationId xmlns:a16="http://schemas.microsoft.com/office/drawing/2014/main" id="{EFD291F0-49B8-4718-9288-D914761DBE2F}"/>
              </a:ext>
            </a:extLst>
          </p:cNvPr>
          <p:cNvSpPr txBox="1"/>
          <p:nvPr/>
        </p:nvSpPr>
        <p:spPr>
          <a:xfrm>
            <a:off x="6096000" y="3962400"/>
            <a:ext cx="2552700" cy="923330"/>
          </a:xfrm>
          <a:prstGeom prst="rect">
            <a:avLst/>
          </a:prstGeom>
          <a:noFill/>
        </p:spPr>
        <p:txBody>
          <a:bodyPr wrap="square" rtlCol="0">
            <a:spAutoFit/>
          </a:bodyPr>
          <a:lstStyle/>
          <a:p>
            <a:r>
              <a:rPr lang="en-US" dirty="0"/>
              <a:t>Hands are closer than 6 inches </a:t>
            </a:r>
          </a:p>
          <a:p>
            <a:r>
              <a:rPr lang="en-US" dirty="0"/>
              <a:t>Section 5(A)(1)</a:t>
            </a:r>
          </a:p>
        </p:txBody>
      </p:sp>
    </p:spTree>
    <p:extLst>
      <p:ext uri="{BB962C8B-B14F-4D97-AF65-F5344CB8AC3E}">
        <p14:creationId xmlns:p14="http://schemas.microsoft.com/office/powerpoint/2010/main" val="297586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D51CBA-10B6-4AE1-A3C2-F4E77BA03C83}"/>
              </a:ext>
            </a:extLst>
          </p:cNvPr>
          <p:cNvSpPr>
            <a:spLocks noGrp="1"/>
          </p:cNvSpPr>
          <p:nvPr>
            <p:ph sz="half" idx="1"/>
          </p:nvPr>
        </p:nvSpPr>
        <p:spPr/>
        <p:txBody>
          <a:bodyPr>
            <a:normAutofit/>
          </a:bodyPr>
          <a:lstStyle/>
          <a:p>
            <a:r>
              <a:rPr lang="en-US" sz="2000" dirty="0"/>
              <a:t>OBTAIN ADVICE from your supervisor, instructor, or another qualified person if you are not thoroughly familiar with the operation of this machine. </a:t>
            </a:r>
          </a:p>
          <a:p>
            <a:r>
              <a:rPr lang="en-US" sz="2000" dirty="0"/>
              <a:t>Knowledge is safety</a:t>
            </a:r>
          </a:p>
          <a:p>
            <a:r>
              <a:rPr lang="en-US" sz="2000" dirty="0"/>
              <a:t>WARNING: FOR YOUR OWN SAFETY, READ INSTRUCTION MANUAL BEFORE OPERATING MITER SAW.</a:t>
            </a:r>
          </a:p>
          <a:p>
            <a:r>
              <a:rPr lang="en-US" sz="2000" b="0" i="0" u="none" strike="noStrike" baseline="0" dirty="0">
                <a:solidFill>
                  <a:srgbClr val="000000"/>
                </a:solidFill>
                <a:latin typeface="+mn-lt"/>
              </a:rPr>
              <a:t>Let the saw do the work. If you are pushing hard, change the blade. </a:t>
            </a:r>
            <a:endParaRPr lang="en-US" sz="3200" b="0" i="0" u="none" strike="noStrike" baseline="0" dirty="0">
              <a:solidFill>
                <a:srgbClr val="000000"/>
              </a:solidFill>
              <a:latin typeface="+mn-lt"/>
            </a:endParaRPr>
          </a:p>
        </p:txBody>
      </p:sp>
      <p:sp>
        <p:nvSpPr>
          <p:cNvPr id="3" name="Title 2">
            <a:extLst>
              <a:ext uri="{FF2B5EF4-FFF2-40B4-BE49-F238E27FC236}">
                <a16:creationId xmlns:a16="http://schemas.microsoft.com/office/drawing/2014/main" id="{23E0E86E-80D9-4B64-8249-43716F6F86BE}"/>
              </a:ext>
            </a:extLst>
          </p:cNvPr>
          <p:cNvSpPr>
            <a:spLocks noGrp="1"/>
          </p:cNvSpPr>
          <p:nvPr>
            <p:ph type="title"/>
          </p:nvPr>
        </p:nvSpPr>
        <p:spPr/>
        <p:txBody>
          <a:bodyPr/>
          <a:lstStyle/>
          <a:p>
            <a:r>
              <a:rPr lang="en-US" dirty="0"/>
              <a:t>Training</a:t>
            </a:r>
          </a:p>
        </p:txBody>
      </p:sp>
      <p:pic>
        <p:nvPicPr>
          <p:cNvPr id="9" name="Content Placeholder 8" descr="changing a saw blade">
            <a:extLst>
              <a:ext uri="{FF2B5EF4-FFF2-40B4-BE49-F238E27FC236}">
                <a16:creationId xmlns:a16="http://schemas.microsoft.com/office/drawing/2014/main" id="{7AE1DAA6-6DEF-459B-BB28-AC5067EBFAB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603" y="1705549"/>
            <a:ext cx="2819794" cy="3143689"/>
          </a:xfrm>
        </p:spPr>
      </p:pic>
      <p:pic>
        <p:nvPicPr>
          <p:cNvPr id="10" name="Picture 9">
            <a:extLst>
              <a:ext uri="{FF2B5EF4-FFF2-40B4-BE49-F238E27FC236}">
                <a16:creationId xmlns:a16="http://schemas.microsoft.com/office/drawing/2014/main" id="{DA873F23-D0C1-43BC-A9DE-9A74F80B6194}"/>
              </a:ext>
            </a:extLst>
          </p:cNvPr>
          <p:cNvPicPr>
            <a:picLocks noChangeAspect="1"/>
          </p:cNvPicPr>
          <p:nvPr/>
        </p:nvPicPr>
        <p:blipFill>
          <a:blip r:embed="rId3"/>
          <a:stretch>
            <a:fillRect/>
          </a:stretch>
        </p:blipFill>
        <p:spPr>
          <a:xfrm>
            <a:off x="4014167" y="2971760"/>
            <a:ext cx="1115665" cy="914479"/>
          </a:xfrm>
          <a:prstGeom prst="rect">
            <a:avLst/>
          </a:prstGeom>
        </p:spPr>
      </p:pic>
      <p:sp>
        <p:nvSpPr>
          <p:cNvPr id="11" name="TextBox 10">
            <a:extLst>
              <a:ext uri="{FF2B5EF4-FFF2-40B4-BE49-F238E27FC236}">
                <a16:creationId xmlns:a16="http://schemas.microsoft.com/office/drawing/2014/main" id="{1E16E9D1-BB06-47DB-AFF5-97FFBB90707B}"/>
              </a:ext>
            </a:extLst>
          </p:cNvPr>
          <p:cNvSpPr txBox="1"/>
          <p:nvPr/>
        </p:nvSpPr>
        <p:spPr>
          <a:xfrm>
            <a:off x="4953000" y="5105400"/>
            <a:ext cx="3581400" cy="646331"/>
          </a:xfrm>
          <a:prstGeom prst="rect">
            <a:avLst/>
          </a:prstGeom>
          <a:noFill/>
        </p:spPr>
        <p:txBody>
          <a:bodyPr wrap="square" rtlCol="0">
            <a:spAutoFit/>
          </a:bodyPr>
          <a:lstStyle/>
          <a:p>
            <a:r>
              <a:rPr lang="en-US" dirty="0"/>
              <a:t>Unplug saw when changing blade. 1910.147(d)</a:t>
            </a:r>
          </a:p>
        </p:txBody>
      </p:sp>
    </p:spTree>
    <p:extLst>
      <p:ext uri="{BB962C8B-B14F-4D97-AF65-F5344CB8AC3E}">
        <p14:creationId xmlns:p14="http://schemas.microsoft.com/office/powerpoint/2010/main" val="125028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1288B-FA4E-43DE-B364-1EBFE4365471}"/>
              </a:ext>
            </a:extLst>
          </p:cNvPr>
          <p:cNvSpPr>
            <a:spLocks noGrp="1"/>
          </p:cNvSpPr>
          <p:nvPr>
            <p:ph sz="half" idx="1"/>
          </p:nvPr>
        </p:nvSpPr>
        <p:spPr/>
        <p:txBody>
          <a:bodyPr>
            <a:normAutofit/>
          </a:bodyPr>
          <a:lstStyle/>
          <a:p>
            <a:pPr algn="l"/>
            <a:r>
              <a:rPr lang="en-US" sz="2000" b="0" i="0" dirty="0">
                <a:solidFill>
                  <a:srgbClr val="333333"/>
                </a:solidFill>
                <a:effectLst/>
                <a:latin typeface="+mn-lt"/>
              </a:rPr>
              <a:t>The American National Standards Institute (ANSI) standard</a:t>
            </a:r>
            <a:endParaRPr lang="en-US" sz="2000" b="0" i="0" dirty="0">
              <a:solidFill>
                <a:srgbClr val="555555"/>
              </a:solidFill>
              <a:effectLst/>
              <a:latin typeface="+mn-lt"/>
            </a:endParaRPr>
          </a:p>
          <a:p>
            <a:pPr algn="l"/>
            <a:r>
              <a:rPr lang="en-US" sz="2000" b="0" i="0" dirty="0">
                <a:solidFill>
                  <a:srgbClr val="555555"/>
                </a:solidFill>
                <a:effectLst/>
                <a:latin typeface="+mn-lt"/>
              </a:rPr>
              <a:t>Woodworking Machinery - Safety Requirements</a:t>
            </a:r>
          </a:p>
          <a:p>
            <a:pPr algn="l"/>
            <a:r>
              <a:rPr lang="en-US" sz="2000" b="0" i="0" dirty="0">
                <a:solidFill>
                  <a:srgbClr val="555555"/>
                </a:solidFill>
                <a:effectLst/>
                <a:latin typeface="+mn-lt"/>
              </a:rPr>
              <a:t>Covers the safety requirements for the design, installation, care and use of woodworking machinery and accessory equipment, used in industrial and commercial applications</a:t>
            </a:r>
            <a:endParaRPr lang="en-US" dirty="0"/>
          </a:p>
        </p:txBody>
      </p:sp>
      <p:sp>
        <p:nvSpPr>
          <p:cNvPr id="4" name="Title 3">
            <a:extLst>
              <a:ext uri="{FF2B5EF4-FFF2-40B4-BE49-F238E27FC236}">
                <a16:creationId xmlns:a16="http://schemas.microsoft.com/office/drawing/2014/main" id="{F4F30F6F-2C93-40C4-9BC2-87DEC92E1729}"/>
              </a:ext>
            </a:extLst>
          </p:cNvPr>
          <p:cNvSpPr>
            <a:spLocks noGrp="1"/>
          </p:cNvSpPr>
          <p:nvPr>
            <p:ph type="title"/>
          </p:nvPr>
        </p:nvSpPr>
        <p:spPr/>
        <p:txBody>
          <a:bodyPr/>
          <a:lstStyle/>
          <a:p>
            <a:r>
              <a:rPr lang="en-US" dirty="0"/>
              <a:t>ANSI</a:t>
            </a:r>
          </a:p>
        </p:txBody>
      </p:sp>
      <p:sp>
        <p:nvSpPr>
          <p:cNvPr id="9" name="TextBox 8">
            <a:extLst>
              <a:ext uri="{FF2B5EF4-FFF2-40B4-BE49-F238E27FC236}">
                <a16:creationId xmlns:a16="http://schemas.microsoft.com/office/drawing/2014/main" id="{3775F18E-A423-4CB3-93BD-FCFE8D126634}"/>
              </a:ext>
            </a:extLst>
          </p:cNvPr>
          <p:cNvSpPr txBox="1"/>
          <p:nvPr/>
        </p:nvSpPr>
        <p:spPr>
          <a:xfrm>
            <a:off x="3810000" y="4823433"/>
            <a:ext cx="4495798" cy="1064650"/>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OSHA could use Section 5 (a)(1) to cited hazards not in OSHA standards.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Content Placeholder 7" descr="copy of ansi O1.1">
            <a:extLst>
              <a:ext uri="{FF2B5EF4-FFF2-40B4-BE49-F238E27FC236}">
                <a16:creationId xmlns:a16="http://schemas.microsoft.com/office/drawing/2014/main" id="{EB9B2E1F-BEEA-4F35-9DAC-6CD64B0759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74990" y="1316345"/>
            <a:ext cx="4038600" cy="2934335"/>
          </a:xfrm>
        </p:spPr>
      </p:pic>
    </p:spTree>
    <p:extLst>
      <p:ext uri="{BB962C8B-B14F-4D97-AF65-F5344CB8AC3E}">
        <p14:creationId xmlns:p14="http://schemas.microsoft.com/office/powerpoint/2010/main" val="407876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228600" y="1219200"/>
            <a:ext cx="4572000" cy="4906963"/>
          </a:xfrm>
        </p:spPr>
        <p:txBody>
          <a:bodyPr>
            <a:norm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the glove, or loose-fitting clothing entangled in the </a:t>
            </a:r>
            <a:r>
              <a:rPr lang="en-US" sz="1800" dirty="0">
                <a:solidFill>
                  <a:srgbClr val="000000"/>
                </a:solidFill>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hop saw blade.</a:t>
            </a:r>
          </a:p>
          <a:p>
            <a:pPr marL="0" marR="0">
              <a:lnSpc>
                <a:spcPct val="107000"/>
              </a:lnSpc>
              <a:spcBef>
                <a:spcPts val="0"/>
              </a:spcBef>
              <a:spcAft>
                <a:spcPts val="800"/>
              </a:spcAft>
            </a:pPr>
            <a:r>
              <a:rPr lang="en-US" sz="1800" dirty="0">
                <a:solidFill>
                  <a:srgbClr val="000000"/>
                </a:solidFill>
                <a:ea typeface="Calibri" panose="020F0502020204030204" pitchFamily="34" charset="0"/>
              </a:rPr>
              <a:t>Hands within 6 inches</a:t>
            </a: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Moving hands before blade stops</a:t>
            </a:r>
          </a:p>
          <a:p>
            <a:pPr marL="0" marR="0">
              <a:lnSpc>
                <a:spcPct val="107000"/>
              </a:lnSpc>
              <a:spcBef>
                <a:spcPts val="0"/>
              </a:spcBef>
              <a:spcAft>
                <a:spcPts val="800"/>
              </a:spcAft>
            </a:pPr>
            <a:r>
              <a:rPr lang="en-US" sz="1800" dirty="0">
                <a:solidFill>
                  <a:srgbClr val="000000"/>
                </a:solidFill>
                <a:ea typeface="Calibri" panose="020F0502020204030204" pitchFamily="34" charset="0"/>
                <a:cs typeface="Times New Roman" panose="02020603050405020304" pitchFamily="18" charset="0"/>
              </a:rPr>
              <a:t>Wood kickbacks.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Accidents</a:t>
            </a:r>
            <a:endParaRPr sz="3600" dirty="0"/>
          </a:p>
        </p:txBody>
      </p:sp>
      <p:sp>
        <p:nvSpPr>
          <p:cNvPr id="18" name="Rectangle 17">
            <a:extLst>
              <a:ext uri="{FF2B5EF4-FFF2-40B4-BE49-F238E27FC236}">
                <a16:creationId xmlns:a16="http://schemas.microsoft.com/office/drawing/2014/main" id="{AA243F77-90FF-41F5-8EBF-2EC2E330DF52}"/>
              </a:ext>
            </a:extLst>
          </p:cNvPr>
          <p:cNvSpPr/>
          <p:nvPr/>
        </p:nvSpPr>
        <p:spPr>
          <a:xfrm>
            <a:off x="4838660" y="5567841"/>
            <a:ext cx="4572000" cy="923330"/>
          </a:xfrm>
          <a:prstGeom prst="rect">
            <a:avLst/>
          </a:prstGeom>
        </p:spPr>
        <p:txBody>
          <a:bodyPr>
            <a:spAutoFit/>
          </a:bodyPr>
          <a:lstStyle/>
          <a:p>
            <a:r>
              <a:rPr lang="en-US" dirty="0"/>
              <a:t>This sign would be good to warn employees. 1910.145(c)(3)</a:t>
            </a:r>
          </a:p>
          <a:p>
            <a:endParaRPr lang="en-US" dirty="0"/>
          </a:p>
        </p:txBody>
      </p:sp>
      <p:pic>
        <p:nvPicPr>
          <p:cNvPr id="5" name="Content Placeholder 4" descr="sign saying no loose clothing">
            <a:extLst>
              <a:ext uri="{FF2B5EF4-FFF2-40B4-BE49-F238E27FC236}">
                <a16:creationId xmlns:a16="http://schemas.microsoft.com/office/drawing/2014/main" id="{EEA32FD8-9319-4CF5-BE8A-E47B45E86A06}"/>
              </a:ext>
            </a:extLst>
          </p:cNvPr>
          <p:cNvPicPr>
            <a:picLocks noGrp="1" noChangeAspect="1"/>
          </p:cNvPicPr>
          <p:nvPr>
            <p:ph sz="half" idx="2"/>
          </p:nvPr>
        </p:nvPicPr>
        <p:blipFill>
          <a:blip r:embed="rId3"/>
          <a:stretch>
            <a:fillRect/>
          </a:stretch>
        </p:blipFill>
        <p:spPr>
          <a:xfrm>
            <a:off x="4762500" y="1805781"/>
            <a:ext cx="3810000" cy="381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342820" y="1356650"/>
            <a:ext cx="4038600" cy="4144699"/>
          </a:xfrm>
        </p:spPr>
        <p:txBody>
          <a:bodyPr>
            <a:normAutofit fontScale="92500" lnSpcReduction="10000"/>
          </a:bodyPr>
          <a:lstStyle/>
          <a:p>
            <a:pPr marL="0" marR="0">
              <a:lnSpc>
                <a:spcPct val="107000"/>
              </a:lnSpc>
              <a:spcBef>
                <a:spcPts val="0"/>
              </a:spcBef>
              <a:spcAft>
                <a:spcPts val="0"/>
              </a:spcAf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12/11/19</a:t>
            </a:r>
          </a:p>
          <a:p>
            <a:pPr marL="0" marR="0">
              <a:lnSpc>
                <a:spcPct val="107000"/>
              </a:lnSpc>
              <a:spcBef>
                <a:spcPts val="0"/>
              </a:spcBef>
              <a:spcAft>
                <a:spcPts val="0"/>
              </a:spcAf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Medford WI</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2200" b="0" i="0" dirty="0">
                <a:solidFill>
                  <a:srgbClr val="000000"/>
                </a:solidFill>
                <a:effectLst/>
                <a:latin typeface="+mn-lt"/>
              </a:rPr>
              <a:t>An employee was cutting wood stock with a chop saw to fabricate a window when the spinning saw blade amputated the employee's right thumb.</a:t>
            </a:r>
          </a:p>
          <a:p>
            <a:pPr marL="0" marR="0">
              <a:lnSpc>
                <a:spcPct val="107000"/>
              </a:lnSpc>
              <a:spcBef>
                <a:spcPts val="0"/>
              </a:spcBef>
              <a:spcAft>
                <a:spcPts val="0"/>
              </a:spcAft>
            </a:pPr>
            <a:endParaRPr lang="en-US" sz="1800" dirty="0">
              <a:solidFill>
                <a:srgbClr val="000000"/>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t>Manufacturer - TURN OFF TOOL AND WAIT FOR SAW BLADE TO STOP BEFORE MOVING WORKPIECE, CHANGING SETTINGS OR </a:t>
            </a:r>
            <a:r>
              <a:rPr lang="en-US" sz="2000" dirty="0">
                <a:solidFill>
                  <a:srgbClr val="FF0000"/>
                </a:solidFill>
              </a:rPr>
              <a:t>MOVING HANDS</a:t>
            </a:r>
            <a:r>
              <a:rPr lang="en-US" sz="2000" dirty="0"/>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Injuries</a:t>
            </a:r>
            <a:endParaRPr sz="3600" dirty="0"/>
          </a:p>
        </p:txBody>
      </p:sp>
      <p:sp>
        <p:nvSpPr>
          <p:cNvPr id="18" name="Rectangle 17">
            <a:extLst>
              <a:ext uri="{FF2B5EF4-FFF2-40B4-BE49-F238E27FC236}">
                <a16:creationId xmlns:a16="http://schemas.microsoft.com/office/drawing/2014/main" id="{AA243F77-90FF-41F5-8EBF-2EC2E330DF52}"/>
              </a:ext>
            </a:extLst>
          </p:cNvPr>
          <p:cNvSpPr/>
          <p:nvPr/>
        </p:nvSpPr>
        <p:spPr>
          <a:xfrm>
            <a:off x="4762582" y="5396347"/>
            <a:ext cx="3848018" cy="646331"/>
          </a:xfrm>
          <a:prstGeom prst="rect">
            <a:avLst/>
          </a:prstGeom>
        </p:spPr>
        <p:txBody>
          <a:bodyPr wrap="square">
            <a:spAutoFit/>
          </a:bodyPr>
          <a:lstStyle/>
          <a:p>
            <a:r>
              <a:rPr lang="en-US" dirty="0"/>
              <a:t>This Saw has the proper guarding</a:t>
            </a:r>
          </a:p>
          <a:p>
            <a:endParaRPr lang="en-US" dirty="0"/>
          </a:p>
        </p:txBody>
      </p:sp>
      <p:pic>
        <p:nvPicPr>
          <p:cNvPr id="3" name="Picture 2">
            <a:extLst>
              <a:ext uri="{FF2B5EF4-FFF2-40B4-BE49-F238E27FC236}">
                <a16:creationId xmlns:a16="http://schemas.microsoft.com/office/drawing/2014/main" id="{A5CBC0A6-999F-4B81-928B-E6DEA747AF5B}"/>
              </a:ext>
            </a:extLst>
          </p:cNvPr>
          <p:cNvPicPr>
            <a:picLocks noChangeAspect="1"/>
          </p:cNvPicPr>
          <p:nvPr/>
        </p:nvPicPr>
        <p:blipFill>
          <a:blip r:embed="rId3"/>
          <a:stretch>
            <a:fillRect/>
          </a:stretch>
        </p:blipFill>
        <p:spPr>
          <a:xfrm>
            <a:off x="5105400" y="5128199"/>
            <a:ext cx="920576" cy="914479"/>
          </a:xfrm>
          <a:prstGeom prst="rect">
            <a:avLst/>
          </a:prstGeom>
        </p:spPr>
      </p:pic>
      <p:pic>
        <p:nvPicPr>
          <p:cNvPr id="7" name="Content Placeholder 6" descr="miter saw">
            <a:extLst>
              <a:ext uri="{FF2B5EF4-FFF2-40B4-BE49-F238E27FC236}">
                <a16:creationId xmlns:a16="http://schemas.microsoft.com/office/drawing/2014/main" id="{2DF34FB7-CAC5-4CA0-9916-A90AB3136F8E}"/>
              </a:ext>
            </a:extLst>
          </p:cNvPr>
          <p:cNvPicPr>
            <a:picLocks noGrp="1" noChangeAspect="1"/>
          </p:cNvPicPr>
          <p:nvPr>
            <p:ph sz="half" idx="2"/>
          </p:nvPr>
        </p:nvPicPr>
        <p:blipFill>
          <a:blip r:embed="rId4"/>
          <a:stretch>
            <a:fillRect/>
          </a:stretch>
        </p:blipFill>
        <p:spPr>
          <a:xfrm>
            <a:off x="5410200" y="1295401"/>
            <a:ext cx="3068836" cy="4091782"/>
          </a:xfrm>
          <a:prstGeom prst="rect">
            <a:avLst/>
          </a:prstGeom>
        </p:spPr>
      </p:pic>
    </p:spTree>
    <p:extLst>
      <p:ext uri="{BB962C8B-B14F-4D97-AF65-F5344CB8AC3E}">
        <p14:creationId xmlns:p14="http://schemas.microsoft.com/office/powerpoint/2010/main" val="279092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376274" y="1432718"/>
            <a:ext cx="4038600" cy="3992563"/>
          </a:xfrm>
        </p:spPr>
        <p:txBody>
          <a:bodyPr>
            <a:normAutofit/>
          </a:bodyPr>
          <a:lstStyle/>
          <a:p>
            <a:pPr marL="0" marR="0">
              <a:lnSpc>
                <a:spcPct val="107000"/>
              </a:lnSpc>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10/13/2019</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Rochelle NY</a:t>
            </a:r>
          </a:p>
          <a:p>
            <a:pPr marL="0" marR="0">
              <a:lnSpc>
                <a:spcPct val="107000"/>
              </a:lnSpc>
              <a:spcBef>
                <a:spcPts val="0"/>
              </a:spcBef>
              <a:spcAft>
                <a:spcPts val="0"/>
              </a:spcAft>
            </a:pPr>
            <a:r>
              <a:rPr lang="en-US" sz="1700" b="0" i="0" dirty="0">
                <a:solidFill>
                  <a:srgbClr val="000000"/>
                </a:solidFill>
                <a:effectLst/>
                <a:latin typeface="+mn-lt"/>
              </a:rPr>
              <a:t>An employee was cutting material on a block using a chop saw when the saw kicked back and amputated his left index fingertip.</a:t>
            </a:r>
            <a:endParaRPr lang="en-US" sz="26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Injuries</a:t>
            </a:r>
            <a:endParaRPr sz="3600" dirty="0"/>
          </a:p>
        </p:txBody>
      </p:sp>
      <p:sp>
        <p:nvSpPr>
          <p:cNvPr id="18" name="Rectangle 17">
            <a:extLst>
              <a:ext uri="{FF2B5EF4-FFF2-40B4-BE49-F238E27FC236}">
                <a16:creationId xmlns:a16="http://schemas.microsoft.com/office/drawing/2014/main" id="{AA243F77-90FF-41F5-8EBF-2EC2E330DF52}"/>
              </a:ext>
            </a:extLst>
          </p:cNvPr>
          <p:cNvSpPr/>
          <p:nvPr/>
        </p:nvSpPr>
        <p:spPr>
          <a:xfrm>
            <a:off x="4073726" y="5186808"/>
            <a:ext cx="4572000" cy="923330"/>
          </a:xfrm>
          <a:prstGeom prst="rect">
            <a:avLst/>
          </a:prstGeom>
        </p:spPr>
        <p:txBody>
          <a:bodyPr>
            <a:spAutoFit/>
          </a:bodyPr>
          <a:lstStyle/>
          <a:p>
            <a:r>
              <a:rPr lang="en-US" dirty="0"/>
              <a:t>This miter saw has a blade that needs to be cleaned of excess sap. This caused kickback of the wood.  1910.213(s)(1)</a:t>
            </a:r>
          </a:p>
        </p:txBody>
      </p:sp>
      <p:pic>
        <p:nvPicPr>
          <p:cNvPr id="7" name="Content Placeholder 6" descr="Miter saw ">
            <a:extLst>
              <a:ext uri="{FF2B5EF4-FFF2-40B4-BE49-F238E27FC236}">
                <a16:creationId xmlns:a16="http://schemas.microsoft.com/office/drawing/2014/main" id="{C2832672-E8BE-45B6-B94B-CE3346678C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35751" y="2017141"/>
            <a:ext cx="2647950" cy="2295525"/>
          </a:xfrm>
        </p:spPr>
      </p:pic>
      <p:pic>
        <p:nvPicPr>
          <p:cNvPr id="9" name="Picture 8">
            <a:extLst>
              <a:ext uri="{FF2B5EF4-FFF2-40B4-BE49-F238E27FC236}">
                <a16:creationId xmlns:a16="http://schemas.microsoft.com/office/drawing/2014/main" id="{5F963064-C4A4-496B-B9F4-0234D257D3DC}"/>
              </a:ext>
            </a:extLst>
          </p:cNvPr>
          <p:cNvPicPr>
            <a:picLocks noChangeAspect="1"/>
          </p:cNvPicPr>
          <p:nvPr/>
        </p:nvPicPr>
        <p:blipFill>
          <a:blip r:embed="rId4"/>
          <a:stretch>
            <a:fillRect/>
          </a:stretch>
        </p:blipFill>
        <p:spPr>
          <a:xfrm>
            <a:off x="4114760" y="2968712"/>
            <a:ext cx="914479" cy="920576"/>
          </a:xfrm>
          <a:prstGeom prst="rect">
            <a:avLst/>
          </a:prstGeom>
        </p:spPr>
      </p:pic>
    </p:spTree>
    <p:extLst>
      <p:ext uri="{BB962C8B-B14F-4D97-AF65-F5344CB8AC3E}">
        <p14:creationId xmlns:p14="http://schemas.microsoft.com/office/powerpoint/2010/main" val="268255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7" name="Content Placeholder 6" descr="chop saw witout guard">
            <a:extLst>
              <a:ext uri="{FF2B5EF4-FFF2-40B4-BE49-F238E27FC236}">
                <a16:creationId xmlns:a16="http://schemas.microsoft.com/office/drawing/2014/main" id="{5EBB5230-9404-4514-8953-856E1D4643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7470" y="1432718"/>
            <a:ext cx="2543530" cy="2762636"/>
          </a:xfrm>
        </p:spPr>
      </p:pic>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27709" y="1432718"/>
            <a:ext cx="4038600" cy="3992563"/>
          </a:xfrm>
        </p:spPr>
        <p:txBody>
          <a:bodyPr>
            <a:normAutofit/>
          </a:bodyPr>
          <a:lstStyle/>
          <a:p>
            <a:pPr marL="0" marR="0">
              <a:lnSpc>
                <a:spcPct val="107000"/>
              </a:lnSpc>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9/20/2019</a:t>
            </a:r>
          </a:p>
          <a:p>
            <a:pPr marL="0" marR="0">
              <a:lnSpc>
                <a:spcPct val="107000"/>
              </a:lnSpc>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Graceville FL</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employee was using a chop saw to cut boards when the board jammed. </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he was clearing the jam, his right hand came in contact with the blade, resulting in the amputation of his middle and index fingers at the first joint. </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machine was guarded at the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Injuries</a:t>
            </a:r>
            <a:endParaRPr sz="3600" dirty="0"/>
          </a:p>
        </p:txBody>
      </p:sp>
      <p:pic>
        <p:nvPicPr>
          <p:cNvPr id="9" name="Picture 8">
            <a:extLst>
              <a:ext uri="{FF2B5EF4-FFF2-40B4-BE49-F238E27FC236}">
                <a16:creationId xmlns:a16="http://schemas.microsoft.com/office/drawing/2014/main" id="{9018EE8D-8D7F-4603-B094-54FBB0B77C42}"/>
              </a:ext>
            </a:extLst>
          </p:cNvPr>
          <p:cNvPicPr>
            <a:picLocks noChangeAspect="1"/>
          </p:cNvPicPr>
          <p:nvPr/>
        </p:nvPicPr>
        <p:blipFill>
          <a:blip r:embed="rId4"/>
          <a:stretch>
            <a:fillRect/>
          </a:stretch>
        </p:blipFill>
        <p:spPr>
          <a:xfrm>
            <a:off x="4146808" y="3671904"/>
            <a:ext cx="914479" cy="914479"/>
          </a:xfrm>
          <a:prstGeom prst="rect">
            <a:avLst/>
          </a:prstGeom>
        </p:spPr>
      </p:pic>
      <p:cxnSp>
        <p:nvCxnSpPr>
          <p:cNvPr id="10" name="Straight Arrow Connector 9">
            <a:extLst>
              <a:ext uri="{FF2B5EF4-FFF2-40B4-BE49-F238E27FC236}">
                <a16:creationId xmlns:a16="http://schemas.microsoft.com/office/drawing/2014/main" id="{9E2A05E3-6FE0-407F-AA5E-DF9467E79C26}"/>
              </a:ext>
            </a:extLst>
          </p:cNvPr>
          <p:cNvCxnSpPr>
            <a:cxnSpLocks/>
          </p:cNvCxnSpPr>
          <p:nvPr/>
        </p:nvCxnSpPr>
        <p:spPr>
          <a:xfrm>
            <a:off x="5091479" y="2181234"/>
            <a:ext cx="1637756" cy="1323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24B3D1-CE62-483E-A961-7737A79813FD}"/>
              </a:ext>
            </a:extLst>
          </p:cNvPr>
          <p:cNvSpPr txBox="1"/>
          <p:nvPr/>
        </p:nvSpPr>
        <p:spPr>
          <a:xfrm>
            <a:off x="1752600" y="4784716"/>
            <a:ext cx="7096992" cy="1535420"/>
          </a:xfrm>
          <a:prstGeom prst="rect">
            <a:avLst/>
          </a:prstGeom>
          <a:noFill/>
        </p:spPr>
        <p:txBody>
          <a:bodyPr wrap="square" rtlCol="0">
            <a:spAutoFit/>
          </a:bodyPr>
          <a:lstStyle/>
          <a:p>
            <a:r>
              <a:rPr lang="en-US" dirty="0"/>
              <a:t>This hand is within 6 inches. Lower blade guard is missing. </a:t>
            </a:r>
          </a:p>
          <a:p>
            <a:r>
              <a:rPr lang="en-US" dirty="0"/>
              <a:t>Manufacturer - KEEP ARMS, HANDS, AND FINGERS AWAY FROM THE BLADE to prevent severe cuts. Clamp all workpieces that would cause your hand to be within 6" (152 mm) of the saw blade.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Section 5 (a)(1)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Picture 11" descr="chop saw with guard ">
            <a:extLst>
              <a:ext uri="{FF2B5EF4-FFF2-40B4-BE49-F238E27FC236}">
                <a16:creationId xmlns:a16="http://schemas.microsoft.com/office/drawing/2014/main" id="{F1546853-BEA2-4BFA-B9B9-3D01973D4BCC}"/>
              </a:ext>
            </a:extLst>
          </p:cNvPr>
          <p:cNvPicPr>
            <a:picLocks noChangeAspect="1"/>
          </p:cNvPicPr>
          <p:nvPr/>
        </p:nvPicPr>
        <p:blipFill>
          <a:blip r:embed="rId5"/>
          <a:stretch>
            <a:fillRect/>
          </a:stretch>
        </p:blipFill>
        <p:spPr>
          <a:xfrm>
            <a:off x="73267" y="4548020"/>
            <a:ext cx="1526933" cy="1526933"/>
          </a:xfrm>
          <a:prstGeom prst="rect">
            <a:avLst/>
          </a:prstGeom>
        </p:spPr>
      </p:pic>
    </p:spTree>
    <p:extLst>
      <p:ext uri="{BB962C8B-B14F-4D97-AF65-F5344CB8AC3E}">
        <p14:creationId xmlns:p14="http://schemas.microsoft.com/office/powerpoint/2010/main" val="428333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207323" y="1214598"/>
            <a:ext cx="4038600" cy="3992563"/>
          </a:xfrm>
        </p:spPr>
        <p:txBody>
          <a:bodyPr>
            <a:normAutofit/>
          </a:bodyPr>
          <a:lstStyle/>
          <a:p>
            <a:pPr marL="0" marR="0">
              <a:lnSpc>
                <a:spcPct val="107000"/>
              </a:lnSpc>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2/23/2015</a:t>
            </a:r>
          </a:p>
          <a:p>
            <a:pPr marL="0" marR="0">
              <a:lnSpc>
                <a:spcPct val="107000"/>
              </a:lnSpc>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Pampa TX</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employee was cutting a metal stud on a chop saw when the material kicked back and crushed the distal phalanx of the index finger (right hand). They opted to amputate due to the extent of the injury.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Injuries</a:t>
            </a:r>
            <a:endParaRPr sz="3600" dirty="0"/>
          </a:p>
        </p:txBody>
      </p:sp>
      <p:sp>
        <p:nvSpPr>
          <p:cNvPr id="18" name="Rectangle 17">
            <a:extLst>
              <a:ext uri="{FF2B5EF4-FFF2-40B4-BE49-F238E27FC236}">
                <a16:creationId xmlns:a16="http://schemas.microsoft.com/office/drawing/2014/main" id="{AA243F77-90FF-41F5-8EBF-2EC2E330DF52}"/>
              </a:ext>
            </a:extLst>
          </p:cNvPr>
          <p:cNvSpPr/>
          <p:nvPr/>
        </p:nvSpPr>
        <p:spPr>
          <a:xfrm>
            <a:off x="351479" y="4241961"/>
            <a:ext cx="4572000" cy="1754326"/>
          </a:xfrm>
          <a:prstGeom prst="rect">
            <a:avLst/>
          </a:prstGeom>
        </p:spPr>
        <p:txBody>
          <a:bodyPr>
            <a:spAutoFit/>
          </a:bodyPr>
          <a:lstStyle/>
          <a:p>
            <a:r>
              <a:rPr lang="en-US" dirty="0"/>
              <a:t>Manufacturer NEVER CUT FERROUS METALS (those with any iron or steel content) or masonry.  </a:t>
            </a:r>
          </a:p>
          <a:p>
            <a:r>
              <a:rPr lang="en-US" dirty="0"/>
              <a:t>For cutting non-ferrous metals, use only saw blades with TCG (Triple Chip Grind) teeth designed for this purpose.</a:t>
            </a:r>
          </a:p>
        </p:txBody>
      </p:sp>
      <p:pic>
        <p:nvPicPr>
          <p:cNvPr id="9" name="Picture 8">
            <a:extLst>
              <a:ext uri="{FF2B5EF4-FFF2-40B4-BE49-F238E27FC236}">
                <a16:creationId xmlns:a16="http://schemas.microsoft.com/office/drawing/2014/main" id="{B8CBFAA4-3BB4-4F7D-8267-C9ED81FE89C5}"/>
              </a:ext>
            </a:extLst>
          </p:cNvPr>
          <p:cNvPicPr>
            <a:picLocks noChangeAspect="1"/>
          </p:cNvPicPr>
          <p:nvPr/>
        </p:nvPicPr>
        <p:blipFill>
          <a:blip r:embed="rId3"/>
          <a:stretch>
            <a:fillRect/>
          </a:stretch>
        </p:blipFill>
        <p:spPr>
          <a:xfrm>
            <a:off x="3644816" y="3291683"/>
            <a:ext cx="1113311" cy="914479"/>
          </a:xfrm>
          <a:prstGeom prst="rect">
            <a:avLst/>
          </a:prstGeom>
        </p:spPr>
      </p:pic>
      <p:pic>
        <p:nvPicPr>
          <p:cNvPr id="6" name="Content Placeholder 5" descr="chop saw cutting metal stud&#10;">
            <a:extLst>
              <a:ext uri="{FF2B5EF4-FFF2-40B4-BE49-F238E27FC236}">
                <a16:creationId xmlns:a16="http://schemas.microsoft.com/office/drawing/2014/main" id="{83B3DEDC-DED1-48C7-B84C-3536784AD9A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42529" y="1339517"/>
            <a:ext cx="3464905" cy="2705926"/>
          </a:xfrm>
        </p:spPr>
      </p:pic>
      <p:pic>
        <p:nvPicPr>
          <p:cNvPr id="7" name="Picture 6" descr="metal saw blade">
            <a:extLst>
              <a:ext uri="{FF2B5EF4-FFF2-40B4-BE49-F238E27FC236}">
                <a16:creationId xmlns:a16="http://schemas.microsoft.com/office/drawing/2014/main" id="{6999D847-12EC-4F8C-8FE6-87C47BD8DBFE}"/>
              </a:ext>
            </a:extLst>
          </p:cNvPr>
          <p:cNvPicPr>
            <a:picLocks noChangeAspect="1"/>
          </p:cNvPicPr>
          <p:nvPr/>
        </p:nvPicPr>
        <p:blipFill>
          <a:blip r:embed="rId5"/>
          <a:stretch>
            <a:fillRect/>
          </a:stretch>
        </p:blipFill>
        <p:spPr>
          <a:xfrm>
            <a:off x="5645679" y="4206162"/>
            <a:ext cx="2761755" cy="2761755"/>
          </a:xfrm>
          <a:prstGeom prst="rect">
            <a:avLst/>
          </a:prstGeom>
        </p:spPr>
      </p:pic>
    </p:spTree>
    <p:extLst>
      <p:ext uri="{BB962C8B-B14F-4D97-AF65-F5344CB8AC3E}">
        <p14:creationId xmlns:p14="http://schemas.microsoft.com/office/powerpoint/2010/main" val="35547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25E61-FC19-43C5-B4B2-7C0124454FB4}"/>
              </a:ext>
            </a:extLst>
          </p:cNvPr>
          <p:cNvSpPr>
            <a:spLocks noGrp="1"/>
          </p:cNvSpPr>
          <p:nvPr>
            <p:ph sz="half" idx="1"/>
          </p:nvPr>
        </p:nvSpPr>
        <p:spPr>
          <a:xfrm>
            <a:off x="457200" y="1398083"/>
            <a:ext cx="4876800" cy="3992563"/>
          </a:xfrm>
        </p:spPr>
        <p:txBody>
          <a:bodyPr>
            <a:noAutofit/>
          </a:bodyPr>
          <a:lstStyle/>
          <a:p>
            <a:pPr marL="0" marR="0">
              <a:lnSpc>
                <a:spcPct val="107000"/>
              </a:lnSpc>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7/8/2010</a:t>
            </a:r>
          </a:p>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Wausau WI</a:t>
            </a:r>
          </a:p>
          <a:p>
            <a:pPr marL="0" marR="0">
              <a:lnSpc>
                <a:spcPct val="107000"/>
              </a:lnSpc>
              <a:spcBef>
                <a:spcPts val="0"/>
              </a:spcBef>
              <a:spcAft>
                <a:spcPts val="800"/>
              </a:spcAft>
            </a:pPr>
            <a:endParaRPr lang="en-US" sz="2000" dirty="0">
              <a:solidFill>
                <a:srgbClr val="000000"/>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b="0" i="0" dirty="0">
                <a:solidFill>
                  <a:srgbClr val="000000"/>
                </a:solidFill>
                <a:effectLst/>
                <a:latin typeface="+mn-lt"/>
              </a:rPr>
              <a:t>Employee #1 was operating a powered miter box type saw and cutting aluminum I beams. </a:t>
            </a:r>
          </a:p>
          <a:p>
            <a:pPr marL="0" marR="0">
              <a:lnSpc>
                <a:spcPct val="107000"/>
              </a:lnSpc>
              <a:spcBef>
                <a:spcPts val="0"/>
              </a:spcBef>
              <a:spcAft>
                <a:spcPts val="800"/>
              </a:spcAft>
            </a:pPr>
            <a:r>
              <a:rPr lang="en-US" sz="2000" b="0" i="0" dirty="0">
                <a:solidFill>
                  <a:srgbClr val="000000"/>
                </a:solidFill>
                <a:effectLst/>
                <a:latin typeface="+mn-lt"/>
              </a:rPr>
              <a:t>She was wearing gloves when the saw blade caught the gloves and pulled her fingers into the blade. </a:t>
            </a:r>
          </a:p>
          <a:p>
            <a:pPr marL="0" marR="0">
              <a:lnSpc>
                <a:spcPct val="107000"/>
              </a:lnSpc>
              <a:spcBef>
                <a:spcPts val="0"/>
              </a:spcBef>
              <a:spcAft>
                <a:spcPts val="800"/>
              </a:spcAft>
            </a:pPr>
            <a:r>
              <a:rPr lang="en-US" sz="2000" b="0" i="0" dirty="0">
                <a:solidFill>
                  <a:srgbClr val="000000"/>
                </a:solidFill>
                <a:effectLst/>
                <a:latin typeface="+mn-lt"/>
              </a:rPr>
              <a:t>The blade amputated her left thumb, and index, middle and ring finger at the distal interphalangeal joint. </a:t>
            </a:r>
            <a:endParaRPr lang="en-US" sz="2000" dirty="0">
              <a:effectLst/>
              <a:latin typeface="+mn-lt"/>
              <a:ea typeface="Calibri" panose="020F0502020204030204" pitchFamily="34" charset="0"/>
              <a:cs typeface="Times New Roman" panose="02020603050405020304" pitchFamily="18" charset="0"/>
            </a:endParaRPr>
          </a:p>
        </p:txBody>
      </p:sp>
      <p:sp>
        <p:nvSpPr>
          <p:cNvPr id="98" name="Google Shape;98;p1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3600" b="1" dirty="0"/>
              <a:t>Chop Saw Injuries</a:t>
            </a:r>
            <a:endParaRPr sz="3600" dirty="0"/>
          </a:p>
        </p:txBody>
      </p:sp>
      <p:pic>
        <p:nvPicPr>
          <p:cNvPr id="9" name="Picture 8">
            <a:extLst>
              <a:ext uri="{FF2B5EF4-FFF2-40B4-BE49-F238E27FC236}">
                <a16:creationId xmlns:a16="http://schemas.microsoft.com/office/drawing/2014/main" id="{25482982-BE9A-41C1-BF77-AA96F83306E3}"/>
              </a:ext>
            </a:extLst>
          </p:cNvPr>
          <p:cNvPicPr>
            <a:picLocks noChangeAspect="1"/>
          </p:cNvPicPr>
          <p:nvPr/>
        </p:nvPicPr>
        <p:blipFill>
          <a:blip r:embed="rId3"/>
          <a:stretch>
            <a:fillRect/>
          </a:stretch>
        </p:blipFill>
        <p:spPr>
          <a:xfrm>
            <a:off x="5334000" y="4343400"/>
            <a:ext cx="914479" cy="920576"/>
          </a:xfrm>
          <a:prstGeom prst="rect">
            <a:avLst/>
          </a:prstGeom>
        </p:spPr>
      </p:pic>
      <p:pic>
        <p:nvPicPr>
          <p:cNvPr id="7" name="Picture 6" descr="glove with chop saw">
            <a:extLst>
              <a:ext uri="{FF2B5EF4-FFF2-40B4-BE49-F238E27FC236}">
                <a16:creationId xmlns:a16="http://schemas.microsoft.com/office/drawing/2014/main" id="{D7AF9DBD-53A6-46E8-9B69-4195449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960" y="2152344"/>
            <a:ext cx="2076740" cy="2191056"/>
          </a:xfrm>
          <a:prstGeom prst="rect">
            <a:avLst/>
          </a:prstGeom>
        </p:spPr>
      </p:pic>
      <p:sp>
        <p:nvSpPr>
          <p:cNvPr id="8" name="TextBox 7">
            <a:extLst>
              <a:ext uri="{FF2B5EF4-FFF2-40B4-BE49-F238E27FC236}">
                <a16:creationId xmlns:a16="http://schemas.microsoft.com/office/drawing/2014/main" id="{8F7AB330-FBCE-4651-BF96-703473377AEB}"/>
              </a:ext>
            </a:extLst>
          </p:cNvPr>
          <p:cNvSpPr txBox="1"/>
          <p:nvPr/>
        </p:nvSpPr>
        <p:spPr>
          <a:xfrm>
            <a:off x="6248479" y="4803688"/>
            <a:ext cx="2438321" cy="923330"/>
          </a:xfrm>
          <a:prstGeom prst="rect">
            <a:avLst/>
          </a:prstGeom>
          <a:noFill/>
        </p:spPr>
        <p:txBody>
          <a:bodyPr wrap="square" rtlCol="0">
            <a:spAutoFit/>
          </a:bodyPr>
          <a:lstStyle/>
          <a:p>
            <a:r>
              <a:rPr lang="en-US" dirty="0"/>
              <a:t>Gloves are being worn with this saw.   Section 5(a)(1)</a:t>
            </a:r>
          </a:p>
        </p:txBody>
      </p:sp>
    </p:spTree>
    <p:extLst>
      <p:ext uri="{BB962C8B-B14F-4D97-AF65-F5344CB8AC3E}">
        <p14:creationId xmlns:p14="http://schemas.microsoft.com/office/powerpoint/2010/main" val="295922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39D39-13EA-466D-A47D-72B3CE420B76}"/>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endParaRPr lang="en-US" sz="4200" dirty="0">
              <a:solidFill>
                <a:srgbClr val="000000"/>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4200" b="0" i="0" dirty="0">
                <a:solidFill>
                  <a:srgbClr val="000000"/>
                </a:solidFill>
                <a:effectLst/>
                <a:latin typeface="+mn-lt"/>
              </a:rPr>
              <a:t>Section 5(a)(1) of the Occupational Safety and Health Act of 1970: The employer did not furnish employment and a place of employment which were free from recognized hazards that were causing or likely to cause death or serious physical harm to employees in that employees were exposed to finger amputation from glove pulled into a saw blade: On and prior to July 8, 1010, an employee was allowed to wear gloves when operating cut-off/miter box saws, exposing the employee to having the glove inadvertently pulled into the saw blade. </a:t>
            </a:r>
          </a:p>
          <a:p>
            <a:pPr marL="0" marR="0">
              <a:lnSpc>
                <a:spcPct val="107000"/>
              </a:lnSpc>
              <a:spcBef>
                <a:spcPts val="0"/>
              </a:spcBef>
              <a:spcAft>
                <a:spcPts val="800"/>
              </a:spcAft>
            </a:pPr>
            <a:r>
              <a:rPr lang="en-US" sz="4200" b="0" i="0" dirty="0">
                <a:solidFill>
                  <a:srgbClr val="000000"/>
                </a:solidFill>
                <a:effectLst/>
                <a:latin typeface="+mn-lt"/>
              </a:rPr>
              <a:t>Among other methods, feasible and acceptable means to correct this hazard are to ensure that the </a:t>
            </a:r>
            <a:r>
              <a:rPr lang="en-US" sz="4200" b="0" i="0" dirty="0" err="1">
                <a:solidFill>
                  <a:srgbClr val="000000"/>
                </a:solidFill>
                <a:effectLst/>
                <a:latin typeface="+mn-lt"/>
              </a:rPr>
              <a:t>DeWALT</a:t>
            </a:r>
            <a:r>
              <a:rPr lang="en-US" sz="4200" b="0" i="0" dirty="0">
                <a:solidFill>
                  <a:srgbClr val="000000"/>
                </a:solidFill>
                <a:effectLst/>
                <a:latin typeface="+mn-lt"/>
              </a:rPr>
              <a:t> miter/cut-off saws are used following the manufacturers safety instructions/warnings not to wear gloves and enforce Major Industries safety rule, "do not wear gloves when operating saws". </a:t>
            </a:r>
            <a:endParaRPr lang="en-US" dirty="0"/>
          </a:p>
        </p:txBody>
      </p:sp>
      <p:sp>
        <p:nvSpPr>
          <p:cNvPr id="4" name="Title 3">
            <a:extLst>
              <a:ext uri="{FF2B5EF4-FFF2-40B4-BE49-F238E27FC236}">
                <a16:creationId xmlns:a16="http://schemas.microsoft.com/office/drawing/2014/main" id="{3B7010B9-ED0C-4645-B456-D105D60D9F08}"/>
              </a:ext>
            </a:extLst>
          </p:cNvPr>
          <p:cNvSpPr>
            <a:spLocks noGrp="1"/>
          </p:cNvSpPr>
          <p:nvPr>
            <p:ph type="title"/>
          </p:nvPr>
        </p:nvSpPr>
        <p:spPr/>
        <p:txBody>
          <a:bodyPr/>
          <a:lstStyle/>
          <a:p>
            <a:r>
              <a:rPr lang="en-US" dirty="0"/>
              <a:t>General Duty</a:t>
            </a:r>
          </a:p>
        </p:txBody>
      </p:sp>
    </p:spTree>
    <p:extLst>
      <p:ext uri="{BB962C8B-B14F-4D97-AF65-F5344CB8AC3E}">
        <p14:creationId xmlns:p14="http://schemas.microsoft.com/office/powerpoint/2010/main" val="420054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D51CBA-10B6-4AE1-A3C2-F4E77BA03C83}"/>
              </a:ext>
            </a:extLst>
          </p:cNvPr>
          <p:cNvSpPr>
            <a:spLocks noGrp="1"/>
          </p:cNvSpPr>
          <p:nvPr>
            <p:ph sz="half" idx="1"/>
          </p:nvPr>
        </p:nvSpPr>
        <p:spPr>
          <a:xfrm>
            <a:off x="457200" y="1295400"/>
            <a:ext cx="4800600" cy="4830763"/>
          </a:xfrm>
        </p:spPr>
        <p:txBody>
          <a:bodyPr>
            <a:normAutofit lnSpcReduction="10000"/>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Follow all instructions in the manual.</a:t>
            </a:r>
          </a:p>
          <a:p>
            <a:pPr marL="0" marR="0">
              <a:lnSpc>
                <a:spcPct val="107000"/>
              </a:lnSpc>
              <a:spcBef>
                <a:spcPts val="0"/>
              </a:spcBef>
              <a:spcAft>
                <a:spcPts val="0"/>
              </a:spcAft>
            </a:pPr>
            <a:r>
              <a:rPr lang="en-US" sz="2000" dirty="0">
                <a:solidFill>
                  <a:srgbClr val="000000"/>
                </a:solidFill>
                <a:ea typeface="Calibri" panose="020F0502020204030204" pitchFamily="34" charset="0"/>
              </a:rPr>
              <a:t>Inspect the machine.</a:t>
            </a:r>
          </a:p>
          <a:p>
            <a:pPr marL="0" marR="0">
              <a:lnSpc>
                <a:spcPct val="107000"/>
              </a:lnSpc>
              <a:spcBef>
                <a:spcPts val="0"/>
              </a:spcBef>
              <a:spcAft>
                <a:spcPts val="0"/>
              </a:spcAft>
            </a:pPr>
            <a:r>
              <a:rPr lang="en-US" sz="2000" dirty="0"/>
              <a:t>OBTAIN ADVICE from your supervisor, instructor, or another qualified person if you are not thoroughly familiar with the operation of this machine. Knowledge is safety. </a:t>
            </a:r>
          </a:p>
          <a:p>
            <a:pPr marL="0" marR="0">
              <a:lnSpc>
                <a:spcPct val="107000"/>
              </a:lnSpc>
              <a:spcBef>
                <a:spcPts val="0"/>
              </a:spcBef>
              <a:spcAft>
                <a:spcPts val="0"/>
              </a:spcAft>
            </a:pPr>
            <a:r>
              <a:rPr lang="en-US" sz="2000" dirty="0"/>
              <a:t>STABILITY. Make sure the miter saw is placed on a secure supporting surface and does not slip or move during use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t>ROUND MATERIAL Plastic pipe can be easily cut with your saw. It should be cut just like wood and CLAMPED OR HELD FIRMLY TO THE FENCE TO KEEP IT FROM ROLLING. This is extremely important when making angle cuts.</a:t>
            </a:r>
          </a:p>
          <a:p>
            <a:pPr marL="0" marR="0">
              <a:lnSpc>
                <a:spcPct val="107000"/>
              </a:lnSpc>
              <a:spcBef>
                <a:spcPts val="0"/>
              </a:spcBef>
              <a:spcAft>
                <a:spcPts val="0"/>
              </a:spcAft>
            </a:pPr>
            <a:endParaRPr lang="en-US" sz="1800" dirty="0"/>
          </a:p>
        </p:txBody>
      </p:sp>
      <p:sp>
        <p:nvSpPr>
          <p:cNvPr id="3" name="Title 2">
            <a:extLst>
              <a:ext uri="{FF2B5EF4-FFF2-40B4-BE49-F238E27FC236}">
                <a16:creationId xmlns:a16="http://schemas.microsoft.com/office/drawing/2014/main" id="{23E0E86E-80D9-4B64-8249-43716F6F86BE}"/>
              </a:ext>
            </a:extLst>
          </p:cNvPr>
          <p:cNvSpPr>
            <a:spLocks noGrp="1"/>
          </p:cNvSpPr>
          <p:nvPr>
            <p:ph type="title"/>
          </p:nvPr>
        </p:nvSpPr>
        <p:spPr/>
        <p:txBody>
          <a:bodyPr/>
          <a:lstStyle/>
          <a:p>
            <a:r>
              <a:rPr lang="en-US" dirty="0"/>
              <a:t>Some Manufacturers Rules</a:t>
            </a:r>
          </a:p>
        </p:txBody>
      </p:sp>
      <p:pic>
        <p:nvPicPr>
          <p:cNvPr id="13" name="Picture 12">
            <a:extLst>
              <a:ext uri="{FF2B5EF4-FFF2-40B4-BE49-F238E27FC236}">
                <a16:creationId xmlns:a16="http://schemas.microsoft.com/office/drawing/2014/main" id="{EBBF8619-4DD6-4F3E-8472-D7DBB3094D91}"/>
              </a:ext>
            </a:extLst>
          </p:cNvPr>
          <p:cNvPicPr>
            <a:picLocks noChangeAspect="1"/>
          </p:cNvPicPr>
          <p:nvPr/>
        </p:nvPicPr>
        <p:blipFill>
          <a:blip r:embed="rId2"/>
          <a:stretch>
            <a:fillRect/>
          </a:stretch>
        </p:blipFill>
        <p:spPr>
          <a:xfrm>
            <a:off x="6012127" y="3889078"/>
            <a:ext cx="914479" cy="920576"/>
          </a:xfrm>
          <a:prstGeom prst="rect">
            <a:avLst/>
          </a:prstGeom>
        </p:spPr>
      </p:pic>
      <p:sp>
        <p:nvSpPr>
          <p:cNvPr id="16" name="TextBox 15">
            <a:extLst>
              <a:ext uri="{FF2B5EF4-FFF2-40B4-BE49-F238E27FC236}">
                <a16:creationId xmlns:a16="http://schemas.microsoft.com/office/drawing/2014/main" id="{28B210A2-CEB6-40B5-96E5-047C3644E455}"/>
              </a:ext>
            </a:extLst>
          </p:cNvPr>
          <p:cNvSpPr txBox="1"/>
          <p:nvPr/>
        </p:nvSpPr>
        <p:spPr>
          <a:xfrm>
            <a:off x="6012127" y="4790604"/>
            <a:ext cx="2922243" cy="1200329"/>
          </a:xfrm>
          <a:prstGeom prst="rect">
            <a:avLst/>
          </a:prstGeom>
          <a:noFill/>
        </p:spPr>
        <p:txBody>
          <a:bodyPr wrap="square">
            <a:spAutoFit/>
          </a:bodyPr>
          <a:lstStyle/>
          <a:p>
            <a:endParaRPr lang="en-US" dirty="0"/>
          </a:p>
          <a:p>
            <a:r>
              <a:rPr lang="en-US" dirty="0"/>
              <a:t>This </a:t>
            </a:r>
            <a:r>
              <a:rPr lang="en-US" dirty="0" err="1"/>
              <a:t>pvc</a:t>
            </a:r>
            <a:r>
              <a:rPr lang="en-US" dirty="0"/>
              <a:t> pipe is not clamped down and could kick back. Section 5(a)(1)</a:t>
            </a:r>
          </a:p>
        </p:txBody>
      </p:sp>
      <p:pic>
        <p:nvPicPr>
          <p:cNvPr id="20" name="Content Placeholder 19" descr="chop saw cutting pvc pipe">
            <a:extLst>
              <a:ext uri="{FF2B5EF4-FFF2-40B4-BE49-F238E27FC236}">
                <a16:creationId xmlns:a16="http://schemas.microsoft.com/office/drawing/2014/main" id="{F73B5464-05D6-4FD4-B727-09BC5A9040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12565" y="1491469"/>
            <a:ext cx="3416053" cy="2547132"/>
          </a:xfrm>
        </p:spPr>
      </p:pic>
    </p:spTree>
    <p:extLst>
      <p:ext uri="{BB962C8B-B14F-4D97-AF65-F5344CB8AC3E}">
        <p14:creationId xmlns:p14="http://schemas.microsoft.com/office/powerpoint/2010/main" val="6258449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10593</TotalTime>
  <Words>1054</Words>
  <Application>Microsoft Office PowerPoint</Application>
  <PresentationFormat>On-screen Show (4:3)</PresentationFormat>
  <Paragraphs>86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Symbol</vt:lpstr>
      <vt:lpstr>Calibri</vt:lpstr>
      <vt:lpstr>Times New Roman</vt:lpstr>
      <vt:lpstr>1_Office Theme</vt:lpstr>
      <vt:lpstr>Chop Saw Safety</vt:lpstr>
      <vt:lpstr>Chop Saw Accidents</vt:lpstr>
      <vt:lpstr>Chop Saw Injuries</vt:lpstr>
      <vt:lpstr>Chop Saw Injuries</vt:lpstr>
      <vt:lpstr>Chop Saw Injuries</vt:lpstr>
      <vt:lpstr>Chop Saw Injuries</vt:lpstr>
      <vt:lpstr>Chop Saw Injuries</vt:lpstr>
      <vt:lpstr>General Duty</vt:lpstr>
      <vt:lpstr>Some Manufacturers Rules</vt:lpstr>
      <vt:lpstr>Some Manufacturers Rules</vt:lpstr>
      <vt:lpstr>Training</vt:lpstr>
      <vt:lpstr>ANSI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john newquist</cp:lastModifiedBy>
  <cp:revision>377</cp:revision>
  <cp:lastPrinted>2019-04-18T20:48:35Z</cp:lastPrinted>
  <dcterms:created xsi:type="dcterms:W3CDTF">2010-05-18T23:17:18Z</dcterms:created>
  <dcterms:modified xsi:type="dcterms:W3CDTF">2021-12-14T02:23:17Z</dcterms:modified>
</cp:coreProperties>
</file>