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72" r:id="rId2"/>
    <p:sldId id="1019" r:id="rId3"/>
    <p:sldId id="1002" r:id="rId4"/>
    <p:sldId id="1013" r:id="rId5"/>
    <p:sldId id="1015" r:id="rId6"/>
    <p:sldId id="1004" r:id="rId7"/>
    <p:sldId id="1003" r:id="rId8"/>
    <p:sldId id="360" r:id="rId9"/>
    <p:sldId id="301" r:id="rId10"/>
    <p:sldId id="1006" r:id="rId11"/>
    <p:sldId id="1016" r:id="rId12"/>
    <p:sldId id="1007" r:id="rId13"/>
    <p:sldId id="1008" r:id="rId14"/>
    <p:sldId id="1009" r:id="rId15"/>
    <p:sldId id="1010" r:id="rId16"/>
    <p:sldId id="1011" r:id="rId17"/>
    <p:sldId id="1012" r:id="rId18"/>
    <p:sldId id="310" r:id="rId19"/>
    <p:sldId id="1017" r:id="rId20"/>
    <p:sldId id="1018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24" autoAdjust="0"/>
    <p:restoredTop sz="91248" autoAdjust="0"/>
  </p:normalViewPr>
  <p:slideViewPr>
    <p:cSldViewPr>
      <p:cViewPr varScale="1">
        <p:scale>
          <a:sx n="44" d="100"/>
          <a:sy n="44" d="100"/>
        </p:scale>
        <p:origin x="1445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70E3912-7CF6-4874-A374-3EA6E726C1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35275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A3F7EA-F25C-4C1F-B56A-14EE54C3A07D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Some data was complete. Some were not. Here is an example of an incomplete one. 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Accident 202601290 - Fall From Ladder  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Accident 202601290 -- Report ID: 0950633 -- Event Date: 01/31/2010 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Inspection: 313507899    Open: 03/10/2010    SIC: 7623    Upland Air  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No injury (no jurisdiction)  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 Inspection  Age Sex Degree Nature Occupation Construction 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1  313507899  Jeff Tomsett 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 54 M Fatality  Fracture  Machinery Maintenance Occupations </a:t>
            </a:r>
          </a:p>
        </p:txBody>
      </p:sp>
    </p:spTree>
    <p:extLst>
      <p:ext uri="{BB962C8B-B14F-4D97-AF65-F5344CB8AC3E}">
        <p14:creationId xmlns:p14="http://schemas.microsoft.com/office/powerpoint/2010/main" val="3795768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7FAE5-61FF-447F-B6BD-2D006896C8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1205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98255-4C5A-4AD7-A7CF-CD26EC5BA4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5777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87954-CDE4-4C1D-8D40-FC6B1F879D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1730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B42B0-8F79-4142-9A0E-7B9555836E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470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DD1A7-D634-44CF-A858-26073EE2C8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538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10070-D178-4EFA-9D46-8E77576D01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5420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0EE06-6230-4C07-875C-11A5380BCA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1494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5D5D4-4A74-460D-A806-31ACFE8578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8674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32627-A6FC-4C82-B591-48EA2BA292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3468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A291D-AAA7-456A-BBFC-9066E7AD2A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900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E7BCA-9BA4-4444-AE5B-1D8D4AD26C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888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D68FB-CB85-4482-8CC8-67B9FF11CC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6021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72F8F-2AC8-4F1D-94B4-A8A66C6553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137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548FB-172A-492F-9295-AD5D4BA510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1434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A226A-DDC8-43FD-B84F-553088A955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8976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39D95-2A05-4D2F-960F-5EEFFBFD6F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6731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6DBBFC4-0996-4C5C-B939-B296448AFC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95400"/>
            <a:ext cx="5715000" cy="1470025"/>
          </a:xfrm>
        </p:spPr>
        <p:txBody>
          <a:bodyPr/>
          <a:lstStyle/>
          <a:p>
            <a:pPr eaLnBrk="1" hangingPunct="1"/>
            <a:r>
              <a:rPr lang="en-US" altLang="en-US" dirty="0"/>
              <a:t>Ladder and Stair Safety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76200" y="510570"/>
            <a:ext cx="5181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/>
              <a:t>Draft 8  31 2023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6172200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orchard ladder</a:t>
            </a:r>
          </a:p>
        </p:txBody>
      </p:sp>
      <p:pic>
        <p:nvPicPr>
          <p:cNvPr id="5" name="Picture 4" descr="A close-up of a metal stairs&#10;&#10;Description automatically generated">
            <a:extLst>
              <a:ext uri="{FF2B5EF4-FFF2-40B4-BE49-F238E27FC236}">
                <a16:creationId xmlns:a16="http://schemas.microsoft.com/office/drawing/2014/main" id="{598031D0-FB23-9EBB-09DD-F9D2B6856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799" y="3017630"/>
            <a:ext cx="4268223" cy="38403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81000" y="85725"/>
            <a:ext cx="5675313" cy="993775"/>
          </a:xfrm>
        </p:spPr>
        <p:txBody>
          <a:bodyPr/>
          <a:lstStyle/>
          <a:p>
            <a:pPr eaLnBrk="1" hangingPunct="1"/>
            <a:r>
              <a:rPr lang="en-US" altLang="en-US" sz="3200"/>
              <a:t>Stairways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86200" cy="3263900"/>
          </a:xfrm>
        </p:spPr>
        <p:txBody>
          <a:bodyPr/>
          <a:lstStyle/>
          <a:p>
            <a:pPr eaLnBrk="1" hangingPunct="1"/>
            <a:r>
              <a:rPr lang="en-US" altLang="en-US" sz="2800"/>
              <a:t>Pan stairs filled </a:t>
            </a:r>
          </a:p>
          <a:p>
            <a:pPr eaLnBrk="1" hangingPunct="1"/>
            <a:r>
              <a:rPr lang="en-US" altLang="en-US" sz="2800"/>
              <a:t>Full length and depth</a:t>
            </a:r>
          </a:p>
        </p:txBody>
      </p:sp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5943600" y="436563"/>
            <a:ext cx="3124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1926.1052(b)(1)&amp;(3)</a:t>
            </a:r>
          </a:p>
        </p:txBody>
      </p:sp>
      <p:pic>
        <p:nvPicPr>
          <p:cNvPr id="11269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8688" y="1652588"/>
            <a:ext cx="3857625" cy="4421187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5B7EB8-9768-CFEE-779F-CDDEB9432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Obstructions</a:t>
            </a:r>
          </a:p>
        </p:txBody>
      </p:sp>
      <p:pic>
        <p:nvPicPr>
          <p:cNvPr id="8" name="Content Placeholder 7" descr="A person in a safety vest and helmet standing on stairs&#10;&#10;Description automatically generated">
            <a:extLst>
              <a:ext uri="{FF2B5EF4-FFF2-40B4-BE49-F238E27FC236}">
                <a16:creationId xmlns:a16="http://schemas.microsoft.com/office/drawing/2014/main" id="{C92888C3-3BCA-DC9E-9F1A-81D3D967D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506412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381000" y="85725"/>
            <a:ext cx="5675313" cy="993775"/>
          </a:xfrm>
        </p:spPr>
        <p:txBody>
          <a:bodyPr/>
          <a:lstStyle/>
          <a:p>
            <a:pPr eaLnBrk="1" hangingPunct="1"/>
            <a:r>
              <a:rPr lang="en-US" altLang="en-US" sz="3200"/>
              <a:t>Stairways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86200" cy="32639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Four or more risers</a:t>
            </a:r>
          </a:p>
          <a:p>
            <a:pPr eaLnBrk="1" hangingPunct="1"/>
            <a:r>
              <a:rPr lang="en-US" altLang="en-US" sz="2800" dirty="0"/>
              <a:t>Stair rail </a:t>
            </a:r>
          </a:p>
          <a:p>
            <a:pPr eaLnBrk="1" hangingPunct="1"/>
            <a:r>
              <a:rPr lang="en-US" altLang="en-US" sz="2800" dirty="0"/>
              <a:t>Hand rail</a:t>
            </a:r>
          </a:p>
        </p:txBody>
      </p:sp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6858000" y="436563"/>
            <a:ext cx="2209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1926.1052(c)(1)(i)-(iii)</a:t>
            </a:r>
          </a:p>
        </p:txBody>
      </p:sp>
      <p:pic>
        <p:nvPicPr>
          <p:cNvPr id="12293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3352800"/>
            <a:ext cx="6248400" cy="324643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381000" y="85725"/>
            <a:ext cx="5675313" cy="993775"/>
          </a:xfrm>
        </p:spPr>
        <p:txBody>
          <a:bodyPr/>
          <a:lstStyle/>
          <a:p>
            <a:pPr eaLnBrk="1" hangingPunct="1"/>
            <a:r>
              <a:rPr lang="en-US" altLang="en-US" sz="3200"/>
              <a:t>Stairways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86200" cy="32639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The height of </a:t>
            </a:r>
            <a:r>
              <a:rPr lang="en-US" altLang="en-US" sz="2800" dirty="0" err="1"/>
              <a:t>stairrails</a:t>
            </a:r>
            <a:r>
              <a:rPr lang="en-US" altLang="en-US" sz="2800" dirty="0"/>
              <a:t> shall be not less than 36 inches </a:t>
            </a:r>
          </a:p>
        </p:txBody>
      </p:sp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6858000" y="436563"/>
            <a:ext cx="2209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1926.1052(c)(3)(i)&amp;(ii)</a:t>
            </a:r>
          </a:p>
        </p:txBody>
      </p:sp>
      <p:pic>
        <p:nvPicPr>
          <p:cNvPr id="13317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7163" y="1939925"/>
            <a:ext cx="2860675" cy="384651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81000" y="85725"/>
            <a:ext cx="5675313" cy="993775"/>
          </a:xfrm>
        </p:spPr>
        <p:txBody>
          <a:bodyPr/>
          <a:lstStyle/>
          <a:p>
            <a:pPr eaLnBrk="1" hangingPunct="1"/>
            <a:r>
              <a:rPr lang="en-US" altLang="en-US" sz="3200"/>
              <a:t>Stairways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86200" cy="3263900"/>
          </a:xfrm>
        </p:spPr>
        <p:txBody>
          <a:bodyPr/>
          <a:lstStyle/>
          <a:p>
            <a:pPr eaLnBrk="1" hangingPunct="1"/>
            <a:r>
              <a:rPr lang="en-US" altLang="en-US" sz="2800"/>
              <a:t>Midrails are required</a:t>
            </a:r>
          </a:p>
        </p:txBody>
      </p:sp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6858000" y="436563"/>
            <a:ext cx="2209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1926.1052(c)(4)(i)</a:t>
            </a:r>
          </a:p>
        </p:txBody>
      </p:sp>
      <p:pic>
        <p:nvPicPr>
          <p:cNvPr id="14341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8700" y="1752600"/>
            <a:ext cx="4038600" cy="22733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381000" y="85725"/>
            <a:ext cx="5675313" cy="993775"/>
          </a:xfrm>
        </p:spPr>
        <p:txBody>
          <a:bodyPr/>
          <a:lstStyle/>
          <a:p>
            <a:pPr eaLnBrk="1" hangingPunct="1"/>
            <a:r>
              <a:rPr lang="en-US" altLang="en-US" sz="3200"/>
              <a:t>Stairways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86200" cy="32639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Handrails 30-37 inches</a:t>
            </a:r>
          </a:p>
          <a:p>
            <a:pPr eaLnBrk="1" hangingPunct="1"/>
            <a:r>
              <a:rPr lang="en-US" altLang="en-US" sz="2800" dirty="0"/>
              <a:t>If the top rail is both a </a:t>
            </a:r>
            <a:r>
              <a:rPr lang="en-US" altLang="en-US" sz="2800" dirty="0" err="1"/>
              <a:t>stairrail</a:t>
            </a:r>
            <a:r>
              <a:rPr lang="en-US" altLang="en-US" sz="2800" dirty="0"/>
              <a:t> and handrail then it is 36-37 inches</a:t>
            </a: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6705600" y="436563"/>
            <a:ext cx="2362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1926.1052(c)(6)&amp;(7)</a:t>
            </a:r>
          </a:p>
        </p:txBody>
      </p:sp>
      <p:pic>
        <p:nvPicPr>
          <p:cNvPr id="16389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905000"/>
            <a:ext cx="2859088" cy="217011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81000" y="85725"/>
            <a:ext cx="5675313" cy="993775"/>
          </a:xfrm>
        </p:spPr>
        <p:txBody>
          <a:bodyPr/>
          <a:lstStyle/>
          <a:p>
            <a:pPr eaLnBrk="1" hangingPunct="1"/>
            <a:r>
              <a:rPr lang="en-US" altLang="en-US" sz="3200"/>
              <a:t>Stairways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86200" cy="3263900"/>
          </a:xfrm>
        </p:spPr>
        <p:txBody>
          <a:bodyPr/>
          <a:lstStyle/>
          <a:p>
            <a:pPr eaLnBrk="1" hangingPunct="1"/>
            <a:r>
              <a:rPr lang="en-US" altLang="en-US" sz="2800"/>
              <a:t>Smooth rails</a:t>
            </a: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6858000" y="436563"/>
            <a:ext cx="2209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1926.1052(c)(8)</a:t>
            </a:r>
          </a:p>
        </p:txBody>
      </p:sp>
      <p:pic>
        <p:nvPicPr>
          <p:cNvPr id="17413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0888" y="1804988"/>
            <a:ext cx="3810000" cy="2854325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5C0E80-5434-4701-A420-89EB53465A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97113"/>
            <a:ext cx="3543300" cy="4724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81000" y="85725"/>
            <a:ext cx="5675313" cy="993775"/>
          </a:xfrm>
        </p:spPr>
        <p:txBody>
          <a:bodyPr/>
          <a:lstStyle/>
          <a:p>
            <a:pPr eaLnBrk="1" hangingPunct="1"/>
            <a:r>
              <a:rPr lang="en-US" altLang="en-US" sz="3200"/>
              <a:t>Stairways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sz="half" idx="1"/>
          </p:nvPr>
        </p:nvSpPr>
        <p:spPr>
          <a:xfrm>
            <a:off x="674688" y="1600200"/>
            <a:ext cx="3886200" cy="32639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Handrails that will not be a permanent part of the structure being built shall have a </a:t>
            </a:r>
            <a:r>
              <a:rPr lang="en-US" altLang="en-US" sz="2800" dirty="0">
                <a:solidFill>
                  <a:srgbClr val="FF0000"/>
                </a:solidFill>
              </a:rPr>
              <a:t>minimum clearance of 3 inches </a:t>
            </a:r>
            <a:r>
              <a:rPr lang="en-US" altLang="en-US" sz="2800" dirty="0"/>
              <a:t>between the handrail and walls, </a:t>
            </a:r>
          </a:p>
        </p:txBody>
      </p:sp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6858000" y="436563"/>
            <a:ext cx="2209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1926.1052(c)(8)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5D1BB6-12F0-4DB5-B785-0CE302E289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381000" y="85725"/>
            <a:ext cx="5675313" cy="993775"/>
          </a:xfrm>
        </p:spPr>
        <p:txBody>
          <a:bodyPr/>
          <a:lstStyle/>
          <a:p>
            <a:pPr eaLnBrk="1" hangingPunct="1"/>
            <a:r>
              <a:rPr lang="en-US" altLang="en-US" sz="3200"/>
              <a:t>Stairways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86200" cy="3263900"/>
          </a:xfrm>
        </p:spPr>
        <p:txBody>
          <a:bodyPr/>
          <a:lstStyle/>
          <a:p>
            <a:pPr eaLnBrk="1" hangingPunct="1"/>
            <a:r>
              <a:rPr lang="en-US" altLang="en-US" sz="2800"/>
              <a:t>Stairway landings have guardrails</a:t>
            </a:r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6858000" y="436563"/>
            <a:ext cx="2209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1926.1052(c)(12)</a:t>
            </a:r>
          </a:p>
        </p:txBody>
      </p:sp>
      <p:pic>
        <p:nvPicPr>
          <p:cNvPr id="19461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892300"/>
            <a:ext cx="4038600" cy="394176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BB1EB-0419-1CD3-E4AC-A2CF22938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Crossovers</a:t>
            </a:r>
          </a:p>
        </p:txBody>
      </p:sp>
      <p:pic>
        <p:nvPicPr>
          <p:cNvPr id="8" name="Content Placeholder 7" descr="Stairs leading to a tank&#10;&#10;Description automatically generated with medium confidence">
            <a:extLst>
              <a:ext uri="{FF2B5EF4-FFF2-40B4-BE49-F238E27FC236}">
                <a16:creationId xmlns:a16="http://schemas.microsoft.com/office/drawing/2014/main" id="{52900B69-5D9B-359C-A731-FF0EC8A477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91125" y="2505869"/>
            <a:ext cx="2952750" cy="2714625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3EE909F-1363-E677-C837-EE37F0A72A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Manny Commercial solutions are available. </a:t>
            </a:r>
          </a:p>
        </p:txBody>
      </p:sp>
    </p:spTree>
    <p:extLst>
      <p:ext uri="{BB962C8B-B14F-4D97-AF65-F5344CB8AC3E}">
        <p14:creationId xmlns:p14="http://schemas.microsoft.com/office/powerpoint/2010/main" val="257850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4A5E1-CAC7-CE02-B48C-3619967B7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0A5A4-D285-F17D-326A-4ABD9A2FE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60" y="1584959"/>
            <a:ext cx="8229600" cy="4525963"/>
          </a:xfrm>
        </p:spPr>
        <p:txBody>
          <a:bodyPr/>
          <a:lstStyle/>
          <a:p>
            <a:r>
              <a:rPr lang="en-US" dirty="0"/>
              <a:t>6 Stair </a:t>
            </a:r>
            <a:r>
              <a:rPr lang="en-US" dirty="0" err="1"/>
              <a:t>Fatals</a:t>
            </a:r>
            <a:r>
              <a:rPr lang="en-US" dirty="0"/>
              <a:t> and Dozens of falls. </a:t>
            </a:r>
          </a:p>
          <a:p>
            <a:r>
              <a:rPr lang="en-US" dirty="0"/>
              <a:t>Cell Phones</a:t>
            </a:r>
          </a:p>
          <a:p>
            <a:r>
              <a:rPr lang="en-US" dirty="0"/>
              <a:t>Carrying Objects</a:t>
            </a:r>
          </a:p>
          <a:p>
            <a:r>
              <a:rPr lang="en-US" dirty="0"/>
              <a:t>Use Handrails </a:t>
            </a:r>
          </a:p>
          <a:p>
            <a:endParaRPr lang="en-US" dirty="0"/>
          </a:p>
          <a:p>
            <a:r>
              <a:rPr lang="en-US" dirty="0"/>
              <a:t>Do you have a Tool Box Talk on these Three Issues?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2F06EB-AEA6-6512-A54B-6C0C8A657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485" y="1228566"/>
            <a:ext cx="17430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45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BB1EB-0419-1CD3-E4AC-A2CF22938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pic>
        <p:nvPicPr>
          <p:cNvPr id="6" name="Content Placeholder 5" descr="A metal silos with stairs&#10;&#10;Description automatically generated">
            <a:extLst>
              <a:ext uri="{FF2B5EF4-FFF2-40B4-BE49-F238E27FC236}">
                <a16:creationId xmlns:a16="http://schemas.microsoft.com/office/drawing/2014/main" id="{81F68BC2-E32A-6BE4-2EEC-77D9D9C429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00400" y="1417638"/>
            <a:ext cx="3392690" cy="4525963"/>
          </a:xfrm>
        </p:spPr>
      </p:pic>
    </p:spTree>
    <p:extLst>
      <p:ext uri="{BB962C8B-B14F-4D97-AF65-F5344CB8AC3E}">
        <p14:creationId xmlns:p14="http://schemas.microsoft.com/office/powerpoint/2010/main" val="1740926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BD79A-7AB2-4823-88CE-1D267BFE9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 2017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260993-271F-4EAD-9B11-0ED11011A2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8910" y="1981200"/>
            <a:ext cx="7306180" cy="4114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A218D-223A-4FD2-98B1-808862F8D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6308-C753-4CE6-9CA6-340010BC41AC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360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51679-E65B-A1AB-11D4-609B3C701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May 2022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259867-7CA3-7C89-2AEA-C117FE11C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232" b="48521"/>
          <a:stretch/>
        </p:blipFill>
        <p:spPr>
          <a:xfrm>
            <a:off x="457200" y="1600200"/>
            <a:ext cx="8229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7056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05B6A-FE7F-AEC4-C36B-2360BB5AD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May 2022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E94EDF-CDB8-8B52-2541-941C2E2955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156" b="41597"/>
          <a:stretch/>
        </p:blipFill>
        <p:spPr>
          <a:xfrm>
            <a:off x="457200" y="1600200"/>
            <a:ext cx="8229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5122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BBE91-F8DE-4710-9EC5-AECC0BDFE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April 2019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22A40F-4372-4024-BB93-8975D5A0D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076" y="1600200"/>
            <a:ext cx="3393847" cy="4525963"/>
          </a:xfrm>
        </p:spPr>
      </p:pic>
    </p:spTree>
    <p:extLst>
      <p:ext uri="{BB962C8B-B14F-4D97-AF65-F5344CB8AC3E}">
        <p14:creationId xmlns:p14="http://schemas.microsoft.com/office/powerpoint/2010/main" val="591772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April 2019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D801DF-6D8D-47E2-A474-C8425A35B4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076" y="1600200"/>
            <a:ext cx="3393847" cy="4525963"/>
          </a:xfrm>
        </p:spPr>
      </p:pic>
    </p:spTree>
    <p:extLst>
      <p:ext uri="{BB962C8B-B14F-4D97-AF65-F5344CB8AC3E}">
        <p14:creationId xmlns:p14="http://schemas.microsoft.com/office/powerpoint/2010/main" val="1564677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348706"/>
            <a:ext cx="4038600" cy="302895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307085"/>
            <a:ext cx="4038600" cy="311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09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381000" y="85725"/>
            <a:ext cx="5675313" cy="993775"/>
          </a:xfrm>
        </p:spPr>
        <p:txBody>
          <a:bodyPr/>
          <a:lstStyle/>
          <a:p>
            <a:pPr eaLnBrk="1" hangingPunct="1"/>
            <a:r>
              <a:rPr lang="en-US" altLang="en-US" sz="3200"/>
              <a:t>Stairways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86200" cy="3263900"/>
          </a:xfrm>
        </p:spPr>
        <p:txBody>
          <a:bodyPr/>
          <a:lstStyle/>
          <a:p>
            <a:pPr eaLnBrk="1" hangingPunct="1"/>
            <a:r>
              <a:rPr lang="en-US" altLang="en-US" sz="2800"/>
              <a:t>Free of nails</a:t>
            </a:r>
          </a:p>
          <a:p>
            <a:pPr eaLnBrk="1" hangingPunct="1"/>
            <a:r>
              <a:rPr lang="en-US" altLang="en-US" sz="2800"/>
              <a:t>No slippery conditions</a:t>
            </a:r>
          </a:p>
        </p:txBody>
      </p:sp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6858000" y="436563"/>
            <a:ext cx="2209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1926.1052(a)(6)&amp;(7)</a:t>
            </a:r>
          </a:p>
        </p:txBody>
      </p:sp>
      <p:pic>
        <p:nvPicPr>
          <p:cNvPr id="10245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4763" y="1600200"/>
            <a:ext cx="3165475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299</Words>
  <Application>Microsoft Office PowerPoint</Application>
  <PresentationFormat>On-screen Show (4:3)</PresentationFormat>
  <Paragraphs>64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Default Design</vt:lpstr>
      <vt:lpstr>Ladder and Stair Safety</vt:lpstr>
      <vt:lpstr>2022</vt:lpstr>
      <vt:lpstr>May 2017</vt:lpstr>
      <vt:lpstr>May 2022</vt:lpstr>
      <vt:lpstr>May 2022</vt:lpstr>
      <vt:lpstr>April 2019</vt:lpstr>
      <vt:lpstr>April 2019</vt:lpstr>
      <vt:lpstr>Transitions</vt:lpstr>
      <vt:lpstr>Stairways</vt:lpstr>
      <vt:lpstr>Stairways</vt:lpstr>
      <vt:lpstr>Obstructions</vt:lpstr>
      <vt:lpstr>Stairways</vt:lpstr>
      <vt:lpstr>Stairways</vt:lpstr>
      <vt:lpstr>Stairways</vt:lpstr>
      <vt:lpstr>Stairways</vt:lpstr>
      <vt:lpstr>Stairways</vt:lpstr>
      <vt:lpstr>Stairways</vt:lpstr>
      <vt:lpstr>Stairways</vt:lpstr>
      <vt:lpstr>Crossovers</vt:lpstr>
      <vt:lpstr>Questions</vt:lpstr>
    </vt:vector>
  </TitlesOfParts>
  <Company>OSHA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jnewquist</dc:creator>
  <cp:lastModifiedBy>Tonya Ford</cp:lastModifiedBy>
  <cp:revision>152</cp:revision>
  <dcterms:created xsi:type="dcterms:W3CDTF">2011-05-03T16:01:13Z</dcterms:created>
  <dcterms:modified xsi:type="dcterms:W3CDTF">2023-09-01T18:27:10Z</dcterms:modified>
</cp:coreProperties>
</file>