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1008" r:id="rId3"/>
    <p:sldId id="995" r:id="rId4"/>
    <p:sldId id="996" r:id="rId5"/>
    <p:sldId id="997" r:id="rId6"/>
    <p:sldId id="998" r:id="rId7"/>
    <p:sldId id="999" r:id="rId8"/>
    <p:sldId id="1000" r:id="rId9"/>
    <p:sldId id="1001" r:id="rId10"/>
    <p:sldId id="1002" r:id="rId11"/>
    <p:sldId id="1003" r:id="rId12"/>
    <p:sldId id="1004" r:id="rId13"/>
    <p:sldId id="1007" r:id="rId14"/>
    <p:sldId id="1005" r:id="rId15"/>
    <p:sldId id="993" r:id="rId16"/>
    <p:sldId id="433" r:id="rId17"/>
    <p:sldId id="512" r:id="rId18"/>
    <p:sldId id="513" r:id="rId19"/>
    <p:sldId id="318" r:id="rId20"/>
    <p:sldId id="994" r:id="rId21"/>
    <p:sldId id="514" r:id="rId22"/>
    <p:sldId id="516" r:id="rId23"/>
    <p:sldId id="522" r:id="rId24"/>
    <p:sldId id="521" r:id="rId25"/>
    <p:sldId id="1006" r:id="rId26"/>
    <p:sldId id="523" r:id="rId27"/>
    <p:sldId id="557" r:id="rId28"/>
    <p:sldId id="1009" r:id="rId29"/>
    <p:sldId id="294" r:id="rId30"/>
    <p:sldId id="268" r:id="rId31"/>
    <p:sldId id="271" r:id="rId32"/>
    <p:sldId id="319" r:id="rId33"/>
    <p:sldId id="260" r:id="rId34"/>
    <p:sldId id="518" r:id="rId35"/>
    <p:sldId id="520" r:id="rId36"/>
    <p:sldId id="517" r:id="rId37"/>
    <p:sldId id="1010" r:id="rId38"/>
    <p:sldId id="1011" r:id="rId39"/>
    <p:sldId id="295" r:id="rId40"/>
    <p:sldId id="296" r:id="rId41"/>
    <p:sldId id="280" r:id="rId42"/>
    <p:sldId id="284" r:id="rId43"/>
    <p:sldId id="285" r:id="rId44"/>
    <p:sldId id="1012" r:id="rId45"/>
    <p:sldId id="1013" r:id="rId46"/>
    <p:sldId id="1014" r:id="rId47"/>
    <p:sldId id="1015" r:id="rId48"/>
    <p:sldId id="555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4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1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AD8E36-C4FD-4B11-A126-71C1FA7FC36A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6E1EFE-846B-4C10-8823-5F204E7B5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85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Lending tree </a:t>
            </a:r>
            <a:r>
              <a:rPr lang="en-US" dirty="0" err="1"/>
              <a:t>jan</a:t>
            </a:r>
            <a:r>
              <a:rPr lang="en-US"/>
              <a:t> 2024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F68EB6-6B4B-4D8A-B7F3-1660A0518E9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03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3C544AF-73A5-4102-B956-B4D292F93C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6B739-EE10-4128-AE7B-9F47FE036BEA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6DFE271D-E6B2-4D40-BF1E-7DFC940093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28663"/>
            <a:ext cx="5945187" cy="3344862"/>
          </a:xfrm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CB7A1C39-0BF4-435A-9319-B1C53CAEF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0225"/>
            <a:ext cx="5029200" cy="41179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>
            <a:extLst>
              <a:ext uri="{FF2B5EF4-FFF2-40B4-BE49-F238E27FC236}">
                <a16:creationId xmlns:a16="http://schemas.microsoft.com/office/drawing/2014/main" id="{C1BB0035-C19A-4DA2-B7E1-4515665503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>
            <a:extLst>
              <a:ext uri="{FF2B5EF4-FFF2-40B4-BE49-F238E27FC236}">
                <a16:creationId xmlns:a16="http://schemas.microsoft.com/office/drawing/2014/main" id="{83F4C6CF-C79A-4C7F-A198-CBA2723DE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Seatbelt- you are 25 times more likely to be killed or seriously injured when thrown clear into the air</a:t>
            </a:r>
          </a:p>
          <a:p>
            <a:r>
              <a:rPr lang="en-US" altLang="en-US"/>
              <a:t>50% of people who die in motor vehicle crashes could have been saved had they worn a seatbelt</a:t>
            </a:r>
          </a:p>
          <a:p>
            <a:r>
              <a:rPr lang="en-US" altLang="en-US"/>
              <a:t>Driver distraction is one out of 6 we have here, but it’s one we need to focus on because of the growing danger of driver distractions</a:t>
            </a:r>
          </a:p>
          <a:p>
            <a:r>
              <a:rPr lang="en-US" altLang="en-US">
                <a:solidFill>
                  <a:srgbClr val="336699"/>
                </a:solidFill>
              </a:rPr>
              <a:t>According to the Trauma Society, distracted driving is a national epidemic that killed more than 6,000 people in 2008</a:t>
            </a:r>
          </a:p>
          <a:p>
            <a:endParaRPr lang="en-US" altLang="en-US"/>
          </a:p>
        </p:txBody>
      </p:sp>
      <p:sp>
        <p:nvSpPr>
          <p:cNvPr id="34820" name="Slide Number Placeholder 3">
            <a:extLst>
              <a:ext uri="{FF2B5EF4-FFF2-40B4-BE49-F238E27FC236}">
                <a16:creationId xmlns:a16="http://schemas.microsoft.com/office/drawing/2014/main" id="{5EF80072-BAB2-4723-A6D6-4377C93CE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51E8DF4-1CCD-48E9-BC51-7593354194A0}" type="slidenum">
              <a:rPr lang="en-US" altLang="en-US" sz="1200">
                <a:latin typeface="Times" panose="02020603050405020304" pitchFamily="18" charset="0"/>
              </a:rPr>
              <a:pPr/>
              <a:t>29</a:t>
            </a:fld>
            <a:endParaRPr lang="en-US" altLang="en-US" sz="120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6">
            <a:extLst>
              <a:ext uri="{FF2B5EF4-FFF2-40B4-BE49-F238E27FC236}">
                <a16:creationId xmlns:a16="http://schemas.microsoft.com/office/drawing/2014/main" id="{3186E431-E8DD-4A92-AA97-61E738CC758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7" rIns="91436" bIns="45717" anchor="b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ea typeface="MS PGothic" panose="020B0600070205080204" pitchFamily="34" charset="-128"/>
              </a:rPr>
              <a:t>©National Safety Council 2010</a:t>
            </a:r>
          </a:p>
        </p:txBody>
      </p:sp>
      <p:sp>
        <p:nvSpPr>
          <p:cNvPr id="35843" name="Rectangle 7">
            <a:extLst>
              <a:ext uri="{FF2B5EF4-FFF2-40B4-BE49-F238E27FC236}">
                <a16:creationId xmlns:a16="http://schemas.microsoft.com/office/drawing/2014/main" id="{99F81E41-BCA0-4CC7-A63F-651D51D8879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7" rIns="91436" bIns="45717" anchor="b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8A38B896-25C6-40B0-B570-C2E3E184E06E}" type="slidenum">
              <a:rPr lang="en-US" altLang="en-US" sz="1200">
                <a:ea typeface="MS PGothic" panose="020B0600070205080204" pitchFamily="34" charset="-128"/>
              </a:rPr>
              <a:pPr algn="r"/>
              <a:t>30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D8E2D0ED-1ED3-40DE-84ED-29A10D70E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>
            <a:extLst>
              <a:ext uri="{FF2B5EF4-FFF2-40B4-BE49-F238E27FC236}">
                <a16:creationId xmlns:a16="http://schemas.microsoft.com/office/drawing/2014/main" id="{467F3F1D-A8CF-4080-A5B2-244670868C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11D966A-80B9-46A3-9872-84ED7E1DE3A3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7" rIns="91436" bIns="45717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ea typeface="MS PGothic" panose="020B0600070205080204" pitchFamily="34" charset="-128"/>
              </a:rPr>
              <a:t>National Safety Council</a:t>
            </a:r>
          </a:p>
        </p:txBody>
      </p:sp>
      <p:sp>
        <p:nvSpPr>
          <p:cNvPr id="37891" name="Rectangle 6">
            <a:extLst>
              <a:ext uri="{FF2B5EF4-FFF2-40B4-BE49-F238E27FC236}">
                <a16:creationId xmlns:a16="http://schemas.microsoft.com/office/drawing/2014/main" id="{D93D796F-CEA4-4043-ABCD-0D55DC5788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7" rIns="91436" bIns="45717" anchor="b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ea typeface="MS PGothic" panose="020B0600070205080204" pitchFamily="34" charset="-128"/>
              </a:rPr>
              <a:t>Cell Phone Use While Driving</a:t>
            </a:r>
          </a:p>
        </p:txBody>
      </p:sp>
      <p:sp>
        <p:nvSpPr>
          <p:cNvPr id="37892" name="Rectangle 7">
            <a:extLst>
              <a:ext uri="{FF2B5EF4-FFF2-40B4-BE49-F238E27FC236}">
                <a16:creationId xmlns:a16="http://schemas.microsoft.com/office/drawing/2014/main" id="{8173AA8A-C9D6-465D-B06B-23655F844D8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7" rIns="91436" bIns="45717" anchor="b"/>
          <a:lstStyle>
            <a:lvl1pPr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76B5DC1B-FD38-43F3-8427-224F2A61A2C5}" type="slidenum">
              <a:rPr lang="en-US" altLang="en-US" sz="1200">
                <a:ea typeface="MS PGothic" panose="020B0600070205080204" pitchFamily="34" charset="-128"/>
              </a:rPr>
              <a:pPr algn="r"/>
              <a:t>31</a:t>
            </a:fld>
            <a:endParaRPr lang="en-US" altLang="en-US" sz="1200">
              <a:ea typeface="MS PGothic" panose="020B0600070205080204" pitchFamily="34" charset="-128"/>
            </a:endParaRPr>
          </a:p>
        </p:txBody>
      </p:sp>
      <p:sp>
        <p:nvSpPr>
          <p:cNvPr id="37893" name="Rectangle 2">
            <a:extLst>
              <a:ext uri="{FF2B5EF4-FFF2-40B4-BE49-F238E27FC236}">
                <a16:creationId xmlns:a16="http://schemas.microsoft.com/office/drawing/2014/main" id="{2CB7FCB2-7766-4D20-A98D-656597376A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4" name="Rectangle 3">
            <a:extLst>
              <a:ext uri="{FF2B5EF4-FFF2-40B4-BE49-F238E27FC236}">
                <a16:creationId xmlns:a16="http://schemas.microsoft.com/office/drawing/2014/main" id="{9373CB8E-6309-4F1C-BFB1-95BEB63178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z="1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EE5E11B-13F8-43A0-8AAD-AAB6DBCA2F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BCE8BE-F4D3-4508-815D-8935EE5C3EC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9C4471F6-EC63-446A-811F-11CF00C1C9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A7A90051-15F6-4CBD-AC1B-E9C3F921F1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Notes:  </a:t>
            </a:r>
            <a:r>
              <a:rPr lang="en-US" altLang="en-US"/>
              <a:t>The number of accidents increases with the deer migrating and mating season which occurs between the months of October and December </a:t>
            </a:r>
            <a:endParaRPr lang="en-US" altLang="en-US" b="1"/>
          </a:p>
          <a:p>
            <a:r>
              <a:rPr lang="en-US" altLang="en-US" b="1"/>
              <a:t>References:  </a:t>
            </a:r>
            <a:r>
              <a:rPr lang="en-US" altLang="en-US"/>
              <a:t>An insurance claims statistics study conducted in 2004-2005, on www.Car-Accidents.com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E8B433BD-B4A9-4725-86FC-2130FE2F01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3B2F1-AA8D-428A-8C0A-C4336E14C8EE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3927E2CF-C51D-405A-9071-180654788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0AF2D7CD-578C-4C1A-912F-10B68C5D9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b="1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BB31900-C4A5-4BB0-9947-59450E30B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351D13-411A-4501-8195-DE1690990F8C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144F46B9-09F6-46C3-89D6-D1592CEE8E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EE6A62BB-649F-46B3-ACBD-686E90DC3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References:  </a:t>
            </a:r>
            <a:r>
              <a:rPr lang="en-US" altLang="en-US"/>
              <a:t>Iowa Department of Public Safety</a:t>
            </a:r>
            <a:endParaRPr lang="en-US" altLang="en-US"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C1F4946-C017-4185-80F0-2ABBA203C4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15640D-83D0-4259-82D4-D79450B34406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2D2367C1-A9E8-4C58-A6DD-76B45E7236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B0162F3-C702-4AD4-8615-253AA2BAD3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References:  </a:t>
            </a:r>
            <a:r>
              <a:rPr lang="en-US" altLang="en-US"/>
              <a:t>Iowa Department of Public Safety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A2A6482-B2BC-47AF-979A-498C1FA228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B257C5-0951-4AAC-A2DF-D16710C33465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28C363F8-D180-4FE7-AE3F-D3697FA352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BB540BEB-4337-4873-97E9-5425962C5E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b="1"/>
              <a:t>References:  </a:t>
            </a:r>
            <a:r>
              <a:rPr lang="en-US" altLang="en-US"/>
              <a:t>Iowa Department of Public Safety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95902-BDF7-1EAF-E0AA-E2E4E8543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9678FF-E264-BDFD-0F0A-1B6F005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1A005-0A92-D13D-C78A-4907677B5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F888C-FCF6-4E4D-319E-F7C6C2B1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8CD2-C9DC-5F31-879A-C9D5E15D9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170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5BD4E-B9B1-FFD5-8E19-0CA65145B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1C08D6-ECD9-4E17-C38C-B01E6DC02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D30ED-50A3-7F65-86B6-63F3F49C5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34D8B3-8E45-86CF-09B9-3C9C4914C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1AD82-EA31-71F9-2859-F93E34214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33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3244A-E74F-C59A-DFF1-C815EF763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13A53E-92D9-89D1-CF8D-27EA39AB5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3987B-AD0A-29C1-CAEE-96159BFDC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8959-E218-7B9C-ABE3-A6AE4C8C8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B0E3E-5E87-1572-0953-2FDECDCE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016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DD5F3-410C-4832-886F-66D8CB8B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C1F9C-7A70-46C1-8138-AD7DDDA06124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66DE07-5AC6-44E3-8C48-37E222347B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C84BF8-74DD-4DCD-935D-DBD27F051C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49289-3F82-4AFA-850D-4E4B6CD3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2103A-DD9E-477C-BAAB-704FC4FC0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6679ED0E-C2DE-4581-8A64-5851098D2B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500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1A6AB-F2BB-4170-8E7D-164A32B2B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2ABDB-EB63-45E2-AFC3-51E2CB0796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E6AD9-B912-464A-96BE-41A5434EE53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1" y="1600200"/>
            <a:ext cx="5592233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A22D72-1E9F-4FF6-AB54-8487A96F6645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1" y="3925889"/>
            <a:ext cx="5592233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EC0B631-43CD-43DB-8D5C-1D238A7D9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02167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DD06DDD-8640-4B24-AE22-01A9C7365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D7D9922-1109-4DB6-9A76-36956C919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3052233" cy="476250"/>
          </a:xfrm>
        </p:spPr>
        <p:txBody>
          <a:bodyPr/>
          <a:lstStyle>
            <a:lvl1pPr>
              <a:defRPr/>
            </a:lvl1pPr>
          </a:lstStyle>
          <a:p>
            <a:fld id="{B60408C2-65A2-431A-9797-4E171F7E3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98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FE08-A730-D2BB-5DB5-631538EB8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CB08B-C275-6AD4-764D-D01F79262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A9F8CE-BE6E-FAB7-37FC-6F653EED9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B9FB6-1C57-AEC7-AF16-8C61D9825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CB51C-6A53-7B9F-E15A-7C9DEB0C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48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F8C64-D208-479B-6C30-D7B2B54DD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D3E55-2B4E-AD2D-0494-056703A68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CE7E58-7673-BBA1-C6DB-B64A61349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236C1-0B33-7F93-640E-EE17477A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AEB0B7-CE9C-F5B5-D76B-80F4E6E34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25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6C17-4E04-EC63-8F67-F8557214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6A5DC-5B47-1549-68BD-CCA972176E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C7599F-68DC-99A2-AFDD-C587ACA3BA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AA4FF9-60A1-D8F8-6FB5-77569CD81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1EF7A0-02C4-6FD4-87A0-B9E0D2BDD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7C681-E1B9-2A0D-66AE-C1D4EFCD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48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4E470-D6D6-2982-F80B-B76CDF00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E6347A-3913-54E6-25B6-4D7F0A335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B57CAD-B4F7-8229-E206-E769E43A0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3C54B5-9237-CAFB-7295-2E48180397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7C10B4-36FF-1B22-D447-8848F9320C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83C01E-2B9A-5AD5-44C1-63851804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C7CA7A-604F-3718-5911-67F4FE5C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9C1C15-A402-C521-07C1-E2785CA9B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05F19-4D5B-A890-6B14-CB5456E62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66A83-86D6-68F1-5197-CF8EC94C7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17E3C3-0A04-C9E5-835C-553224976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0B9827-3199-5556-C08E-D52EE96C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6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711DF1-67CE-0BBF-E6B7-64456CA86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EB87-19CE-AE4E-1E5F-A7F4B0B6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A0DE0-4974-EED1-EF9B-B4CBE3C0E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569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9860D-F5E5-8B61-AF4A-7820875FB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0C7619-73C5-0416-D495-5019D2C10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7B90AA-32B0-F4BA-5C0D-CC8200DA5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F1727B-C06C-7C17-A3BD-1FC76FCDB6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7915D6-ED0F-58B7-AC44-1C7F5E915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B1222-C12B-890B-09CD-EE13CFC92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93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B19E8-5C80-5C8B-A49C-BDD4E5578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2A082-03DE-D86E-147A-AB76C1A34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7548B4-4B13-ABF4-2131-A4106B76C1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A0B536-92F0-B984-A333-74ACA786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4A83E-E7A2-D592-15D4-63B4649E3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8491C-7817-964C-50AA-6E52F6B62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277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298C2-C355-02AC-43C7-F0FA7B74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BFE21-7F91-ACA6-4E59-6E79DEB98C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DE2929-1E79-A6C9-4BA2-9ECE10C44D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CF195-0B34-4285-992A-D1784D4B6DED}" type="datetimeFigureOut">
              <a:rPr lang="en-US" smtClean="0"/>
              <a:t>3/26/24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328C5-0155-F8FE-4E22-2C45905EAF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1326F-C51D-EE4E-9FBC-8A51E6E02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C783E-2B63-4C06-956F-D8B8599200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98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B7EE3-C564-8C88-8138-EE0397EA77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CDL Safety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46DD3B-B652-BDC6-EE07-59B919821F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johnanewquist@gmail.com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562911-D4B1-F2BF-142D-D28B61AE8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74" y="1122363"/>
            <a:ext cx="6661233" cy="10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85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30FAD-1F63-CEBF-A7ED-FFE671975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chain with a hook attached to it&#10;&#10;Description automatically generated">
            <a:extLst>
              <a:ext uri="{FF2B5EF4-FFF2-40B4-BE49-F238E27FC236}">
                <a16:creationId xmlns:a16="http://schemas.microsoft.com/office/drawing/2014/main" id="{535752B7-40CD-0F12-249E-AC443B5449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3979733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E5E2A-FA1A-981E-9867-21AC1394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hook on a chain&#10;&#10;Description automatically generated">
            <a:extLst>
              <a:ext uri="{FF2B5EF4-FFF2-40B4-BE49-F238E27FC236}">
                <a16:creationId xmlns:a16="http://schemas.microsoft.com/office/drawing/2014/main" id="{070284BB-32E7-2D95-D534-5A2B0CF90D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5" y="1825625"/>
            <a:ext cx="7729350" cy="4351338"/>
          </a:xfrm>
        </p:spPr>
      </p:pic>
    </p:spTree>
    <p:extLst>
      <p:ext uri="{BB962C8B-B14F-4D97-AF65-F5344CB8AC3E}">
        <p14:creationId xmlns:p14="http://schemas.microsoft.com/office/powerpoint/2010/main" val="3523876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8B15-AD23-9285-DBEE-67A17834D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close-up of a hand holding a hook&#10;&#10;Description automatically generated">
            <a:extLst>
              <a:ext uri="{FF2B5EF4-FFF2-40B4-BE49-F238E27FC236}">
                <a16:creationId xmlns:a16="http://schemas.microsoft.com/office/drawing/2014/main" id="{E7C37056-CAD7-4B4E-9977-BAED03D18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5" y="1825625"/>
            <a:ext cx="7729350" cy="4351338"/>
          </a:xfrm>
        </p:spPr>
      </p:pic>
    </p:spTree>
    <p:extLst>
      <p:ext uri="{BB962C8B-B14F-4D97-AF65-F5344CB8AC3E}">
        <p14:creationId xmlns:p14="http://schemas.microsoft.com/office/powerpoint/2010/main" val="1339975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C5879-6DA3-B2F1-7BCA-B5FEFE2F8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2937-71CF-6DAC-0F37-19654F0B8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7" name="Picture 6" descr="A chain on a wood surface&#10;&#10;Description automatically generated">
            <a:extLst>
              <a:ext uri="{FF2B5EF4-FFF2-40B4-BE49-F238E27FC236}">
                <a16:creationId xmlns:a16="http://schemas.microsoft.com/office/drawing/2014/main" id="{123A6EFD-FE1B-777D-AF93-86801336B9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00" y="15000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50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2B537-A1B7-B161-E727-E4D936BCF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9230DB6-9641-4C48-D258-28E7A29429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55348" y="2109216"/>
            <a:ext cx="4270663" cy="239957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12E4E5-2AE9-DB69-1643-F79901F0DF1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000" dirty="0"/>
              <a:t>Birmingham AL</a:t>
            </a:r>
          </a:p>
          <a:p>
            <a:pPr algn="l"/>
            <a:r>
              <a:rPr lang="en-US" sz="2000" b="0" i="0" dirty="0">
                <a:effectLst/>
              </a:rPr>
              <a:t>the driver of the U-Haul was trying to enter the parking deck but did not have the height clearance to do so.</a:t>
            </a:r>
          </a:p>
          <a:p>
            <a:pPr algn="l"/>
            <a:r>
              <a:rPr lang="en-US" sz="2000" b="0" i="0" dirty="0">
                <a:effectLst/>
              </a:rPr>
              <a:t>The top of the truck hit the beam, which caused it to collapse. The beam came crashing down on the cab of the truck.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4727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85C39-E690-9FA0-0929-4199179E2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FCC25-CC7C-F8C1-0CAA-D1662C803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Criss Cross Chains – No China chain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04C11CD-7EA9-4D95-F355-E08613F1F2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7150" y="1825625"/>
            <a:ext cx="4103700" cy="4351338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30CEACC0-7D10-8C23-24C3-48E5A4D266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07594" y="1825625"/>
            <a:ext cx="4110811" cy="4351338"/>
          </a:xfrm>
        </p:spPr>
      </p:pic>
    </p:spTree>
    <p:extLst>
      <p:ext uri="{BB962C8B-B14F-4D97-AF65-F5344CB8AC3E}">
        <p14:creationId xmlns:p14="http://schemas.microsoft.com/office/powerpoint/2010/main" val="29407521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24077"/>
            <a:ext cx="7886700" cy="994172"/>
          </a:xfrm>
        </p:spPr>
        <p:txBody>
          <a:bodyPr/>
          <a:lstStyle/>
          <a:p>
            <a:r>
              <a:rPr lang="en-US" dirty="0"/>
              <a:t>Sleep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14400"/>
            <a:ext cx="6762750" cy="59436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7% of all crashes</a:t>
            </a:r>
          </a:p>
          <a:p>
            <a:r>
              <a:rPr lang="en-US" sz="2400" b="0" i="0" dirty="0">
                <a:solidFill>
                  <a:srgbClr val="222222"/>
                </a:solidFill>
                <a:effectLst/>
              </a:rPr>
              <a:t>Driver fatigue is believed to cause 100,000 police-reported crashes annually with 1,550 deaths, 71,000 injuries, and $12.5 billion in monetary losses</a:t>
            </a:r>
            <a:endParaRPr lang="en-US" sz="2400" dirty="0"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Individuals who sleep fewer than six hours a night on average have a 13 per cent higher mortality risk than people who sleep at least seven hours.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U.S. sustains by far the highest economic losses up to $411 billion a year or 2.26% GDP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U.S. loses an equivalent of around 1.2 million working days due to insufficient sleep.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03" y="43128"/>
            <a:ext cx="3701697" cy="2776273"/>
          </a:xfrm>
        </p:spPr>
      </p:pic>
      <p:sp>
        <p:nvSpPr>
          <p:cNvPr id="4" name="TextBox 3"/>
          <p:cNvSpPr txBox="1"/>
          <p:nvPr/>
        </p:nvSpPr>
        <p:spPr>
          <a:xfrm>
            <a:off x="7467600" y="3352801"/>
            <a:ext cx="2895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Est. Incidence Rate per Chronobiology </a:t>
            </a: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Less than 5 hours – 7.89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5-6 hours – 5.21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6-7 hours – 3.62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7-8 hours - 2.27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8-9 hours -  2.50</a:t>
            </a:r>
          </a:p>
        </p:txBody>
      </p:sp>
    </p:spTree>
    <p:extLst>
      <p:ext uri="{BB962C8B-B14F-4D97-AF65-F5344CB8AC3E}">
        <p14:creationId xmlns:p14="http://schemas.microsoft.com/office/powerpoint/2010/main" val="23723765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24077"/>
            <a:ext cx="7886700" cy="994172"/>
          </a:xfrm>
        </p:spPr>
        <p:txBody>
          <a:bodyPr/>
          <a:lstStyle/>
          <a:p>
            <a:r>
              <a:rPr lang="en-US" dirty="0"/>
              <a:t>Sleep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843" y="1264596"/>
            <a:ext cx="5314950" cy="5389124"/>
          </a:xfrm>
        </p:spPr>
        <p:txBody>
          <a:bodyPr>
            <a:normAutofit/>
          </a:bodyPr>
          <a:lstStyle/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ontent Placeholder 8" descr="Logo, company name&#10;&#10;Description automatically generated">
            <a:extLst>
              <a:ext uri="{FF2B5EF4-FFF2-40B4-BE49-F238E27FC236}">
                <a16:creationId xmlns:a16="http://schemas.microsoft.com/office/drawing/2014/main" id="{86DB93A0-1625-469E-A5FE-A9ABF653F8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208" y="1406264"/>
            <a:ext cx="5181600" cy="3400170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5C7098-3C34-4586-A55C-FCF8288926E7}"/>
              </a:ext>
            </a:extLst>
          </p:cNvPr>
          <p:cNvSpPr txBox="1"/>
          <p:nvPr/>
        </p:nvSpPr>
        <p:spPr>
          <a:xfrm>
            <a:off x="1075134" y="1406263"/>
            <a:ext cx="53110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Individuals could: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Set consistent wake-up times;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Limit the use of electronic items before bedtime;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Eat 2-3 hours before bedtime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Exercise Regular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Sleep medication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841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4950" y="24077"/>
            <a:ext cx="7886700" cy="994172"/>
          </a:xfrm>
        </p:spPr>
        <p:txBody>
          <a:bodyPr/>
          <a:lstStyle/>
          <a:p>
            <a:r>
              <a:rPr lang="en-US" dirty="0"/>
              <a:t>Sleep Medications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0843" y="1264596"/>
            <a:ext cx="5314950" cy="5389124"/>
          </a:xfrm>
        </p:spPr>
        <p:txBody>
          <a:bodyPr>
            <a:normAutofit/>
          </a:bodyPr>
          <a:lstStyle/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13B1BF4-638F-480B-A0A4-4EEB0676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43" y="2006625"/>
            <a:ext cx="3581400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5EED0C-6399-4633-AB17-6178F2A2B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7618" y="1825625"/>
            <a:ext cx="1276350" cy="3581400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C274D7B-734E-4EFF-8213-664F136D11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769405" y="1621656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16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October 2014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Delivery Driver strikes pedestrian in center turn lane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208" y="1828801"/>
            <a:ext cx="3972479" cy="3105583"/>
          </a:xfrm>
        </p:spPr>
      </p:pic>
    </p:spTree>
    <p:extLst>
      <p:ext uri="{BB962C8B-B14F-4D97-AF65-F5344CB8AC3E}">
        <p14:creationId xmlns:p14="http://schemas.microsoft.com/office/powerpoint/2010/main" val="25237769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5095C-7F6A-5994-6BDC-D4E021A19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March 2024</a:t>
            </a:r>
          </a:p>
        </p:txBody>
      </p:sp>
      <p:pic>
        <p:nvPicPr>
          <p:cNvPr id="1026" name="Picture 2" descr="How does that even happen?': Car flies into and through landscape trailer  in Lynnfield">
            <a:extLst>
              <a:ext uri="{FF2B5EF4-FFF2-40B4-BE49-F238E27FC236}">
                <a16:creationId xmlns:a16="http://schemas.microsoft.com/office/drawing/2014/main" id="{92E4B3AA-8A3F-A663-283A-DBBA7F6F0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522" y="2505075"/>
            <a:ext cx="2658514" cy="354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11B312-F086-080B-8C6C-DF5249A22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5937" y="2505075"/>
            <a:ext cx="4357552" cy="3263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089AD-E201-1070-F8BA-44C3407594AF}"/>
              </a:ext>
            </a:extLst>
          </p:cNvPr>
          <p:cNvSpPr txBox="1"/>
          <p:nvPr/>
        </p:nvSpPr>
        <p:spPr>
          <a:xfrm>
            <a:off x="2135937" y="1774716"/>
            <a:ext cx="82026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The Kia Sorento drove off the road and collided with a landscaping truck.</a:t>
            </a:r>
          </a:p>
        </p:txBody>
      </p:sp>
    </p:spTree>
    <p:extLst>
      <p:ext uri="{BB962C8B-B14F-4D97-AF65-F5344CB8AC3E}">
        <p14:creationId xmlns:p14="http://schemas.microsoft.com/office/powerpoint/2010/main" val="3799954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CADB3-6A8A-E595-85DB-4320E8AB0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0" i="0" dirty="0">
                <a:effectLst/>
              </a:rPr>
              <a:t>Right turn only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B664F3-5048-4DBC-6A8B-1D43E5282EA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3227532"/>
            <a:ext cx="5181600" cy="1547524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5F9C3AD-F82C-1334-C1C6-2F86AB0301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3057101"/>
            <a:ext cx="5181600" cy="1888386"/>
          </a:xfrm>
        </p:spPr>
      </p:pic>
    </p:spTree>
    <p:extLst>
      <p:ext uri="{BB962C8B-B14F-4D97-AF65-F5344CB8AC3E}">
        <p14:creationId xmlns:p14="http://schemas.microsoft.com/office/powerpoint/2010/main" val="27981228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676-4403-49BD-9F6C-FBE2632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Road 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ADA7C-32E8-453F-B194-E8AFFC330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8362"/>
            <a:ext cx="4958966" cy="3917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0" i="0" dirty="0">
                <a:effectLst/>
              </a:rPr>
              <a:t>45.4% was another driver angrily honking their horn.</a:t>
            </a:r>
          </a:p>
          <a:p>
            <a:r>
              <a:rPr lang="en-US" sz="2400" b="0" i="0" dirty="0">
                <a:effectLst/>
              </a:rPr>
              <a:t>38.9% other drivers signaling rude hand gestures</a:t>
            </a:r>
          </a:p>
          <a:p>
            <a:r>
              <a:rPr lang="en-US" sz="2400" b="0" i="0" dirty="0">
                <a:effectLst/>
              </a:rPr>
              <a:t>30% another driver driving while distracted with their phone.</a:t>
            </a:r>
          </a:p>
          <a:p>
            <a:r>
              <a:rPr lang="en-US" sz="2400" dirty="0"/>
              <a:t>Attacker said other women cut her off. </a:t>
            </a:r>
          </a:p>
          <a:p>
            <a:r>
              <a:rPr lang="en-US" sz="2400" dirty="0"/>
              <a:t>2</a:t>
            </a:r>
            <a:r>
              <a:rPr lang="en-US" sz="2400" b="0" i="0" dirty="0">
                <a:effectLst/>
              </a:rPr>
              <a:t> years in jail. </a:t>
            </a:r>
          </a:p>
          <a:p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12AE63-2917-4279-B07F-6CDC1586E32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185602"/>
            <a:ext cx="6090206" cy="317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62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676-4403-49BD-9F6C-FBE2632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Road 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ADA7C-32E8-453F-B194-E8AFFC330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8362"/>
            <a:ext cx="4958966" cy="3917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0" i="0" dirty="0">
                <a:solidFill>
                  <a:srgbClr val="202124"/>
                </a:solidFill>
                <a:effectLst/>
              </a:rPr>
              <a:t> 2021 - someone has been </a:t>
            </a:r>
            <a:r>
              <a:rPr lang="en-US" sz="2400" b="0" i="0" dirty="0">
                <a:solidFill>
                  <a:srgbClr val="FF0000"/>
                </a:solidFill>
                <a:effectLst/>
              </a:rPr>
              <a:t>shot </a:t>
            </a:r>
            <a:r>
              <a:rPr lang="en-US" sz="2400" b="0" i="0" dirty="0">
                <a:solidFill>
                  <a:srgbClr val="202124"/>
                </a:solidFill>
                <a:effectLst/>
              </a:rPr>
              <a:t>and killed or injured in a road rage incident on average every 18 hours</a:t>
            </a:r>
          </a:p>
          <a:p>
            <a:r>
              <a:rPr lang="en-US" sz="2400" b="0" i="0" dirty="0">
                <a:solidFill>
                  <a:srgbClr val="4D5156"/>
                </a:solidFill>
                <a:effectLst/>
              </a:rPr>
              <a:t>50% of all car crashes that end in fatality</a:t>
            </a:r>
          </a:p>
          <a:p>
            <a:endParaRPr lang="en-US" sz="2400" b="0" i="0" dirty="0">
              <a:solidFill>
                <a:srgbClr val="202124"/>
              </a:solidFill>
              <a:effectLst/>
            </a:endParaRPr>
          </a:p>
          <a:p>
            <a:endParaRPr lang="en-US" sz="24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C000CF6-E06E-41E2-B9EF-26B2119477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70238" y="1240955"/>
            <a:ext cx="5108850" cy="2860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EE0EBE-34A1-4A97-842F-C9391AE74A10}"/>
              </a:ext>
            </a:extLst>
          </p:cNvPr>
          <p:cNvSpPr txBox="1"/>
          <p:nvPr/>
        </p:nvSpPr>
        <p:spPr>
          <a:xfrm>
            <a:off x="6870238" y="4543425"/>
            <a:ext cx="4958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Ongoing two felony counts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9054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A1D8-85B4-4846-B4A9-4C2336F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up issues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EE1FC5-DB30-476C-8453-0438586F0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0947" y="1894803"/>
            <a:ext cx="3025653" cy="302565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03E7C4-0022-4CD4-80A7-51C001A14D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6051" y="1870229"/>
            <a:ext cx="4140724" cy="3050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1CD6B-520F-41E6-A5FC-B99BC4D86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020" y="1870229"/>
            <a:ext cx="3050227" cy="30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1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A1D8-85B4-4846-B4A9-4C2336F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up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65B02-08A6-4879-A01E-F9384EC82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077115"/>
          </a:xfrm>
        </p:spPr>
        <p:txBody>
          <a:bodyPr>
            <a:normAutofit/>
          </a:bodyPr>
          <a:lstStyle/>
          <a:p>
            <a:r>
              <a:rPr lang="en-US" sz="2400" dirty="0"/>
              <a:t>Pull forward parking</a:t>
            </a:r>
          </a:p>
          <a:p>
            <a:r>
              <a:rPr lang="en-US" sz="2400" b="0" i="0" dirty="0">
                <a:solidFill>
                  <a:srgbClr val="202124"/>
                </a:solidFill>
                <a:effectLst/>
              </a:rPr>
              <a:t>Think twice, look twice</a:t>
            </a:r>
          </a:p>
          <a:p>
            <a:r>
              <a:rPr lang="en-US" sz="2400" dirty="0">
                <a:solidFill>
                  <a:srgbClr val="202124"/>
                </a:solidFill>
              </a:rPr>
              <a:t>Minimize distractions – music, cell phone</a:t>
            </a:r>
            <a:endParaRPr lang="en-US" sz="2400" b="0" i="0" dirty="0">
              <a:solidFill>
                <a:srgbClr val="202124"/>
              </a:solidFill>
              <a:effectLst/>
            </a:endParaRPr>
          </a:p>
          <a:p>
            <a:r>
              <a:rPr lang="en-US" sz="2400" dirty="0"/>
              <a:t>Slow 5 mph speed</a:t>
            </a:r>
          </a:p>
          <a:p>
            <a:r>
              <a:rPr lang="en-US" sz="2400" dirty="0"/>
              <a:t>Honk if blind spots</a:t>
            </a:r>
          </a:p>
          <a:p>
            <a:r>
              <a:rPr lang="en-US" sz="2400" dirty="0"/>
              <a:t>Reverse Camera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122" name="Picture 2" descr="Backing up Safely - Comedy Traffic School®">
            <a:extLst>
              <a:ext uri="{FF2B5EF4-FFF2-40B4-BE49-F238E27FC236}">
                <a16:creationId xmlns:a16="http://schemas.microsoft.com/office/drawing/2014/main" id="{80559522-D9FA-433E-AF5C-0CC64E2772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119" y="1869399"/>
            <a:ext cx="4595813" cy="24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58F5-BFDD-41FA-BDC7-7B72821D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610099"/>
            <a:ext cx="6405673" cy="2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58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BB17-880E-010B-DDAB-FE5EA61DF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3549649" cy="16162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0" i="0">
                <a:effectLst/>
              </a:rPr>
              <a:t>“Over driving your headlights.”</a:t>
            </a:r>
            <a:endParaRPr lang="en-US" sz="3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C759C-2C4A-12A1-033A-39A9FE7628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693" y="2533476"/>
            <a:ext cx="3346964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0" i="0">
                <a:effectLst/>
              </a:rPr>
              <a:t>Very common. </a:t>
            </a:r>
          </a:p>
          <a:p>
            <a:r>
              <a:rPr lang="en-US" sz="2000" b="0" i="0">
                <a:effectLst/>
              </a:rPr>
              <a:t>When you can’t stop in the distance you can see. </a:t>
            </a:r>
          </a:p>
          <a:p>
            <a:r>
              <a:rPr lang="en-US" sz="2000" b="0" i="0">
                <a:effectLst/>
              </a:rPr>
              <a:t>Why pile ups happen in fog.</a:t>
            </a:r>
            <a:endParaRPr lang="en-US" sz="200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A35227-FEA1-8CB7-C5AC-1C1979CDB0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7890"/>
          <a:stretch/>
        </p:blipFill>
        <p:spPr>
          <a:xfrm>
            <a:off x="7682486" y="1385602"/>
            <a:ext cx="3469352" cy="28117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AFCAD34-1AFC-BC1A-F6B2-C34C63912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089243" y="5858828"/>
            <a:ext cx="6226463" cy="123363"/>
            <a:chOff x="7015162" y="5858828"/>
            <a:chExt cx="4300544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129F4A2-3705-CF87-3DDA-AF9CE9389B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03753" y="3770237"/>
              <a:ext cx="123362" cy="4300544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1B1028-FC76-5583-3A1F-5815A7DCF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09789" y="4876274"/>
              <a:ext cx="123362" cy="2088471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BDFC5FA-EFC9-44D0-1E7C-1A31FD89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0893" y="1385602"/>
            <a:ext cx="2610214" cy="408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2560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8EEAB-9483-4905-BE5E-0C0F3E825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66657-C1F9-4CB1-8DEC-BD4FD316AE4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June 18, 2021</a:t>
            </a:r>
          </a:p>
          <a:p>
            <a:r>
              <a:rPr lang="en-US" sz="2400" b="0" i="0" dirty="0">
                <a:solidFill>
                  <a:srgbClr val="050505"/>
                </a:solidFill>
                <a:effectLst/>
              </a:rPr>
              <a:t>A Worker was hit yesterday in the parking lot by a pickup driven by another worker. </a:t>
            </a:r>
          </a:p>
          <a:p>
            <a:r>
              <a:rPr lang="en-US" sz="2400" dirty="0">
                <a:solidFill>
                  <a:srgbClr val="050505"/>
                </a:solidFill>
              </a:rPr>
              <a:t>Suggestions?</a:t>
            </a:r>
            <a:endParaRPr lang="en-US" sz="2400" dirty="0"/>
          </a:p>
        </p:txBody>
      </p:sp>
      <p:pic>
        <p:nvPicPr>
          <p:cNvPr id="6146" name="Picture 2" descr="May be an image of car, road and sky">
            <a:extLst>
              <a:ext uri="{FF2B5EF4-FFF2-40B4-BE49-F238E27FC236}">
                <a16:creationId xmlns:a16="http://schemas.microsoft.com/office/drawing/2014/main" id="{E25F2BF3-C3E9-4B02-88F4-ECAA3CCE60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192" y="1782650"/>
            <a:ext cx="32592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1082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C227-87A5-5EBC-6027-E764E31E6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066" y="618741"/>
            <a:ext cx="2880828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Stats</a:t>
            </a:r>
          </a:p>
        </p:txBody>
      </p:sp>
      <p:pic>
        <p:nvPicPr>
          <p:cNvPr id="10" name="Content Placeholder 9" descr="A yellow and black chart with a truck and logos&#10;&#10;Description automatically generated with medium confidence">
            <a:extLst>
              <a:ext uri="{FF2B5EF4-FFF2-40B4-BE49-F238E27FC236}">
                <a16:creationId xmlns:a16="http://schemas.microsoft.com/office/drawing/2014/main" id="{554D4A80-366F-C966-C737-E2C79801F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347" y="228600"/>
            <a:ext cx="7906045" cy="64236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DCA3C2F-9C6D-3B6B-8EE9-64BBB74D9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9" y="2926080"/>
            <a:ext cx="3569868" cy="34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780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8A140-A708-5EE6-CC7A-D575E1912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on 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18849-DCD9-07D2-EDDF-BE47CBB8CD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Slow down:</a:t>
            </a:r>
          </a:p>
          <a:p>
            <a:r>
              <a:rPr lang="en-US" sz="2400" dirty="0"/>
              <a:t>Avoid sudden movements: Avoid sudden acceleration, deceleration, and sharp turns.</a:t>
            </a:r>
          </a:p>
          <a:p>
            <a:r>
              <a:rPr lang="en-US" sz="2400" dirty="0"/>
              <a:t>Brake gently: Brake to prevent skidding, and use engine braking when possible.</a:t>
            </a:r>
          </a:p>
          <a:p>
            <a:r>
              <a:rPr lang="en-US" sz="2400" dirty="0"/>
              <a:t>Watch for black ice: </a:t>
            </a:r>
          </a:p>
          <a:p>
            <a:r>
              <a:rPr lang="en-US" sz="2400" dirty="0"/>
              <a:t>Keep your distance</a:t>
            </a:r>
          </a:p>
          <a:p>
            <a:r>
              <a:rPr lang="en-US" sz="2400" dirty="0"/>
              <a:t>Lights on in day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6306473-8BA2-D932-EABF-CC3D80B541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589398" y="2120593"/>
            <a:ext cx="6327759" cy="239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625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20545820-BDD4-4DBA-8FA8-7C28E56C27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9" y="730250"/>
            <a:ext cx="7769225" cy="100647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Top Six Driver Errors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689E8773-BC22-41E8-95C5-816599F45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7001" y="1768476"/>
            <a:ext cx="6359524" cy="42465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Failure to wear a seatbelt</a:t>
            </a:r>
          </a:p>
          <a:p>
            <a:pPr marL="865188" lvl="1" indent="-342900">
              <a:lnSpc>
                <a:spcPct val="80000"/>
              </a:lnSpc>
            </a:pPr>
            <a:endParaRPr lang="en-US" altLang="en-US" sz="26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Excessive speeding </a:t>
            </a:r>
          </a:p>
          <a:p>
            <a:pPr marL="865188" lvl="1" indent="-3429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en-US" altLang="en-US" sz="26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Distraction/inattentiveness - eating, drinking, smoking, radio, cell phone..</a:t>
            </a:r>
          </a:p>
          <a:p>
            <a:pPr marL="865188" lvl="1" indent="-3429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en-US" altLang="en-US" sz="26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Incorrect assumptions about other drivers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en-US" altLang="en-US" sz="26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Tailgating/not leaving enough space between vehicles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endParaRPr lang="en-US" altLang="en-US" sz="26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600" dirty="0"/>
              <a:t>Not checking traffic before pulling out or crossing lanes </a:t>
            </a:r>
          </a:p>
          <a:p>
            <a:pPr>
              <a:lnSpc>
                <a:spcPct val="80000"/>
              </a:lnSpc>
            </a:pPr>
            <a:endParaRPr lang="en-US" altLang="en-US" sz="1800" dirty="0"/>
          </a:p>
        </p:txBody>
      </p:sp>
      <p:pic>
        <p:nvPicPr>
          <p:cNvPr id="8196" name="Picture 5" descr="iStock_000010702872Large-Fleet 2">
            <a:extLst>
              <a:ext uri="{FF2B5EF4-FFF2-40B4-BE49-F238E27FC236}">
                <a16:creationId xmlns:a16="http://schemas.microsoft.com/office/drawing/2014/main" id="{174DA3A7-B152-4E65-9FEE-9739477FD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47801"/>
            <a:ext cx="28194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73DD-DEEB-FBCA-E4AD-19185D117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yellow strap with a metal buckle&#10;&#10;Description automatically generated">
            <a:extLst>
              <a:ext uri="{FF2B5EF4-FFF2-40B4-BE49-F238E27FC236}">
                <a16:creationId xmlns:a16="http://schemas.microsoft.com/office/drawing/2014/main" id="{F2246DC5-CD09-B5B1-A235-DFA5B2EE76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1891018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F72AB0F-9C97-4976-866F-7DB16D34122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83658" y="657224"/>
            <a:ext cx="9299643" cy="1074299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336699"/>
                </a:solidFill>
              </a:rPr>
              <a:t>Cell Phones: A Distraction Like No Other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1C6F978-3F2F-47CE-8FDA-0788F931C12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11286" y="1731522"/>
            <a:ext cx="7694613" cy="339495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r>
              <a:rPr lang="en-US" altLang="en-US" sz="2400" dirty="0"/>
              <a:t>Talking on cell phones </a:t>
            </a:r>
            <a:r>
              <a:rPr lang="en-US" altLang="en-US" sz="2400" b="1" dirty="0"/>
              <a:t>increases crash risk 4x</a:t>
            </a:r>
            <a:r>
              <a:rPr lang="en-US" altLang="en-US" sz="2400" dirty="0"/>
              <a:t> </a:t>
            </a:r>
          </a:p>
          <a:p>
            <a:pPr lvl="1" indent="-285750">
              <a:buClr>
                <a:schemeClr val="tx1"/>
              </a:buClr>
            </a:pPr>
            <a:r>
              <a:rPr lang="en-US" altLang="en-US" dirty="0"/>
              <a:t>More than 100 million people are talking while driving</a:t>
            </a:r>
          </a:p>
          <a:p>
            <a:pPr lvl="1" indent="-285750">
              <a:buClr>
                <a:schemeClr val="tx1"/>
              </a:buClr>
            </a:pPr>
            <a:r>
              <a:rPr lang="en-US" altLang="en-US" dirty="0"/>
              <a:t>11% of all drivers at any moment</a:t>
            </a:r>
          </a:p>
          <a:p>
            <a:pPr lvl="1" indent="-285750">
              <a:buClr>
                <a:schemeClr val="tx1"/>
              </a:buClr>
            </a:pPr>
            <a:endParaRPr lang="en-US" altLang="en-US" dirty="0"/>
          </a:p>
          <a:p>
            <a:pPr lvl="1" indent="-285750">
              <a:buClr>
                <a:schemeClr val="tx1"/>
              </a:buClr>
            </a:pPr>
            <a:endParaRPr lang="en-US" altLang="en-US" dirty="0"/>
          </a:p>
          <a:p>
            <a:pPr lvl="1" indent="-285750">
              <a:buClr>
                <a:schemeClr val="tx1"/>
              </a:buClr>
            </a:pPr>
            <a:r>
              <a:rPr lang="en-US" altLang="en-US" b="1" dirty="0"/>
              <a:t>Result: </a:t>
            </a:r>
            <a:r>
              <a:rPr lang="en-US" altLang="en-US" dirty="0"/>
              <a:t>1.4 million crashes/year</a:t>
            </a:r>
          </a:p>
          <a:p>
            <a:pPr lvl="1" indent="-285750">
              <a:buClr>
                <a:schemeClr val="tx1"/>
              </a:buClr>
              <a:buNone/>
            </a:pPr>
            <a:r>
              <a:rPr lang="en-US" altLang="en-US" dirty="0"/>
              <a:t>	(25% of all crashes)</a:t>
            </a:r>
          </a:p>
          <a:p>
            <a:pPr lvl="1" indent="-285750">
              <a:buClr>
                <a:schemeClr val="tx1"/>
              </a:buClr>
              <a:buNone/>
            </a:pPr>
            <a:r>
              <a:rPr lang="en-US" altLang="en-US" dirty="0"/>
              <a:t>	are caused by cell phone use.</a:t>
            </a:r>
          </a:p>
          <a:p>
            <a:pPr lvl="1" indent="-285750">
              <a:buClr>
                <a:schemeClr val="tx1"/>
              </a:buClr>
            </a:pPr>
            <a:endParaRPr lang="en-US" altLang="en-US" sz="1800" dirty="0"/>
          </a:p>
          <a:p>
            <a:pPr lvl="1" indent="-285750">
              <a:buClr>
                <a:schemeClr val="tx1"/>
              </a:buClr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sz="1800" dirty="0"/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en-US" altLang="en-US" dirty="0"/>
          </a:p>
        </p:txBody>
      </p:sp>
      <p:pic>
        <p:nvPicPr>
          <p:cNvPr id="12292" name="Picture 4" descr="iStock_000010699587Large-Fleet">
            <a:extLst>
              <a:ext uri="{FF2B5EF4-FFF2-40B4-BE49-F238E27FC236}">
                <a16:creationId xmlns:a16="http://schemas.microsoft.com/office/drawing/2014/main" id="{F1775649-0B12-4595-BC65-84B1AD941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834" y="2989634"/>
            <a:ext cx="407670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E7B3E1CD-10E3-4BB4-AD1D-086DD1A78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788" y="323849"/>
            <a:ext cx="82296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0" b="1" dirty="0">
                <a:solidFill>
                  <a:srgbClr val="336699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Inattention Blindness </a:t>
            </a:r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4D9D8856-8C90-4126-8E52-E83A4BF97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" y="4205992"/>
            <a:ext cx="365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latin typeface="+mn-lt"/>
                <a:ea typeface="MS PGothic" panose="020B0600070205080204" pitchFamily="34" charset="-128"/>
              </a:rPr>
              <a:t>What a driver in a simulator saw when </a:t>
            </a:r>
          </a:p>
          <a:p>
            <a:pPr algn="ctr"/>
            <a:r>
              <a:rPr lang="en-US" altLang="en-US" dirty="0">
                <a:latin typeface="+mn-lt"/>
                <a:ea typeface="MS PGothic" panose="020B0600070205080204" pitchFamily="34" charset="-128"/>
              </a:rPr>
              <a:t>not using a phone.  </a:t>
            </a:r>
          </a:p>
        </p:txBody>
      </p:sp>
      <p:sp>
        <p:nvSpPr>
          <p:cNvPr id="14340" name="Rectangle 6">
            <a:extLst>
              <a:ext uri="{FF2B5EF4-FFF2-40B4-BE49-F238E27FC236}">
                <a16:creationId xmlns:a16="http://schemas.microsoft.com/office/drawing/2014/main" id="{6439184C-FEDC-4244-8086-B80F309AD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6850" y="4515643"/>
            <a:ext cx="365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dirty="0">
                <a:latin typeface="+mn-lt"/>
                <a:ea typeface="MS PGothic" panose="020B0600070205080204" pitchFamily="34" charset="-128"/>
              </a:rPr>
              <a:t>What the same driver saw while on a phone conversation.</a:t>
            </a:r>
          </a:p>
        </p:txBody>
      </p:sp>
      <p:pic>
        <p:nvPicPr>
          <p:cNvPr id="14341" name="Picture 9" descr="20091119-tows-undistracted-2-350x263">
            <a:extLst>
              <a:ext uri="{FF2B5EF4-FFF2-40B4-BE49-F238E27FC236}">
                <a16:creationId xmlns:a16="http://schemas.microsoft.com/office/drawing/2014/main" id="{FF31FFAF-0A65-4279-BE9F-6E3862F5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0048"/>
          <a:stretch>
            <a:fillRect/>
          </a:stretch>
        </p:blipFill>
        <p:spPr bwMode="auto">
          <a:xfrm>
            <a:off x="838200" y="1347788"/>
            <a:ext cx="38100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20091119-tows-distracted-2-350x263">
            <a:extLst>
              <a:ext uri="{FF2B5EF4-FFF2-40B4-BE49-F238E27FC236}">
                <a16:creationId xmlns:a16="http://schemas.microsoft.com/office/drawing/2014/main" id="{B8675C48-4B2A-4EE4-9A62-22382C16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10048"/>
          <a:stretch>
            <a:fillRect/>
          </a:stretch>
        </p:blipFill>
        <p:spPr bwMode="auto">
          <a:xfrm>
            <a:off x="5386388" y="1347787"/>
            <a:ext cx="38100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19AE9FF-6ED9-422E-B1D6-720E96DFB5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1" y="212725"/>
            <a:ext cx="7769225" cy="549275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Texting while Driving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010BDC0-C92E-4DFA-9A56-EA571BDBE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3213" y="968375"/>
            <a:ext cx="8534400" cy="4217988"/>
          </a:xfrm>
        </p:spPr>
        <p:txBody>
          <a:bodyPr>
            <a:normAutofit lnSpcReduction="10000"/>
          </a:bodyPr>
          <a:lstStyle/>
          <a:p>
            <a:r>
              <a:rPr lang="en-US" altLang="en-US" sz="2400" b="1" dirty="0">
                <a:solidFill>
                  <a:srgbClr val="336699"/>
                </a:solidFill>
              </a:rPr>
              <a:t>Texting </a:t>
            </a:r>
            <a:r>
              <a:rPr lang="en-US" altLang="en-US" sz="2400" dirty="0">
                <a:solidFill>
                  <a:srgbClr val="336699"/>
                </a:solidFill>
              </a:rPr>
              <a:t>while driving = </a:t>
            </a:r>
            <a:r>
              <a:rPr lang="en-US" altLang="en-US" sz="2400" b="1" dirty="0">
                <a:solidFill>
                  <a:srgbClr val="336699"/>
                </a:solidFill>
              </a:rPr>
              <a:t>6 times</a:t>
            </a:r>
            <a:r>
              <a:rPr lang="en-US" altLang="en-US" sz="2400" dirty="0">
                <a:solidFill>
                  <a:srgbClr val="336699"/>
                </a:solidFill>
              </a:rPr>
              <a:t> more likely to result in an accident than 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336699"/>
                </a:solidFill>
              </a:rPr>
              <a:t>      driving while intoxicated</a:t>
            </a:r>
          </a:p>
          <a:p>
            <a:endParaRPr lang="en-US" altLang="en-US" sz="2400" b="1" dirty="0">
              <a:solidFill>
                <a:srgbClr val="336699"/>
              </a:solidFill>
            </a:endParaRPr>
          </a:p>
          <a:p>
            <a:r>
              <a:rPr lang="en-US" altLang="en-US" sz="2400" b="1" dirty="0">
                <a:solidFill>
                  <a:srgbClr val="336699"/>
                </a:solidFill>
              </a:rPr>
              <a:t>Texting </a:t>
            </a:r>
            <a:r>
              <a:rPr lang="en-US" altLang="en-US" sz="2400" dirty="0">
                <a:solidFill>
                  <a:srgbClr val="336699"/>
                </a:solidFill>
              </a:rPr>
              <a:t>while driving brings eyes off the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336699"/>
                </a:solidFill>
              </a:rPr>
              <a:t>	road an average of </a:t>
            </a:r>
            <a:r>
              <a:rPr lang="en-US" altLang="en-US" sz="2400" b="1" dirty="0">
                <a:solidFill>
                  <a:srgbClr val="336699"/>
                </a:solidFill>
              </a:rPr>
              <a:t>4.6 out of 6 seconds</a:t>
            </a:r>
          </a:p>
          <a:p>
            <a:endParaRPr lang="en-US" altLang="en-US" sz="2400" dirty="0">
              <a:solidFill>
                <a:srgbClr val="336699"/>
              </a:solidFill>
            </a:endParaRPr>
          </a:p>
          <a:p>
            <a:r>
              <a:rPr lang="en-US" altLang="en-US" sz="2400" dirty="0">
                <a:solidFill>
                  <a:srgbClr val="336699"/>
                </a:solidFill>
              </a:rPr>
              <a:t>At 55 MPH, one would travel the </a:t>
            </a:r>
            <a:r>
              <a:rPr lang="en-US" altLang="en-US" sz="2400" b="1" dirty="0">
                <a:solidFill>
                  <a:srgbClr val="336699"/>
                </a:solidFill>
              </a:rPr>
              <a:t>length of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336699"/>
                </a:solidFill>
              </a:rPr>
              <a:t>	a football field</a:t>
            </a:r>
            <a:r>
              <a:rPr lang="en-US" altLang="en-US" sz="2400" dirty="0">
                <a:solidFill>
                  <a:srgbClr val="336699"/>
                </a:solidFill>
              </a:rPr>
              <a:t>, including the end zones,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>
                <a:solidFill>
                  <a:srgbClr val="336699"/>
                </a:solidFill>
              </a:rPr>
              <a:t>	without looking at the road</a:t>
            </a:r>
          </a:p>
          <a:p>
            <a:endParaRPr lang="en-US" altLang="en-US" sz="1800" dirty="0">
              <a:solidFill>
                <a:srgbClr val="336699"/>
              </a:solidFill>
            </a:endParaRPr>
          </a:p>
        </p:txBody>
      </p:sp>
      <p:pic>
        <p:nvPicPr>
          <p:cNvPr id="19460" name="Picture 4" descr="iStock_000009345794Large-Fleet">
            <a:extLst>
              <a:ext uri="{FF2B5EF4-FFF2-40B4-BE49-F238E27FC236}">
                <a16:creationId xmlns:a16="http://schemas.microsoft.com/office/drawing/2014/main" id="{404C272F-19F7-4DED-B38E-B0CD43502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87" y="1993901"/>
            <a:ext cx="3733800" cy="248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3A8884-6C0D-4ECB-AA6F-A1A4ECCE0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Speed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32CD93-0ABD-43B2-8AE4-3D724BF9F3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In 2019, speeding killed 9,478 people. </a:t>
            </a:r>
          </a:p>
          <a:p>
            <a:r>
              <a:rPr lang="en-US" b="0" i="0" dirty="0">
                <a:solidFill>
                  <a:srgbClr val="222222"/>
                </a:solidFill>
                <a:effectLst/>
                <a:latin typeface="Roboto" panose="02000000000000000000" pitchFamily="2" charset="0"/>
              </a:rPr>
              <a:t>26% of all deaths</a:t>
            </a:r>
          </a:p>
          <a:p>
            <a:r>
              <a:rPr lang="en-US" dirty="0">
                <a:solidFill>
                  <a:srgbClr val="222222"/>
                </a:solidFill>
                <a:latin typeface="Roboto" panose="02000000000000000000" pitchFamily="2" charset="0"/>
              </a:rPr>
              <a:t>Covid 2020, less traffic, </a:t>
            </a:r>
          </a:p>
          <a:p>
            <a:r>
              <a:rPr lang="en-US" dirty="0">
                <a:solidFill>
                  <a:srgbClr val="222222"/>
                </a:solidFill>
                <a:latin typeface="Roboto" panose="02000000000000000000" pitchFamily="2" charset="0"/>
              </a:rPr>
              <a:t>People drove faster</a:t>
            </a:r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01044C0-967C-48DE-82B7-493142CF8A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81875" y="2043113"/>
            <a:ext cx="4644760" cy="27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249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C676-4403-49BD-9F6C-FBE26322F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597"/>
            <a:ext cx="9392421" cy="13308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Road Rage Calm 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ADA7C-32E8-453F-B194-E8AFFC3309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4" y="2198362"/>
            <a:ext cx="4958966" cy="391777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b="0" i="0" dirty="0">
                <a:solidFill>
                  <a:srgbClr val="202124"/>
                </a:solidFill>
                <a:effectLst/>
              </a:rPr>
              <a:t>Safe driving starts the night before with adequate sleep.</a:t>
            </a:r>
          </a:p>
          <a:p>
            <a:r>
              <a:rPr lang="en-US" sz="2400" b="0" i="0" dirty="0">
                <a:solidFill>
                  <a:srgbClr val="4D5156"/>
                </a:solidFill>
                <a:effectLst/>
              </a:rPr>
              <a:t>Recognize your rising anger</a:t>
            </a:r>
          </a:p>
          <a:p>
            <a:r>
              <a:rPr lang="en-US" sz="2400" dirty="0">
                <a:solidFill>
                  <a:srgbClr val="4D5156"/>
                </a:solidFill>
              </a:rPr>
              <a:t>Deep Breathe.</a:t>
            </a:r>
          </a:p>
          <a:p>
            <a:r>
              <a:rPr lang="en-US" sz="2400" dirty="0">
                <a:solidFill>
                  <a:srgbClr val="4D5156"/>
                </a:solidFill>
              </a:rPr>
              <a:t>Hold breath 5 seconds. </a:t>
            </a:r>
          </a:p>
          <a:p>
            <a:r>
              <a:rPr lang="en-US" sz="2400" dirty="0">
                <a:solidFill>
                  <a:srgbClr val="4D5156"/>
                </a:solidFill>
              </a:rPr>
              <a:t>Listen to calming music. </a:t>
            </a:r>
          </a:p>
          <a:p>
            <a:r>
              <a:rPr lang="en-US" sz="2400" dirty="0">
                <a:solidFill>
                  <a:srgbClr val="4D5156"/>
                </a:solidFill>
              </a:rPr>
              <a:t>Count to 60.</a:t>
            </a:r>
          </a:p>
          <a:p>
            <a:endParaRPr lang="en-US" sz="2400" b="0" i="0" dirty="0">
              <a:solidFill>
                <a:srgbClr val="202124"/>
              </a:solidFill>
              <a:effectLst/>
            </a:endParaRPr>
          </a:p>
          <a:p>
            <a:endParaRPr lang="en-US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C00FB9-DBF3-4ABB-9C5D-6911002B9C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7974" y="2324752"/>
            <a:ext cx="4416992" cy="220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35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3CE10-95E0-4E17-8C25-A3EB1D9C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 Distance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2927C-7915-44A5-912F-C548C2076AA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i="0" dirty="0">
                <a:solidFill>
                  <a:srgbClr val="202124"/>
                </a:solidFill>
                <a:effectLst/>
              </a:rPr>
              <a:t>Three-second following distance</a:t>
            </a:r>
          </a:p>
          <a:p>
            <a:r>
              <a:rPr lang="en-US" sz="2400" dirty="0">
                <a:solidFill>
                  <a:srgbClr val="202124"/>
                </a:solidFill>
              </a:rPr>
              <a:t>Recognize  people will cut into the space. </a:t>
            </a:r>
            <a:endParaRPr lang="en-US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51ADE3F-E443-4B28-A5C9-95C21749CD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2424" y="1859359"/>
            <a:ext cx="5232135" cy="313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4492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A1D8-85B4-4846-B4A9-4C2336F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65B02-08A6-4879-A01E-F9384EC82E6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i="0" dirty="0">
                <a:solidFill>
                  <a:srgbClr val="202124"/>
                </a:solidFill>
                <a:effectLst/>
              </a:rPr>
              <a:t>500,000 backing accidents of some type</a:t>
            </a:r>
          </a:p>
          <a:p>
            <a:r>
              <a:rPr lang="en-US" sz="2400" b="0" i="0" dirty="0">
                <a:solidFill>
                  <a:srgbClr val="202124"/>
                </a:solidFill>
                <a:effectLst/>
              </a:rPr>
              <a:t>15,000 Included some sort of injury</a:t>
            </a:r>
          </a:p>
          <a:p>
            <a:r>
              <a:rPr lang="en-US" sz="2400" b="0" i="0" dirty="0">
                <a:solidFill>
                  <a:srgbClr val="202124"/>
                </a:solidFill>
                <a:effectLst/>
              </a:rPr>
              <a:t>210 people are killed annually from backing accidents, mostly children under the age of 5 (31% of all fatalities).</a:t>
            </a:r>
            <a:endParaRPr lang="en-US" sz="24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1C1DEB1-B1F1-4672-BE42-F84EDBE8D9E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157" y="1690688"/>
            <a:ext cx="4579135" cy="30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90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A1D8-85B4-4846-B4A9-4C2336F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up issues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EE1FC5-DB30-476C-8453-0438586F0E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70947" y="1894803"/>
            <a:ext cx="3025653" cy="302565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F03E7C4-0022-4CD4-80A7-51C001A14D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36051" y="1870229"/>
            <a:ext cx="4140724" cy="3050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E1CD6B-520F-41E6-A5FC-B99BC4D865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020" y="1870229"/>
            <a:ext cx="3050227" cy="305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905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2A1D8-85B4-4846-B4A9-4C2336F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Backing up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65B02-08A6-4879-A01E-F9384EC82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077115"/>
          </a:xfrm>
        </p:spPr>
        <p:txBody>
          <a:bodyPr>
            <a:normAutofit/>
          </a:bodyPr>
          <a:lstStyle/>
          <a:p>
            <a:r>
              <a:rPr lang="en-US" sz="2400" dirty="0"/>
              <a:t>Pull forward parking</a:t>
            </a:r>
          </a:p>
          <a:p>
            <a:r>
              <a:rPr lang="en-US" sz="2400" b="0" i="0" dirty="0">
                <a:solidFill>
                  <a:srgbClr val="202124"/>
                </a:solidFill>
                <a:effectLst/>
              </a:rPr>
              <a:t>Think twice, look twice</a:t>
            </a:r>
          </a:p>
          <a:p>
            <a:r>
              <a:rPr lang="en-US" sz="2400" dirty="0">
                <a:solidFill>
                  <a:srgbClr val="202124"/>
                </a:solidFill>
              </a:rPr>
              <a:t>Minimize distractions – music, cell phone</a:t>
            </a:r>
            <a:endParaRPr lang="en-US" sz="2400" b="0" i="0" dirty="0">
              <a:solidFill>
                <a:srgbClr val="202124"/>
              </a:solidFill>
              <a:effectLst/>
            </a:endParaRPr>
          </a:p>
          <a:p>
            <a:r>
              <a:rPr lang="en-US" sz="2400" dirty="0"/>
              <a:t>Slow 5 mph speed</a:t>
            </a:r>
          </a:p>
          <a:p>
            <a:r>
              <a:rPr lang="en-US" sz="2400" dirty="0"/>
              <a:t>Honk if blind spots</a:t>
            </a:r>
          </a:p>
          <a:p>
            <a:r>
              <a:rPr lang="en-US" sz="2400" dirty="0"/>
              <a:t>Reverse Camera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122" name="Picture 2" descr="Backing up Safely - Comedy Traffic School®">
            <a:extLst>
              <a:ext uri="{FF2B5EF4-FFF2-40B4-BE49-F238E27FC236}">
                <a16:creationId xmlns:a16="http://schemas.microsoft.com/office/drawing/2014/main" id="{80559522-D9FA-433E-AF5C-0CC64E2772A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119" y="1869399"/>
            <a:ext cx="4595813" cy="242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58F5-BFDD-41FA-BDC7-7B72821D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0" y="4610099"/>
            <a:ext cx="6405673" cy="224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766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093779A0-48DA-493D-B97A-D7B98B76AC1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Top Ten States for Deer Crashes</a:t>
            </a:r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2AA5EE5-0D1E-470B-ACA6-39135C8B7C74}"/>
              </a:ext>
            </a:extLst>
          </p:cNvPr>
          <p:cNvSpPr>
            <a:spLocks noGrp="1" noRot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dirty="0"/>
              <a:t>1) Pennsylvania</a:t>
            </a:r>
            <a:br>
              <a:rPr lang="en-US" altLang="en-US" dirty="0"/>
            </a:br>
            <a:r>
              <a:rPr lang="en-US" altLang="en-US" dirty="0"/>
              <a:t>2) Michigan</a:t>
            </a:r>
            <a:br>
              <a:rPr lang="en-US" altLang="en-US" dirty="0"/>
            </a:br>
            <a:r>
              <a:rPr lang="en-US" altLang="en-US" dirty="0"/>
              <a:t>3) Illinois</a:t>
            </a:r>
            <a:br>
              <a:rPr lang="en-US" altLang="en-US" dirty="0"/>
            </a:br>
            <a:r>
              <a:rPr lang="en-US" altLang="en-US" dirty="0"/>
              <a:t>4) Ohio</a:t>
            </a:r>
            <a:br>
              <a:rPr lang="en-US" altLang="en-US" dirty="0"/>
            </a:br>
            <a:r>
              <a:rPr lang="en-US" altLang="en-US" dirty="0"/>
              <a:t>5) Georgia</a:t>
            </a:r>
            <a:br>
              <a:rPr lang="en-US" altLang="en-US" dirty="0"/>
            </a:br>
            <a:r>
              <a:rPr lang="en-US" altLang="en-US" dirty="0"/>
              <a:t>6) Minnesota</a:t>
            </a:r>
            <a:br>
              <a:rPr lang="en-US" altLang="en-US" dirty="0"/>
            </a:br>
            <a:r>
              <a:rPr lang="en-US" altLang="en-US" dirty="0"/>
              <a:t>7) Virginia</a:t>
            </a:r>
            <a:br>
              <a:rPr lang="en-US" altLang="en-US" dirty="0"/>
            </a:br>
            <a:r>
              <a:rPr lang="en-US" altLang="en-US" dirty="0"/>
              <a:t>8) Indiana </a:t>
            </a:r>
            <a:br>
              <a:rPr lang="en-US" altLang="en-US" dirty="0"/>
            </a:br>
            <a:r>
              <a:rPr lang="en-US" altLang="en-US" dirty="0"/>
              <a:t>9) Texas</a:t>
            </a:r>
            <a:br>
              <a:rPr lang="en-US" altLang="en-US" dirty="0"/>
            </a:br>
            <a:r>
              <a:rPr lang="en-US" altLang="en-US" dirty="0"/>
              <a:t>10) Wisconsin </a:t>
            </a:r>
          </a:p>
        </p:txBody>
      </p:sp>
      <p:pic>
        <p:nvPicPr>
          <p:cNvPr id="56334" name="Picture 14">
            <a:extLst>
              <a:ext uri="{FF2B5EF4-FFF2-40B4-BE49-F238E27FC236}">
                <a16:creationId xmlns:a16="http://schemas.microsoft.com/office/drawing/2014/main" id="{45706A5D-F874-4921-959E-8F5DD9BCE4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81800" y="2514600"/>
            <a:ext cx="2514600" cy="2743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6FA91-92BB-633E-8D8A-F7CD6AAEC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close-up of a rope&#10;&#10;Description automatically generated">
            <a:extLst>
              <a:ext uri="{FF2B5EF4-FFF2-40B4-BE49-F238E27FC236}">
                <a16:creationId xmlns:a16="http://schemas.microsoft.com/office/drawing/2014/main" id="{83A2A14E-EB42-B3AC-7E5E-988B720D0D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24543640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69875EA3-C089-40AF-BB22-794B2CB045C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Deer Crash Photos</a:t>
            </a:r>
          </a:p>
        </p:txBody>
      </p:sp>
      <p:pic>
        <p:nvPicPr>
          <p:cNvPr id="58372" name="Picture 4">
            <a:extLst>
              <a:ext uri="{FF2B5EF4-FFF2-40B4-BE49-F238E27FC236}">
                <a16:creationId xmlns:a16="http://schemas.microsoft.com/office/drawing/2014/main" id="{883E778A-715A-4F7D-A3E9-F8BD595AFF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2514600"/>
            <a:ext cx="3505200" cy="3276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4" name="Picture 6">
            <a:extLst>
              <a:ext uri="{FF2B5EF4-FFF2-40B4-BE49-F238E27FC236}">
                <a16:creationId xmlns:a16="http://schemas.microsoft.com/office/drawing/2014/main" id="{DF28EF7B-82BA-4CD5-AD38-3F47B9A2189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0" y="1371600"/>
            <a:ext cx="2895600" cy="243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6" name="Picture 8">
            <a:extLst>
              <a:ext uri="{FF2B5EF4-FFF2-40B4-BE49-F238E27FC236}">
                <a16:creationId xmlns:a16="http://schemas.microsoft.com/office/drawing/2014/main" id="{0FA8C2D9-6C0C-411B-A261-366EE739557C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10400" y="4114800"/>
            <a:ext cx="2743200" cy="251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D61ADF6B-E082-4DEF-8B53-BE4FC46371B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Avoiding Deer Crashes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58BAF7AE-80C1-4863-9F2C-199F3B9076AE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825625"/>
            <a:ext cx="6448425" cy="45323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Most deer crash deaths and serious injuries occur when motorists veer to avoid hitting deer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Improve your vision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Slow down in marked deer caution zones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Drive within the range of your headlights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Use of high-beam headlights when driving in deer territory will increase your vision and  increase your time to react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E9BD73-75ED-4026-B1D6-718EF2CFB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950" y="1825625"/>
            <a:ext cx="3429000" cy="228184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103C35A9-293A-4399-B3CF-62D45273868E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Avoiding Deer Crashes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0DF433BF-BE8D-4C09-B672-2845A9958152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>
          <a:xfrm>
            <a:off x="838200" y="1825625"/>
            <a:ext cx="3862388" cy="4351338"/>
          </a:xfrm>
        </p:spPr>
        <p:txBody>
          <a:bodyPr/>
          <a:lstStyle/>
          <a:p>
            <a:r>
              <a:rPr lang="en-US" altLang="en-US" dirty="0"/>
              <a:t>Watch for Deer</a:t>
            </a:r>
          </a:p>
          <a:p>
            <a:pPr lvl="1"/>
            <a:r>
              <a:rPr lang="en-US" altLang="en-US" dirty="0"/>
              <a:t>Dusk to dawn</a:t>
            </a:r>
          </a:p>
          <a:p>
            <a:pPr lvl="1"/>
            <a:r>
              <a:rPr lang="en-US" altLang="en-US" dirty="0"/>
              <a:t>Spring and Fall</a:t>
            </a:r>
          </a:p>
          <a:p>
            <a:pPr lvl="1"/>
            <a:r>
              <a:rPr lang="en-US" altLang="en-US" dirty="0"/>
              <a:t>Near waterways</a:t>
            </a:r>
          </a:p>
          <a:p>
            <a:pPr lvl="1"/>
            <a:r>
              <a:rPr lang="en-US" altLang="en-US" dirty="0"/>
              <a:t>Near wooded areas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0894D-2B52-4D21-977F-A02D79C28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8360" y="1690688"/>
            <a:ext cx="3091674" cy="4180968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00D60DC-81FF-4B4D-8E55-E5A4B0AC515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Avoiding Deer Crashes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E24A56B-E729-41E0-BF72-13A37E5AD44D}"/>
              </a:ext>
            </a:extLst>
          </p:cNvPr>
          <p:cNvSpPr>
            <a:spLocks noGrp="1" noRot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Remember……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Deer are unpredictable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Deer travel in groups, so watch for more than one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None/>
            </a:pPr>
            <a:endParaRPr lang="en-US" altLang="en-US"/>
          </a:p>
          <a:p>
            <a:pPr>
              <a:lnSpc>
                <a:spcPct val="90000"/>
              </a:lnSpc>
            </a:pPr>
            <a:r>
              <a:rPr lang="en-US" altLang="en-US"/>
              <a:t>Don’t Veer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Off the roadway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Out of control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Into oncoming traffic</a:t>
            </a:r>
          </a:p>
          <a:p>
            <a:pPr lvl="1">
              <a:lnSpc>
                <a:spcPct val="90000"/>
              </a:lnSpc>
            </a:pPr>
            <a:endParaRPr lang="en-US" altLang="en-US"/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4B2A95-636B-41BA-8B1D-9972429DF0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317" y="3428999"/>
            <a:ext cx="5471206" cy="30638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ACCFA-C4C4-BB21-C8DC-4215CD79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Cab is Clean</a:t>
            </a:r>
          </a:p>
        </p:txBody>
      </p:sp>
      <p:pic>
        <p:nvPicPr>
          <p:cNvPr id="3074" name="Picture 2" descr="The updated Volvo FH cab interior: built with the driver in mind | Volvo  Trucks">
            <a:extLst>
              <a:ext uri="{FF2B5EF4-FFF2-40B4-BE49-F238E27FC236}">
                <a16:creationId xmlns:a16="http://schemas.microsoft.com/office/drawing/2014/main" id="{017DE60D-A833-21E3-9B41-21F998E54CB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59" y="2339181"/>
            <a:ext cx="4364648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7E17134-838C-434B-62AB-EF20191CD0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8568" y="2453211"/>
            <a:ext cx="3891269" cy="23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508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FF11C-8800-1040-F34F-4E0581D63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Chock the Wheels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34321DD-D527-C7CF-30A4-69E6FE147E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95512" y="1991033"/>
            <a:ext cx="3917290" cy="2934186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24E662-E98D-4ADC-5930-50229D596E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52739" y="1991033"/>
            <a:ext cx="3081824" cy="308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804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F7AA4-8AE3-6027-0A19-14FCAF2E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62914D-6FDF-9458-11E2-04506F60F3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9371" y="949722"/>
            <a:ext cx="6192028" cy="495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221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02009-1250-AE5E-E6CE-A9DDFA700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Hours of Service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A46027-0E85-1D2F-9C79-AC5E5A065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5045" y="365125"/>
            <a:ext cx="5491333" cy="6324648"/>
          </a:xfrm>
        </p:spPr>
      </p:pic>
    </p:spTree>
    <p:extLst>
      <p:ext uri="{BB962C8B-B14F-4D97-AF65-F5344CB8AC3E}">
        <p14:creationId xmlns:p14="http://schemas.microsoft.com/office/powerpoint/2010/main" val="1134574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>
            <a:extLst>
              <a:ext uri="{FF2B5EF4-FFF2-40B4-BE49-F238E27FC236}">
                <a16:creationId xmlns:a16="http://schemas.microsoft.com/office/drawing/2014/main" id="{94DA9AC3-F1FD-485C-817F-1E5136523F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533400"/>
            <a:ext cx="339734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5400" b="1">
                <a:solidFill>
                  <a:srgbClr val="FFCC00"/>
                </a:solidFill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770375-5015-4911-B479-EA2D897F9E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511" y="2461845"/>
            <a:ext cx="5156977" cy="38627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79BB3-0218-893A-B245-01F1CD54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chain with a nut and bolt&#10;&#10;Description automatically generated">
            <a:extLst>
              <a:ext uri="{FF2B5EF4-FFF2-40B4-BE49-F238E27FC236}">
                <a16:creationId xmlns:a16="http://schemas.microsoft.com/office/drawing/2014/main" id="{98855CA4-B8CD-89FC-4531-CEA29A578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270791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9444B-06B5-DD37-B417-B82AE66C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hand holding a chain&#10;&#10;Description automatically generated">
            <a:extLst>
              <a:ext uri="{FF2B5EF4-FFF2-40B4-BE49-F238E27FC236}">
                <a16:creationId xmlns:a16="http://schemas.microsoft.com/office/drawing/2014/main" id="{328F2B05-FA64-08BD-85CF-5331CE9E8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325" y="1825625"/>
            <a:ext cx="7729350" cy="4351338"/>
          </a:xfrm>
        </p:spPr>
      </p:pic>
    </p:spTree>
    <p:extLst>
      <p:ext uri="{BB962C8B-B14F-4D97-AF65-F5344CB8AC3E}">
        <p14:creationId xmlns:p14="http://schemas.microsoft.com/office/powerpoint/2010/main" val="1725891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966C3-3074-A05E-6866-FE67C2E11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red line on a wood surface&#10;&#10;Description automatically generated">
            <a:extLst>
              <a:ext uri="{FF2B5EF4-FFF2-40B4-BE49-F238E27FC236}">
                <a16:creationId xmlns:a16="http://schemas.microsoft.com/office/drawing/2014/main" id="{4B6101FB-B8EE-A320-C348-F9EBC865A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3281246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9FC53-A4E6-D59C-2914-FBC16FC84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close up of a metal beam&#10;&#10;Description automatically generated">
            <a:extLst>
              <a:ext uri="{FF2B5EF4-FFF2-40B4-BE49-F238E27FC236}">
                <a16:creationId xmlns:a16="http://schemas.microsoft.com/office/drawing/2014/main" id="{911E0180-F5FA-D530-356C-0FAEB406A6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2405696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0516-A5A8-CC37-4DA2-3E246E301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Inspection</a:t>
            </a:r>
          </a:p>
        </p:txBody>
      </p:sp>
      <p:pic>
        <p:nvPicPr>
          <p:cNvPr id="5" name="Content Placeholder 4" descr="A hand holding a chain and a hook&#10;&#10;Description automatically generated">
            <a:extLst>
              <a:ext uri="{FF2B5EF4-FFF2-40B4-BE49-F238E27FC236}">
                <a16:creationId xmlns:a16="http://schemas.microsoft.com/office/drawing/2014/main" id="{5477EAE6-34BB-A991-33EF-F61741E34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79" y="1825625"/>
            <a:ext cx="2449642" cy="4351338"/>
          </a:xfrm>
        </p:spPr>
      </p:pic>
    </p:spTree>
    <p:extLst>
      <p:ext uri="{BB962C8B-B14F-4D97-AF65-F5344CB8AC3E}">
        <p14:creationId xmlns:p14="http://schemas.microsoft.com/office/powerpoint/2010/main" val="35201762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1876</TotalTime>
  <Words>1142</Words>
  <Application>Microsoft Macintosh PowerPoint</Application>
  <PresentationFormat>Widescreen</PresentationFormat>
  <Paragraphs>201</Paragraphs>
  <Slides>48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MS PGothic</vt:lpstr>
      <vt:lpstr>Arial</vt:lpstr>
      <vt:lpstr>Calibri</vt:lpstr>
      <vt:lpstr>Calibri Light</vt:lpstr>
      <vt:lpstr>Helvetica</vt:lpstr>
      <vt:lpstr>Roboto</vt:lpstr>
      <vt:lpstr>Times</vt:lpstr>
      <vt:lpstr>Wingdings</vt:lpstr>
      <vt:lpstr>Office Theme</vt:lpstr>
      <vt:lpstr>CDL Safety</vt:lpstr>
      <vt:lpstr>March 2024</vt:lpstr>
      <vt:lpstr>Inspection</vt:lpstr>
      <vt:lpstr>Inspection</vt:lpstr>
      <vt:lpstr>Inspection</vt:lpstr>
      <vt:lpstr>Inspection</vt:lpstr>
      <vt:lpstr>Inspection</vt:lpstr>
      <vt:lpstr>Inspection</vt:lpstr>
      <vt:lpstr>Inspection</vt:lpstr>
      <vt:lpstr>Inspection</vt:lpstr>
      <vt:lpstr>Inspection</vt:lpstr>
      <vt:lpstr>Inspection</vt:lpstr>
      <vt:lpstr>Inspection</vt:lpstr>
      <vt:lpstr>Clearance</vt:lpstr>
      <vt:lpstr>Criss Cross Chains – No China chain</vt:lpstr>
      <vt:lpstr>Sleep</vt:lpstr>
      <vt:lpstr>Sleep</vt:lpstr>
      <vt:lpstr>Sleep Medications</vt:lpstr>
      <vt:lpstr>October 2014</vt:lpstr>
      <vt:lpstr>Right turn only</vt:lpstr>
      <vt:lpstr>Road Rage</vt:lpstr>
      <vt:lpstr>Road Rage</vt:lpstr>
      <vt:lpstr>Backing up issues</vt:lpstr>
      <vt:lpstr>Backing up Techniques</vt:lpstr>
      <vt:lpstr>“Over driving your headlights.”</vt:lpstr>
      <vt:lpstr>Sun</vt:lpstr>
      <vt:lpstr>Stats</vt:lpstr>
      <vt:lpstr>Driving on Ice</vt:lpstr>
      <vt:lpstr>Top Six Driver Errors </vt:lpstr>
      <vt:lpstr>Cell Phones: A Distraction Like No Other</vt:lpstr>
      <vt:lpstr>PowerPoint Presentation</vt:lpstr>
      <vt:lpstr>Texting while Driving</vt:lpstr>
      <vt:lpstr>Speed</vt:lpstr>
      <vt:lpstr>Road Rage Calm Down</vt:lpstr>
      <vt:lpstr>Safe Distance </vt:lpstr>
      <vt:lpstr>Backing up</vt:lpstr>
      <vt:lpstr>Backing up issues</vt:lpstr>
      <vt:lpstr>Backing up Techniques</vt:lpstr>
      <vt:lpstr>Top Ten States for Deer Crashes</vt:lpstr>
      <vt:lpstr>Deer Crash Photos</vt:lpstr>
      <vt:lpstr>Avoiding Deer Crashes</vt:lpstr>
      <vt:lpstr>Avoiding Deer Crashes</vt:lpstr>
      <vt:lpstr>Avoiding Deer Crashes</vt:lpstr>
      <vt:lpstr>Cab is Clean</vt:lpstr>
      <vt:lpstr>Chock the Wheels</vt:lpstr>
      <vt:lpstr>Fires</vt:lpstr>
      <vt:lpstr>Hours of Service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newquist</dc:creator>
  <cp:lastModifiedBy>Faith Ford</cp:lastModifiedBy>
  <cp:revision>27</cp:revision>
  <dcterms:created xsi:type="dcterms:W3CDTF">2023-03-23T15:20:35Z</dcterms:created>
  <dcterms:modified xsi:type="dcterms:W3CDTF">2024-03-27T00:58:34Z</dcterms:modified>
</cp:coreProperties>
</file>