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744" r:id="rId3"/>
    <p:sldId id="283" r:id="rId4"/>
    <p:sldId id="259" r:id="rId5"/>
    <p:sldId id="260" r:id="rId6"/>
    <p:sldId id="261" r:id="rId7"/>
    <p:sldId id="262" r:id="rId8"/>
    <p:sldId id="265" r:id="rId9"/>
    <p:sldId id="266" r:id="rId10"/>
    <p:sldId id="267" r:id="rId11"/>
    <p:sldId id="268" r:id="rId12"/>
    <p:sldId id="271" r:id="rId13"/>
    <p:sldId id="272" r:id="rId14"/>
    <p:sldId id="275" r:id="rId15"/>
    <p:sldId id="749" r:id="rId16"/>
    <p:sldId id="751" r:id="rId17"/>
    <p:sldId id="733" r:id="rId18"/>
    <p:sldId id="732" r:id="rId19"/>
    <p:sldId id="731" r:id="rId20"/>
    <p:sldId id="734" r:id="rId21"/>
    <p:sldId id="752" r:id="rId22"/>
    <p:sldId id="737" r:id="rId23"/>
    <p:sldId id="606" r:id="rId24"/>
    <p:sldId id="740" r:id="rId25"/>
    <p:sldId id="741" r:id="rId26"/>
    <p:sldId id="742" r:id="rId27"/>
    <p:sldId id="743" r:id="rId28"/>
    <p:sldId id="323" r:id="rId29"/>
    <p:sldId id="747" r:id="rId30"/>
    <p:sldId id="748" r:id="rId31"/>
    <p:sldId id="344" r:id="rId32"/>
    <p:sldId id="356" r:id="rId33"/>
    <p:sldId id="361" r:id="rId34"/>
    <p:sldId id="263" r:id="rId35"/>
    <p:sldId id="60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0" autoAdjust="0"/>
    <p:restoredTop sz="94660"/>
  </p:normalViewPr>
  <p:slideViewPr>
    <p:cSldViewPr snapToGrid="0">
      <p:cViewPr varScale="1">
        <p:scale>
          <a:sx n="70" d="100"/>
          <a:sy n="70" d="100"/>
        </p:scale>
        <p:origin x="90" y="168"/>
      </p:cViewPr>
      <p:guideLst/>
    </p:cSldViewPr>
  </p:slideViewPr>
  <p:notesTextViewPr>
    <p:cViewPr>
      <p:scale>
        <a:sx n="1" d="1"/>
        <a:sy n="1" d="1"/>
      </p:scale>
      <p:origin x="0" y="0"/>
    </p:cViewPr>
  </p:notesTextViewPr>
  <p:sorterViewPr>
    <p:cViewPr>
      <p:scale>
        <a:sx n="100" d="100"/>
        <a:sy n="100" d="100"/>
      </p:scale>
      <p:origin x="0" y="-32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179A4-1E80-4945-8DA9-20AC9B293E3F}" type="datetimeFigureOut">
              <a:rPr lang="en-US" smtClean="0"/>
              <a:t>8/10/2022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829D2F-FF40-4E83-A364-8FAD47DECDF2}" type="slidenum">
              <a:rPr lang="en-US" smtClean="0"/>
              <a:t>‹#›</a:t>
            </a:fld>
            <a:endParaRPr lang="en-US"/>
          </a:p>
        </p:txBody>
      </p:sp>
    </p:spTree>
    <p:extLst>
      <p:ext uri="{BB962C8B-B14F-4D97-AF65-F5344CB8AC3E}">
        <p14:creationId xmlns:p14="http://schemas.microsoft.com/office/powerpoint/2010/main" val="2536466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kiinstruments.com/blog/detector-heads/nitrogen-storage-monitoring/?utm_source=google&amp;utm_medium=cpc&amp;utm_campaign=RKI_DSA_Prospecting&amp;utm_content=all%20web%20pages&amp;utm_term=&amp;gclid=Cj0KCQjw8O-VBhCpARIsACMvVLNiZD76uIW_HVMuY76-s2lst_A5oRrUniPDSoB_pqUbIybkzgwwDtUaAtMwEALw_wcB</a:t>
            </a:r>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23</a:t>
            </a:fld>
            <a:endParaRPr lang="en-US"/>
          </a:p>
        </p:txBody>
      </p:sp>
    </p:spTree>
    <p:extLst>
      <p:ext uri="{BB962C8B-B14F-4D97-AF65-F5344CB8AC3E}">
        <p14:creationId xmlns:p14="http://schemas.microsoft.com/office/powerpoint/2010/main" val="3596950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Cannelton</a:t>
            </a:r>
            <a:r>
              <a:rPr lang="en-US" altLang="en-US" dirty="0"/>
              <a:t> Hydroelectric Generation Plant, Hawesville, KY. Liquid nitrogen is being introduced to the concrete to cool the mix to less than 50 degrees Fahrenheit</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E4E847-16EA-4EBB-9DE8-C19B9EEDED86}" type="slidenum">
              <a:rPr lang="en-US" altLang="en-US">
                <a:solidFill>
                  <a:srgbClr val="000000"/>
                </a:solidFill>
              </a:rPr>
              <a:pPr/>
              <a:t>32</a:t>
            </a:fld>
            <a:endParaRPr lang="en-US" altLang="en-US">
              <a:solidFill>
                <a:srgbClr val="000000"/>
              </a:solidFill>
            </a:endParaRPr>
          </a:p>
        </p:txBody>
      </p:sp>
    </p:spTree>
    <p:extLst>
      <p:ext uri="{BB962C8B-B14F-4D97-AF65-F5344CB8AC3E}">
        <p14:creationId xmlns:p14="http://schemas.microsoft.com/office/powerpoint/2010/main" val="2585309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AAFD8-E2EB-9282-1AB9-18E9152CE8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B80CA-8346-C2A9-E22C-8C6C5D3F74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4AEDC3-713F-383A-731C-E3CBC0629336}"/>
              </a:ext>
            </a:extLst>
          </p:cNvPr>
          <p:cNvSpPr>
            <a:spLocks noGrp="1"/>
          </p:cNvSpPr>
          <p:nvPr>
            <p:ph type="dt" sz="half" idx="10"/>
          </p:nvPr>
        </p:nvSpPr>
        <p:spPr/>
        <p:txBody>
          <a:bodyPr/>
          <a:lstStyle/>
          <a:p>
            <a:fld id="{705538F3-A734-4288-B95B-B915FE5103B1}" type="datetimeFigureOut">
              <a:rPr lang="en-US" smtClean="0"/>
              <a:t>8/10/2022</a:t>
            </a:fld>
            <a:endParaRPr lang="en-US"/>
          </a:p>
        </p:txBody>
      </p:sp>
      <p:sp>
        <p:nvSpPr>
          <p:cNvPr id="5" name="Footer Placeholder 4">
            <a:extLst>
              <a:ext uri="{FF2B5EF4-FFF2-40B4-BE49-F238E27FC236}">
                <a16:creationId xmlns:a16="http://schemas.microsoft.com/office/drawing/2014/main" id="{57F0D82C-1B06-0C54-AC95-3601BAF33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37F3ED-DE8C-6C47-0E47-50EB5547B9AF}"/>
              </a:ext>
            </a:extLst>
          </p:cNvPr>
          <p:cNvSpPr>
            <a:spLocks noGrp="1"/>
          </p:cNvSpPr>
          <p:nvPr>
            <p:ph type="sldNum" sz="quarter" idx="12"/>
          </p:nvPr>
        </p:nvSpPr>
        <p:spPr/>
        <p:txBody>
          <a:bodyPr/>
          <a:lstStyle/>
          <a:p>
            <a:fld id="{33B2EA4C-58C5-4A86-BAE2-0BAD9945EF5D}" type="slidenum">
              <a:rPr lang="en-US" smtClean="0"/>
              <a:t>‹#›</a:t>
            </a:fld>
            <a:endParaRPr lang="en-US"/>
          </a:p>
        </p:txBody>
      </p:sp>
    </p:spTree>
    <p:extLst>
      <p:ext uri="{BB962C8B-B14F-4D97-AF65-F5344CB8AC3E}">
        <p14:creationId xmlns:p14="http://schemas.microsoft.com/office/powerpoint/2010/main" val="304432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A1265-1EC8-9D48-D7FE-F308D061ED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88389-B92C-73FF-7B18-2E2A9E4037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1E5BB-A644-FE93-834C-4A63BEE08E75}"/>
              </a:ext>
            </a:extLst>
          </p:cNvPr>
          <p:cNvSpPr>
            <a:spLocks noGrp="1"/>
          </p:cNvSpPr>
          <p:nvPr>
            <p:ph type="dt" sz="half" idx="10"/>
          </p:nvPr>
        </p:nvSpPr>
        <p:spPr/>
        <p:txBody>
          <a:bodyPr/>
          <a:lstStyle/>
          <a:p>
            <a:fld id="{705538F3-A734-4288-B95B-B915FE5103B1}" type="datetimeFigureOut">
              <a:rPr lang="en-US" smtClean="0"/>
              <a:t>8/10/2022</a:t>
            </a:fld>
            <a:endParaRPr lang="en-US"/>
          </a:p>
        </p:txBody>
      </p:sp>
      <p:sp>
        <p:nvSpPr>
          <p:cNvPr id="5" name="Footer Placeholder 4">
            <a:extLst>
              <a:ext uri="{FF2B5EF4-FFF2-40B4-BE49-F238E27FC236}">
                <a16:creationId xmlns:a16="http://schemas.microsoft.com/office/drawing/2014/main" id="{B610AE1A-DAE1-88AF-87A4-724A7E3C8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FF5D4-60F8-76E4-07F3-22405F7C02E4}"/>
              </a:ext>
            </a:extLst>
          </p:cNvPr>
          <p:cNvSpPr>
            <a:spLocks noGrp="1"/>
          </p:cNvSpPr>
          <p:nvPr>
            <p:ph type="sldNum" sz="quarter" idx="12"/>
          </p:nvPr>
        </p:nvSpPr>
        <p:spPr/>
        <p:txBody>
          <a:bodyPr/>
          <a:lstStyle/>
          <a:p>
            <a:fld id="{33B2EA4C-58C5-4A86-BAE2-0BAD9945EF5D}" type="slidenum">
              <a:rPr lang="en-US" smtClean="0"/>
              <a:t>‹#›</a:t>
            </a:fld>
            <a:endParaRPr lang="en-US"/>
          </a:p>
        </p:txBody>
      </p:sp>
    </p:spTree>
    <p:extLst>
      <p:ext uri="{BB962C8B-B14F-4D97-AF65-F5344CB8AC3E}">
        <p14:creationId xmlns:p14="http://schemas.microsoft.com/office/powerpoint/2010/main" val="965780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E47D1D-4DD1-9214-8768-E7DB3E8692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BA2087-8665-D58A-A002-D75E551F67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E58A33-D13D-0340-CE12-21BDCB9D975D}"/>
              </a:ext>
            </a:extLst>
          </p:cNvPr>
          <p:cNvSpPr>
            <a:spLocks noGrp="1"/>
          </p:cNvSpPr>
          <p:nvPr>
            <p:ph type="dt" sz="half" idx="10"/>
          </p:nvPr>
        </p:nvSpPr>
        <p:spPr/>
        <p:txBody>
          <a:bodyPr/>
          <a:lstStyle/>
          <a:p>
            <a:fld id="{705538F3-A734-4288-B95B-B915FE5103B1}" type="datetimeFigureOut">
              <a:rPr lang="en-US" smtClean="0"/>
              <a:t>8/10/2022</a:t>
            </a:fld>
            <a:endParaRPr lang="en-US"/>
          </a:p>
        </p:txBody>
      </p:sp>
      <p:sp>
        <p:nvSpPr>
          <p:cNvPr id="5" name="Footer Placeholder 4">
            <a:extLst>
              <a:ext uri="{FF2B5EF4-FFF2-40B4-BE49-F238E27FC236}">
                <a16:creationId xmlns:a16="http://schemas.microsoft.com/office/drawing/2014/main" id="{60E3E643-C32C-F65D-8C28-F37684485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44063-8AA8-A85F-8F58-CE2884D7386A}"/>
              </a:ext>
            </a:extLst>
          </p:cNvPr>
          <p:cNvSpPr>
            <a:spLocks noGrp="1"/>
          </p:cNvSpPr>
          <p:nvPr>
            <p:ph type="sldNum" sz="quarter" idx="12"/>
          </p:nvPr>
        </p:nvSpPr>
        <p:spPr/>
        <p:txBody>
          <a:bodyPr/>
          <a:lstStyle/>
          <a:p>
            <a:fld id="{33B2EA4C-58C5-4A86-BAE2-0BAD9945EF5D}" type="slidenum">
              <a:rPr lang="en-US" smtClean="0"/>
              <a:t>‹#›</a:t>
            </a:fld>
            <a:endParaRPr lang="en-US"/>
          </a:p>
        </p:txBody>
      </p:sp>
    </p:spTree>
    <p:extLst>
      <p:ext uri="{BB962C8B-B14F-4D97-AF65-F5344CB8AC3E}">
        <p14:creationId xmlns:p14="http://schemas.microsoft.com/office/powerpoint/2010/main" val="1073375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914400" y="1981200"/>
            <a:ext cx="5080000" cy="41148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body" idx="2"/>
          </p:nvPr>
        </p:nvSpPr>
        <p:spPr>
          <a:xfrm>
            <a:off x="6197600" y="1981200"/>
            <a:ext cx="5080000" cy="41148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Calibri"/>
                <a:ea typeface="Calibri"/>
                <a:cs typeface="Calibri"/>
                <a:sym typeface="Calibri"/>
              </a:defRPr>
            </a:lvl1pPr>
            <a:lvl2pPr marL="0" lvl="1" indent="0" algn="r">
              <a:spcBef>
                <a:spcPts val="0"/>
              </a:spcBef>
              <a:buNone/>
              <a:defRPr sz="1200" b="0" i="0" u="none" strike="noStrike" cap="none">
                <a:solidFill>
                  <a:srgbClr val="888888"/>
                </a:solidFill>
                <a:latin typeface="Calibri"/>
                <a:ea typeface="Calibri"/>
                <a:cs typeface="Calibri"/>
                <a:sym typeface="Calibri"/>
              </a:defRPr>
            </a:lvl2pPr>
            <a:lvl3pPr marL="0" lvl="2" indent="0" algn="r">
              <a:spcBef>
                <a:spcPts val="0"/>
              </a:spcBef>
              <a:buNone/>
              <a:defRPr sz="1200" b="0" i="0" u="none" strike="noStrike" cap="none">
                <a:solidFill>
                  <a:srgbClr val="888888"/>
                </a:solidFill>
                <a:latin typeface="Calibri"/>
                <a:ea typeface="Calibri"/>
                <a:cs typeface="Calibri"/>
                <a:sym typeface="Calibri"/>
              </a:defRPr>
            </a:lvl3pPr>
            <a:lvl4pPr marL="0" lvl="3" indent="0" algn="r">
              <a:spcBef>
                <a:spcPts val="0"/>
              </a:spcBef>
              <a:buNone/>
              <a:defRPr sz="1200" b="0" i="0" u="none" strike="noStrike" cap="none">
                <a:solidFill>
                  <a:srgbClr val="888888"/>
                </a:solidFill>
                <a:latin typeface="Calibri"/>
                <a:ea typeface="Calibri"/>
                <a:cs typeface="Calibri"/>
                <a:sym typeface="Calibri"/>
              </a:defRPr>
            </a:lvl4pPr>
            <a:lvl5pPr marL="0" lvl="4" indent="0" algn="r">
              <a:spcBef>
                <a:spcPts val="0"/>
              </a:spcBef>
              <a:buNone/>
              <a:defRPr sz="1200" b="0" i="0" u="none" strike="noStrike" cap="none">
                <a:solidFill>
                  <a:srgbClr val="888888"/>
                </a:solidFill>
                <a:latin typeface="Calibri"/>
                <a:ea typeface="Calibri"/>
                <a:cs typeface="Calibri"/>
                <a:sym typeface="Calibri"/>
              </a:defRPr>
            </a:lvl5pPr>
            <a:lvl6pPr marL="0" lvl="5" indent="0" algn="r">
              <a:spcBef>
                <a:spcPts val="0"/>
              </a:spcBef>
              <a:buNone/>
              <a:defRPr sz="1200" b="0" i="0" u="none" strike="noStrike" cap="none">
                <a:solidFill>
                  <a:srgbClr val="888888"/>
                </a:solidFill>
                <a:latin typeface="Calibri"/>
                <a:ea typeface="Calibri"/>
                <a:cs typeface="Calibri"/>
                <a:sym typeface="Calibri"/>
              </a:defRPr>
            </a:lvl6pPr>
            <a:lvl7pPr marL="0" lvl="6" indent="0" algn="r">
              <a:spcBef>
                <a:spcPts val="0"/>
              </a:spcBef>
              <a:buNone/>
              <a:defRPr sz="1200" b="0" i="0" u="none" strike="noStrike" cap="none">
                <a:solidFill>
                  <a:srgbClr val="888888"/>
                </a:solidFill>
                <a:latin typeface="Calibri"/>
                <a:ea typeface="Calibri"/>
                <a:cs typeface="Calibri"/>
                <a:sym typeface="Calibri"/>
              </a:defRPr>
            </a:lvl7pPr>
            <a:lvl8pPr marL="0" lvl="7" indent="0" algn="r">
              <a:spcBef>
                <a:spcPts val="0"/>
              </a:spcBef>
              <a:buNone/>
              <a:defRPr sz="1200" b="0" i="0" u="none" strike="noStrike" cap="none">
                <a:solidFill>
                  <a:srgbClr val="888888"/>
                </a:solidFill>
                <a:latin typeface="Calibri"/>
                <a:ea typeface="Calibri"/>
                <a:cs typeface="Calibri"/>
                <a:sym typeface="Calibri"/>
              </a:defRPr>
            </a:lvl8pPr>
            <a:lvl9pPr marL="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9237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BE47-4391-2E89-1526-CA3991AFCD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6A3242-6F86-5CD2-B667-AB7407E22C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C7F24-5F2D-96E2-4104-09BDCF652018}"/>
              </a:ext>
            </a:extLst>
          </p:cNvPr>
          <p:cNvSpPr>
            <a:spLocks noGrp="1"/>
          </p:cNvSpPr>
          <p:nvPr>
            <p:ph type="dt" sz="half" idx="10"/>
          </p:nvPr>
        </p:nvSpPr>
        <p:spPr/>
        <p:txBody>
          <a:bodyPr/>
          <a:lstStyle/>
          <a:p>
            <a:fld id="{705538F3-A734-4288-B95B-B915FE5103B1}" type="datetimeFigureOut">
              <a:rPr lang="en-US" smtClean="0"/>
              <a:t>8/10/2022</a:t>
            </a:fld>
            <a:endParaRPr lang="en-US"/>
          </a:p>
        </p:txBody>
      </p:sp>
      <p:sp>
        <p:nvSpPr>
          <p:cNvPr id="5" name="Footer Placeholder 4">
            <a:extLst>
              <a:ext uri="{FF2B5EF4-FFF2-40B4-BE49-F238E27FC236}">
                <a16:creationId xmlns:a16="http://schemas.microsoft.com/office/drawing/2014/main" id="{2F1C9A63-C895-D506-EB57-9F287D3584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70128-BFA3-5C75-FD1B-CBC3ECE5E47A}"/>
              </a:ext>
            </a:extLst>
          </p:cNvPr>
          <p:cNvSpPr>
            <a:spLocks noGrp="1"/>
          </p:cNvSpPr>
          <p:nvPr>
            <p:ph type="sldNum" sz="quarter" idx="12"/>
          </p:nvPr>
        </p:nvSpPr>
        <p:spPr/>
        <p:txBody>
          <a:bodyPr/>
          <a:lstStyle/>
          <a:p>
            <a:fld id="{33B2EA4C-58C5-4A86-BAE2-0BAD9945EF5D}" type="slidenum">
              <a:rPr lang="en-US" smtClean="0"/>
              <a:t>‹#›</a:t>
            </a:fld>
            <a:endParaRPr lang="en-US"/>
          </a:p>
        </p:txBody>
      </p:sp>
    </p:spTree>
    <p:extLst>
      <p:ext uri="{BB962C8B-B14F-4D97-AF65-F5344CB8AC3E}">
        <p14:creationId xmlns:p14="http://schemas.microsoft.com/office/powerpoint/2010/main" val="3817167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E5FC-CF30-1666-CDAA-C65BF4414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2D3464-E8D0-C553-5391-ECA940B900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B7D9B2-5C2F-66F5-9090-F7C6BD2AEB2B}"/>
              </a:ext>
            </a:extLst>
          </p:cNvPr>
          <p:cNvSpPr>
            <a:spLocks noGrp="1"/>
          </p:cNvSpPr>
          <p:nvPr>
            <p:ph type="dt" sz="half" idx="10"/>
          </p:nvPr>
        </p:nvSpPr>
        <p:spPr/>
        <p:txBody>
          <a:bodyPr/>
          <a:lstStyle/>
          <a:p>
            <a:fld id="{705538F3-A734-4288-B95B-B915FE5103B1}" type="datetimeFigureOut">
              <a:rPr lang="en-US" smtClean="0"/>
              <a:t>8/10/2022</a:t>
            </a:fld>
            <a:endParaRPr lang="en-US"/>
          </a:p>
        </p:txBody>
      </p:sp>
      <p:sp>
        <p:nvSpPr>
          <p:cNvPr id="5" name="Footer Placeholder 4">
            <a:extLst>
              <a:ext uri="{FF2B5EF4-FFF2-40B4-BE49-F238E27FC236}">
                <a16:creationId xmlns:a16="http://schemas.microsoft.com/office/drawing/2014/main" id="{A9F34138-ED00-C9D4-AF37-7B8A72D7B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936379-624A-C06E-B6E8-FC58B51906EF}"/>
              </a:ext>
            </a:extLst>
          </p:cNvPr>
          <p:cNvSpPr>
            <a:spLocks noGrp="1"/>
          </p:cNvSpPr>
          <p:nvPr>
            <p:ph type="sldNum" sz="quarter" idx="12"/>
          </p:nvPr>
        </p:nvSpPr>
        <p:spPr/>
        <p:txBody>
          <a:bodyPr/>
          <a:lstStyle/>
          <a:p>
            <a:fld id="{33B2EA4C-58C5-4A86-BAE2-0BAD9945EF5D}" type="slidenum">
              <a:rPr lang="en-US" smtClean="0"/>
              <a:t>‹#›</a:t>
            </a:fld>
            <a:endParaRPr lang="en-US"/>
          </a:p>
        </p:txBody>
      </p:sp>
    </p:spTree>
    <p:extLst>
      <p:ext uri="{BB962C8B-B14F-4D97-AF65-F5344CB8AC3E}">
        <p14:creationId xmlns:p14="http://schemas.microsoft.com/office/powerpoint/2010/main" val="3268205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0EF73-C5B6-C7ED-6587-F43CDA8A2C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CCE38-76AC-88EC-D297-BE7073EE9F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636190-5DF8-143C-9D81-F33C071231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21C535-CCC3-9637-CC4A-0AC86E13B043}"/>
              </a:ext>
            </a:extLst>
          </p:cNvPr>
          <p:cNvSpPr>
            <a:spLocks noGrp="1"/>
          </p:cNvSpPr>
          <p:nvPr>
            <p:ph type="dt" sz="half" idx="10"/>
          </p:nvPr>
        </p:nvSpPr>
        <p:spPr/>
        <p:txBody>
          <a:bodyPr/>
          <a:lstStyle/>
          <a:p>
            <a:fld id="{705538F3-A734-4288-B95B-B915FE5103B1}" type="datetimeFigureOut">
              <a:rPr lang="en-US" smtClean="0"/>
              <a:t>8/10/2022</a:t>
            </a:fld>
            <a:endParaRPr lang="en-US"/>
          </a:p>
        </p:txBody>
      </p:sp>
      <p:sp>
        <p:nvSpPr>
          <p:cNvPr id="6" name="Footer Placeholder 5">
            <a:extLst>
              <a:ext uri="{FF2B5EF4-FFF2-40B4-BE49-F238E27FC236}">
                <a16:creationId xmlns:a16="http://schemas.microsoft.com/office/drawing/2014/main" id="{BF27E2D3-559D-5CDF-AEF5-A3F12D1C45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9464F-199B-73DF-0C63-687BD090AD5C}"/>
              </a:ext>
            </a:extLst>
          </p:cNvPr>
          <p:cNvSpPr>
            <a:spLocks noGrp="1"/>
          </p:cNvSpPr>
          <p:nvPr>
            <p:ph type="sldNum" sz="quarter" idx="12"/>
          </p:nvPr>
        </p:nvSpPr>
        <p:spPr/>
        <p:txBody>
          <a:bodyPr/>
          <a:lstStyle/>
          <a:p>
            <a:fld id="{33B2EA4C-58C5-4A86-BAE2-0BAD9945EF5D}" type="slidenum">
              <a:rPr lang="en-US" smtClean="0"/>
              <a:t>‹#›</a:t>
            </a:fld>
            <a:endParaRPr lang="en-US"/>
          </a:p>
        </p:txBody>
      </p:sp>
    </p:spTree>
    <p:extLst>
      <p:ext uri="{BB962C8B-B14F-4D97-AF65-F5344CB8AC3E}">
        <p14:creationId xmlns:p14="http://schemas.microsoft.com/office/powerpoint/2010/main" val="250940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53788-F6A0-6F60-58DE-DEF67408C9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C26116-F363-1402-00ED-E3BDBC7452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4DB41E-2C92-F5F9-4D76-443E5D9E34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19E96B-43F8-FFFE-BC1A-491A36E796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474F08-2A1B-3930-CA56-B1DE5CA3AE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097609-2F56-312E-D94B-631E569F0920}"/>
              </a:ext>
            </a:extLst>
          </p:cNvPr>
          <p:cNvSpPr>
            <a:spLocks noGrp="1"/>
          </p:cNvSpPr>
          <p:nvPr>
            <p:ph type="dt" sz="half" idx="10"/>
          </p:nvPr>
        </p:nvSpPr>
        <p:spPr/>
        <p:txBody>
          <a:bodyPr/>
          <a:lstStyle/>
          <a:p>
            <a:fld id="{705538F3-A734-4288-B95B-B915FE5103B1}" type="datetimeFigureOut">
              <a:rPr lang="en-US" smtClean="0"/>
              <a:t>8/10/2022</a:t>
            </a:fld>
            <a:endParaRPr lang="en-US"/>
          </a:p>
        </p:txBody>
      </p:sp>
      <p:sp>
        <p:nvSpPr>
          <p:cNvPr id="8" name="Footer Placeholder 7">
            <a:extLst>
              <a:ext uri="{FF2B5EF4-FFF2-40B4-BE49-F238E27FC236}">
                <a16:creationId xmlns:a16="http://schemas.microsoft.com/office/drawing/2014/main" id="{17F0DA45-4E85-3809-B99A-9FEB1CAEB9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DAECDD-BD4D-BA08-8A63-F53FE2BCBF63}"/>
              </a:ext>
            </a:extLst>
          </p:cNvPr>
          <p:cNvSpPr>
            <a:spLocks noGrp="1"/>
          </p:cNvSpPr>
          <p:nvPr>
            <p:ph type="sldNum" sz="quarter" idx="12"/>
          </p:nvPr>
        </p:nvSpPr>
        <p:spPr/>
        <p:txBody>
          <a:bodyPr/>
          <a:lstStyle/>
          <a:p>
            <a:fld id="{33B2EA4C-58C5-4A86-BAE2-0BAD9945EF5D}" type="slidenum">
              <a:rPr lang="en-US" smtClean="0"/>
              <a:t>‹#›</a:t>
            </a:fld>
            <a:endParaRPr lang="en-US"/>
          </a:p>
        </p:txBody>
      </p:sp>
    </p:spTree>
    <p:extLst>
      <p:ext uri="{BB962C8B-B14F-4D97-AF65-F5344CB8AC3E}">
        <p14:creationId xmlns:p14="http://schemas.microsoft.com/office/powerpoint/2010/main" val="3877902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0228-57BC-9A1E-B033-27D2FBCBD3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5196A5-BD32-C41D-81D2-2F818B1C463E}"/>
              </a:ext>
            </a:extLst>
          </p:cNvPr>
          <p:cNvSpPr>
            <a:spLocks noGrp="1"/>
          </p:cNvSpPr>
          <p:nvPr>
            <p:ph type="dt" sz="half" idx="10"/>
          </p:nvPr>
        </p:nvSpPr>
        <p:spPr/>
        <p:txBody>
          <a:bodyPr/>
          <a:lstStyle/>
          <a:p>
            <a:fld id="{705538F3-A734-4288-B95B-B915FE5103B1}" type="datetimeFigureOut">
              <a:rPr lang="en-US" smtClean="0"/>
              <a:t>8/10/2022</a:t>
            </a:fld>
            <a:endParaRPr lang="en-US"/>
          </a:p>
        </p:txBody>
      </p:sp>
      <p:sp>
        <p:nvSpPr>
          <p:cNvPr id="4" name="Footer Placeholder 3">
            <a:extLst>
              <a:ext uri="{FF2B5EF4-FFF2-40B4-BE49-F238E27FC236}">
                <a16:creationId xmlns:a16="http://schemas.microsoft.com/office/drawing/2014/main" id="{58BBC4B3-155B-7CF4-3BCF-BBC04FF0C2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A59C7A-5D62-62EB-53F0-8D3366722601}"/>
              </a:ext>
            </a:extLst>
          </p:cNvPr>
          <p:cNvSpPr>
            <a:spLocks noGrp="1"/>
          </p:cNvSpPr>
          <p:nvPr>
            <p:ph type="sldNum" sz="quarter" idx="12"/>
          </p:nvPr>
        </p:nvSpPr>
        <p:spPr/>
        <p:txBody>
          <a:bodyPr/>
          <a:lstStyle/>
          <a:p>
            <a:fld id="{33B2EA4C-58C5-4A86-BAE2-0BAD9945EF5D}" type="slidenum">
              <a:rPr lang="en-US" smtClean="0"/>
              <a:t>‹#›</a:t>
            </a:fld>
            <a:endParaRPr lang="en-US"/>
          </a:p>
        </p:txBody>
      </p:sp>
    </p:spTree>
    <p:extLst>
      <p:ext uri="{BB962C8B-B14F-4D97-AF65-F5344CB8AC3E}">
        <p14:creationId xmlns:p14="http://schemas.microsoft.com/office/powerpoint/2010/main" val="106331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D00059-96BF-8C3A-D2D6-7383301190D3}"/>
              </a:ext>
            </a:extLst>
          </p:cNvPr>
          <p:cNvSpPr>
            <a:spLocks noGrp="1"/>
          </p:cNvSpPr>
          <p:nvPr>
            <p:ph type="dt" sz="half" idx="10"/>
          </p:nvPr>
        </p:nvSpPr>
        <p:spPr/>
        <p:txBody>
          <a:bodyPr/>
          <a:lstStyle/>
          <a:p>
            <a:fld id="{705538F3-A734-4288-B95B-B915FE5103B1}" type="datetimeFigureOut">
              <a:rPr lang="en-US" smtClean="0"/>
              <a:t>8/10/2022</a:t>
            </a:fld>
            <a:endParaRPr lang="en-US"/>
          </a:p>
        </p:txBody>
      </p:sp>
      <p:sp>
        <p:nvSpPr>
          <p:cNvPr id="3" name="Footer Placeholder 2">
            <a:extLst>
              <a:ext uri="{FF2B5EF4-FFF2-40B4-BE49-F238E27FC236}">
                <a16:creationId xmlns:a16="http://schemas.microsoft.com/office/drawing/2014/main" id="{1867B78B-E127-0398-78D0-F888FD5EBB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EC4283-C8B7-A9E9-9289-34B22CA18A00}"/>
              </a:ext>
            </a:extLst>
          </p:cNvPr>
          <p:cNvSpPr>
            <a:spLocks noGrp="1"/>
          </p:cNvSpPr>
          <p:nvPr>
            <p:ph type="sldNum" sz="quarter" idx="12"/>
          </p:nvPr>
        </p:nvSpPr>
        <p:spPr/>
        <p:txBody>
          <a:bodyPr/>
          <a:lstStyle/>
          <a:p>
            <a:fld id="{33B2EA4C-58C5-4A86-BAE2-0BAD9945EF5D}" type="slidenum">
              <a:rPr lang="en-US" smtClean="0"/>
              <a:t>‹#›</a:t>
            </a:fld>
            <a:endParaRPr lang="en-US"/>
          </a:p>
        </p:txBody>
      </p:sp>
    </p:spTree>
    <p:extLst>
      <p:ext uri="{BB962C8B-B14F-4D97-AF65-F5344CB8AC3E}">
        <p14:creationId xmlns:p14="http://schemas.microsoft.com/office/powerpoint/2010/main" val="420138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EB1A-030B-4453-BCDB-EBB8ACD27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C07F2D-5071-8422-B329-732A1E852B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F5C776-9E57-4F7B-1818-AAF5247657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DC1917-B346-4B74-A421-7CE44036CE26}"/>
              </a:ext>
            </a:extLst>
          </p:cNvPr>
          <p:cNvSpPr>
            <a:spLocks noGrp="1"/>
          </p:cNvSpPr>
          <p:nvPr>
            <p:ph type="dt" sz="half" idx="10"/>
          </p:nvPr>
        </p:nvSpPr>
        <p:spPr/>
        <p:txBody>
          <a:bodyPr/>
          <a:lstStyle/>
          <a:p>
            <a:fld id="{705538F3-A734-4288-B95B-B915FE5103B1}" type="datetimeFigureOut">
              <a:rPr lang="en-US" smtClean="0"/>
              <a:t>8/10/2022</a:t>
            </a:fld>
            <a:endParaRPr lang="en-US"/>
          </a:p>
        </p:txBody>
      </p:sp>
      <p:sp>
        <p:nvSpPr>
          <p:cNvPr id="6" name="Footer Placeholder 5">
            <a:extLst>
              <a:ext uri="{FF2B5EF4-FFF2-40B4-BE49-F238E27FC236}">
                <a16:creationId xmlns:a16="http://schemas.microsoft.com/office/drawing/2014/main" id="{13AFE982-A89B-11C8-AACF-4FF6C6BA4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96A0-57F6-0297-276D-DD3EB6FE8869}"/>
              </a:ext>
            </a:extLst>
          </p:cNvPr>
          <p:cNvSpPr>
            <a:spLocks noGrp="1"/>
          </p:cNvSpPr>
          <p:nvPr>
            <p:ph type="sldNum" sz="quarter" idx="12"/>
          </p:nvPr>
        </p:nvSpPr>
        <p:spPr/>
        <p:txBody>
          <a:bodyPr/>
          <a:lstStyle/>
          <a:p>
            <a:fld id="{33B2EA4C-58C5-4A86-BAE2-0BAD9945EF5D}" type="slidenum">
              <a:rPr lang="en-US" smtClean="0"/>
              <a:t>‹#›</a:t>
            </a:fld>
            <a:endParaRPr lang="en-US"/>
          </a:p>
        </p:txBody>
      </p:sp>
    </p:spTree>
    <p:extLst>
      <p:ext uri="{BB962C8B-B14F-4D97-AF65-F5344CB8AC3E}">
        <p14:creationId xmlns:p14="http://schemas.microsoft.com/office/powerpoint/2010/main" val="1733497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5DD61-417C-D7D0-8F73-5D5CF2D69F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80E799-85EA-5113-C4CD-BED2866467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4F8949-B47E-99CE-96D1-030086217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4BA37A-D8BD-F5DF-D960-81645487B1EC}"/>
              </a:ext>
            </a:extLst>
          </p:cNvPr>
          <p:cNvSpPr>
            <a:spLocks noGrp="1"/>
          </p:cNvSpPr>
          <p:nvPr>
            <p:ph type="dt" sz="half" idx="10"/>
          </p:nvPr>
        </p:nvSpPr>
        <p:spPr/>
        <p:txBody>
          <a:bodyPr/>
          <a:lstStyle/>
          <a:p>
            <a:fld id="{705538F3-A734-4288-B95B-B915FE5103B1}" type="datetimeFigureOut">
              <a:rPr lang="en-US" smtClean="0"/>
              <a:t>8/10/2022</a:t>
            </a:fld>
            <a:endParaRPr lang="en-US"/>
          </a:p>
        </p:txBody>
      </p:sp>
      <p:sp>
        <p:nvSpPr>
          <p:cNvPr id="6" name="Footer Placeholder 5">
            <a:extLst>
              <a:ext uri="{FF2B5EF4-FFF2-40B4-BE49-F238E27FC236}">
                <a16:creationId xmlns:a16="http://schemas.microsoft.com/office/drawing/2014/main" id="{57C6FEED-A029-CDA4-B8D3-E1A165492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66214F-9819-9160-A9E0-05608D7A6FDF}"/>
              </a:ext>
            </a:extLst>
          </p:cNvPr>
          <p:cNvSpPr>
            <a:spLocks noGrp="1"/>
          </p:cNvSpPr>
          <p:nvPr>
            <p:ph type="sldNum" sz="quarter" idx="12"/>
          </p:nvPr>
        </p:nvSpPr>
        <p:spPr/>
        <p:txBody>
          <a:bodyPr/>
          <a:lstStyle/>
          <a:p>
            <a:fld id="{33B2EA4C-58C5-4A86-BAE2-0BAD9945EF5D}" type="slidenum">
              <a:rPr lang="en-US" smtClean="0"/>
              <a:t>‹#›</a:t>
            </a:fld>
            <a:endParaRPr lang="en-US"/>
          </a:p>
        </p:txBody>
      </p:sp>
    </p:spTree>
    <p:extLst>
      <p:ext uri="{BB962C8B-B14F-4D97-AF65-F5344CB8AC3E}">
        <p14:creationId xmlns:p14="http://schemas.microsoft.com/office/powerpoint/2010/main" val="3464679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4A0516-DF0C-DA68-6DBD-254D8D7FDC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9DE445-0A9D-F3F3-551F-84D14B6DF8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68907-B265-088D-ED80-F05D6B1E3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538F3-A734-4288-B95B-B915FE5103B1}" type="datetimeFigureOut">
              <a:rPr lang="en-US" smtClean="0"/>
              <a:t>8/10/2022</a:t>
            </a:fld>
            <a:endParaRPr lang="en-US"/>
          </a:p>
        </p:txBody>
      </p:sp>
      <p:sp>
        <p:nvSpPr>
          <p:cNvPr id="5" name="Footer Placeholder 4">
            <a:extLst>
              <a:ext uri="{FF2B5EF4-FFF2-40B4-BE49-F238E27FC236}">
                <a16:creationId xmlns:a16="http://schemas.microsoft.com/office/drawing/2014/main" id="{77A5EF01-6D28-69B3-0267-5F204D89FF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69796E-40D2-F4EF-5DC7-85DD770889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B2EA4C-58C5-4A86-BAE2-0BAD9945EF5D}" type="slidenum">
              <a:rPr lang="en-US" smtClean="0"/>
              <a:t>‹#›</a:t>
            </a:fld>
            <a:endParaRPr lang="en-US"/>
          </a:p>
        </p:txBody>
      </p:sp>
    </p:spTree>
    <p:extLst>
      <p:ext uri="{BB962C8B-B14F-4D97-AF65-F5344CB8AC3E}">
        <p14:creationId xmlns:p14="http://schemas.microsoft.com/office/powerpoint/2010/main" val="2278604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5510-D405-1597-151E-8A1E31A66C75}"/>
              </a:ext>
            </a:extLst>
          </p:cNvPr>
          <p:cNvSpPr>
            <a:spLocks noGrp="1"/>
          </p:cNvSpPr>
          <p:nvPr>
            <p:ph type="ctrTitle"/>
          </p:nvPr>
        </p:nvSpPr>
        <p:spPr/>
        <p:txBody>
          <a:bodyPr/>
          <a:lstStyle/>
          <a:p>
            <a:r>
              <a:rPr lang="en-US" dirty="0"/>
              <a:t>Liquid Nitrogen Safety</a:t>
            </a:r>
          </a:p>
        </p:txBody>
      </p:sp>
      <p:sp>
        <p:nvSpPr>
          <p:cNvPr id="3" name="Subtitle 2">
            <a:extLst>
              <a:ext uri="{FF2B5EF4-FFF2-40B4-BE49-F238E27FC236}">
                <a16:creationId xmlns:a16="http://schemas.microsoft.com/office/drawing/2014/main" id="{D3021005-0BCE-9956-F0EF-1355682E20F4}"/>
              </a:ext>
            </a:extLst>
          </p:cNvPr>
          <p:cNvSpPr>
            <a:spLocks noGrp="1"/>
          </p:cNvSpPr>
          <p:nvPr>
            <p:ph type="subTitle" idx="1"/>
          </p:nvPr>
        </p:nvSpPr>
        <p:spPr/>
        <p:txBody>
          <a:bodyPr/>
          <a:lstStyle/>
          <a:p>
            <a:r>
              <a:rPr lang="en-US" dirty="0"/>
              <a:t>John Newquist</a:t>
            </a:r>
          </a:p>
          <a:p>
            <a:r>
              <a:rPr lang="en-US" dirty="0"/>
              <a:t>johnanewquist@gmail.com</a:t>
            </a:r>
          </a:p>
          <a:p>
            <a:r>
              <a:rPr lang="en-US" dirty="0"/>
              <a:t>Aug 2022</a:t>
            </a:r>
          </a:p>
        </p:txBody>
      </p:sp>
    </p:spTree>
    <p:extLst>
      <p:ext uri="{BB962C8B-B14F-4D97-AF65-F5344CB8AC3E}">
        <p14:creationId xmlns:p14="http://schemas.microsoft.com/office/powerpoint/2010/main" val="1462503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050A1-C73F-B53B-3388-C44F7C2F9E0D}"/>
              </a:ext>
            </a:extLst>
          </p:cNvPr>
          <p:cNvSpPr>
            <a:spLocks noGrp="1"/>
          </p:cNvSpPr>
          <p:nvPr>
            <p:ph type="title"/>
          </p:nvPr>
        </p:nvSpPr>
        <p:spPr/>
        <p:txBody>
          <a:bodyPr/>
          <a:lstStyle/>
          <a:p>
            <a:r>
              <a:rPr lang="en-US" b="0" i="0" dirty="0">
                <a:solidFill>
                  <a:srgbClr val="000000"/>
                </a:solidFill>
                <a:effectLst/>
                <a:latin typeface="Calibri" panose="020F0502020204030204" pitchFamily="34" charset="0"/>
              </a:rPr>
              <a:t>Extreme Cold Hazards</a:t>
            </a:r>
            <a:endParaRPr lang="en-US" dirty="0"/>
          </a:p>
        </p:txBody>
      </p:sp>
      <p:sp>
        <p:nvSpPr>
          <p:cNvPr id="3" name="Content Placeholder 2">
            <a:extLst>
              <a:ext uri="{FF2B5EF4-FFF2-40B4-BE49-F238E27FC236}">
                <a16:creationId xmlns:a16="http://schemas.microsoft.com/office/drawing/2014/main" id="{933A8F80-1BF5-5A9A-D8BE-DECA812DD493}"/>
              </a:ext>
            </a:extLst>
          </p:cNvPr>
          <p:cNvSpPr>
            <a:spLocks noGrp="1"/>
          </p:cNvSpPr>
          <p:nvPr>
            <p:ph sz="half" idx="1"/>
          </p:nvPr>
        </p:nvSpPr>
        <p:spPr/>
        <p:txBody>
          <a:bodyPr>
            <a:normAutofit fontScale="85000" lnSpcReduction="10000"/>
          </a:bodyPr>
          <a:lstStyle/>
          <a:p>
            <a:pPr algn="l">
              <a:buFont typeface="Arial" panose="020B0604020202020204" pitchFamily="34" charset="0"/>
              <a:buChar char="•"/>
            </a:pPr>
            <a:r>
              <a:rPr lang="en-US" b="0" i="0" dirty="0" err="1">
                <a:solidFill>
                  <a:srgbClr val="000000"/>
                </a:solidFill>
                <a:effectLst/>
                <a:latin typeface="Calibri" panose="020F0502020204030204" pitchFamily="34" charset="0"/>
              </a:rPr>
              <a:t>Cyrogenic</a:t>
            </a:r>
            <a:r>
              <a:rPr lang="en-US" b="0" i="0" dirty="0">
                <a:solidFill>
                  <a:srgbClr val="000000"/>
                </a:solidFill>
                <a:effectLst/>
                <a:latin typeface="Calibri" panose="020F0502020204030204" pitchFamily="34" charset="0"/>
              </a:rPr>
              <a:t> liquids and cold vapors can cause thermal burn injuries, frostbite.</a:t>
            </a:r>
          </a:p>
          <a:p>
            <a:pPr algn="l">
              <a:buFont typeface="Arial" panose="020B0604020202020204" pitchFamily="34" charset="0"/>
              <a:buChar char="•"/>
            </a:pPr>
            <a:r>
              <a:rPr lang="en-US" b="0" i="0" dirty="0">
                <a:solidFill>
                  <a:srgbClr val="000000"/>
                </a:solidFill>
                <a:effectLst/>
                <a:latin typeface="Calibri" panose="020F0502020204030204" pitchFamily="34" charset="0"/>
              </a:rPr>
              <a:t>Brief exposures may damage tissue.</a:t>
            </a:r>
          </a:p>
          <a:p>
            <a:pPr algn="l">
              <a:buFont typeface="Arial" panose="020B0604020202020204" pitchFamily="34" charset="0"/>
              <a:buChar char="•"/>
            </a:pPr>
            <a:r>
              <a:rPr lang="en-US" b="0" i="0" dirty="0">
                <a:solidFill>
                  <a:srgbClr val="000000"/>
                </a:solidFill>
                <a:effectLst/>
                <a:latin typeface="Calibri" panose="020F0502020204030204" pitchFamily="34" charset="0"/>
              </a:rPr>
              <a:t>Breathing extremely cold air may damage lungs.</a:t>
            </a:r>
          </a:p>
          <a:p>
            <a:pPr algn="l">
              <a:buFont typeface="Arial" panose="020B0604020202020204" pitchFamily="34" charset="0"/>
              <a:buChar char="•"/>
            </a:pPr>
            <a:r>
              <a:rPr lang="en-US" b="0" i="0" dirty="0">
                <a:solidFill>
                  <a:srgbClr val="000000"/>
                </a:solidFill>
                <a:effectLst/>
                <a:latin typeface="Calibri" panose="020F0502020204030204" pitchFamily="34" charset="0"/>
              </a:rPr>
              <a:t>Skin may stick to metal that is cooled by cryogenic liquids and when pulled away the skin may tear.</a:t>
            </a:r>
          </a:p>
          <a:p>
            <a:pPr algn="l">
              <a:buFont typeface="Arial" panose="020B0604020202020204" pitchFamily="34" charset="0"/>
              <a:buChar char="•"/>
            </a:pPr>
            <a:r>
              <a:rPr lang="en-US" b="0" i="0" dirty="0">
                <a:solidFill>
                  <a:srgbClr val="000000"/>
                </a:solidFill>
                <a:effectLst/>
                <a:latin typeface="Calibri" panose="020F0502020204030204" pitchFamily="34" charset="0"/>
              </a:rPr>
              <a:t>Non-metallic materials are also dangerous to touch at cryogenic temperatures.</a:t>
            </a:r>
          </a:p>
          <a:p>
            <a:endParaRPr lang="en-US" dirty="0"/>
          </a:p>
        </p:txBody>
      </p:sp>
      <p:pic>
        <p:nvPicPr>
          <p:cNvPr id="5" name="Content Placeholder 4">
            <a:extLst>
              <a:ext uri="{FF2B5EF4-FFF2-40B4-BE49-F238E27FC236}">
                <a16:creationId xmlns:a16="http://schemas.microsoft.com/office/drawing/2014/main" id="{A97F03AC-B141-83D8-DF35-5FF8DEC1E28C}"/>
              </a:ext>
            </a:extLst>
          </p:cNvPr>
          <p:cNvPicPr>
            <a:picLocks noGrp="1" noChangeAspect="1"/>
          </p:cNvPicPr>
          <p:nvPr>
            <p:ph sz="half" idx="2"/>
          </p:nvPr>
        </p:nvPicPr>
        <p:blipFill>
          <a:blip r:embed="rId2"/>
          <a:stretch>
            <a:fillRect/>
          </a:stretch>
        </p:blipFill>
        <p:spPr>
          <a:xfrm>
            <a:off x="7391400" y="3315494"/>
            <a:ext cx="2743200" cy="1371600"/>
          </a:xfrm>
          <a:prstGeom prst="rect">
            <a:avLst/>
          </a:prstGeom>
        </p:spPr>
      </p:pic>
    </p:spTree>
    <p:extLst>
      <p:ext uri="{BB962C8B-B14F-4D97-AF65-F5344CB8AC3E}">
        <p14:creationId xmlns:p14="http://schemas.microsoft.com/office/powerpoint/2010/main" val="2041116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C9D7-F728-812B-C57D-C414EF6A84CF}"/>
              </a:ext>
            </a:extLst>
          </p:cNvPr>
          <p:cNvSpPr>
            <a:spLocks noGrp="1"/>
          </p:cNvSpPr>
          <p:nvPr>
            <p:ph type="title"/>
          </p:nvPr>
        </p:nvSpPr>
        <p:spPr/>
        <p:txBody>
          <a:bodyPr/>
          <a:lstStyle/>
          <a:p>
            <a:r>
              <a:rPr lang="en-US" b="0" i="0" dirty="0">
                <a:solidFill>
                  <a:srgbClr val="000000"/>
                </a:solidFill>
                <a:effectLst/>
                <a:latin typeface="Calibri" panose="020F0502020204030204" pitchFamily="34" charset="0"/>
              </a:rPr>
              <a:t>Oxygen Deficiency (Asphyxiation)</a:t>
            </a:r>
            <a:br>
              <a:rPr lang="en-US" b="0" i="0" dirty="0">
                <a:solidFill>
                  <a:srgbClr val="000000"/>
                </a:solidFill>
                <a:effectLst/>
                <a:latin typeface="Calibri" panose="020F0502020204030204" pitchFamily="34" charset="0"/>
              </a:rPr>
            </a:br>
            <a:r>
              <a:rPr lang="en-US" dirty="0"/>
              <a:t> </a:t>
            </a:r>
          </a:p>
        </p:txBody>
      </p:sp>
      <p:sp>
        <p:nvSpPr>
          <p:cNvPr id="3" name="Content Placeholder 2">
            <a:extLst>
              <a:ext uri="{FF2B5EF4-FFF2-40B4-BE49-F238E27FC236}">
                <a16:creationId xmlns:a16="http://schemas.microsoft.com/office/drawing/2014/main" id="{5BBDBF88-9142-AA2A-15D0-8681934F46C0}"/>
              </a:ext>
            </a:extLst>
          </p:cNvPr>
          <p:cNvSpPr>
            <a:spLocks noGrp="1"/>
          </p:cNvSpPr>
          <p:nvPr>
            <p:ph sz="half" idx="1"/>
          </p:nvPr>
        </p:nvSpPr>
        <p:spPr/>
        <p:txBody>
          <a:bodyPr>
            <a:normAutofit/>
          </a:bodyPr>
          <a:lstStyle/>
          <a:p>
            <a:r>
              <a:rPr lang="en-US" b="0" i="0" dirty="0">
                <a:solidFill>
                  <a:srgbClr val="000000"/>
                </a:solidFill>
                <a:effectLst/>
                <a:latin typeface="Calibri" panose="020F0502020204030204" pitchFamily="34" charset="0"/>
              </a:rPr>
              <a:t>Occurs without any warning</a:t>
            </a:r>
          </a:p>
          <a:p>
            <a:pPr algn="l">
              <a:buFont typeface="Arial" panose="020B0604020202020204" pitchFamily="34" charset="0"/>
              <a:buChar char="•"/>
            </a:pPr>
            <a:r>
              <a:rPr lang="en-US" b="0" i="0" dirty="0">
                <a:solidFill>
                  <a:srgbClr val="000000"/>
                </a:solidFill>
                <a:effectLst/>
                <a:latin typeface="Calibri" panose="020F0502020204030204" pitchFamily="34" charset="0"/>
              </a:rPr>
              <a:t>Due to oxygen displacement</a:t>
            </a:r>
          </a:p>
          <a:p>
            <a:pPr algn="l">
              <a:buFont typeface="Arial" panose="020B0604020202020204" pitchFamily="34" charset="0"/>
              <a:buChar char="•"/>
            </a:pPr>
            <a:r>
              <a:rPr lang="en-US" b="0" i="0" dirty="0">
                <a:solidFill>
                  <a:srgbClr val="000000"/>
                </a:solidFill>
                <a:effectLst/>
                <a:latin typeface="Calibri" panose="020F0502020204030204" pitchFamily="34" charset="0"/>
              </a:rPr>
              <a:t>Cryogenic liquid warms up it becomes a gas, the gas is still very cold. </a:t>
            </a:r>
          </a:p>
          <a:p>
            <a:pPr algn="l">
              <a:buFont typeface="Arial" panose="020B0604020202020204" pitchFamily="34" charset="0"/>
              <a:buChar char="•"/>
            </a:pPr>
            <a:r>
              <a:rPr lang="en-US" b="0" i="0" dirty="0">
                <a:solidFill>
                  <a:srgbClr val="000000"/>
                </a:solidFill>
                <a:effectLst/>
                <a:latin typeface="Calibri" panose="020F0502020204030204" pitchFamily="34" charset="0"/>
              </a:rPr>
              <a:t>Liquid N2 gas is heavier than air. </a:t>
            </a:r>
          </a:p>
          <a:p>
            <a:pPr algn="l">
              <a:buFont typeface="Arial" panose="020B0604020202020204" pitchFamily="34" charset="0"/>
              <a:buChar char="•"/>
            </a:pPr>
            <a:r>
              <a:rPr lang="en-US" b="0" i="0" dirty="0">
                <a:solidFill>
                  <a:srgbClr val="000000"/>
                </a:solidFill>
                <a:effectLst/>
                <a:latin typeface="Calibri" panose="020F0502020204030204" pitchFamily="34" charset="0"/>
              </a:rPr>
              <a:t>Increased hazards associated with large volumes of cryogens in small spaces.</a:t>
            </a:r>
          </a:p>
          <a:p>
            <a:endParaRPr lang="en-US" dirty="0"/>
          </a:p>
        </p:txBody>
      </p:sp>
      <p:pic>
        <p:nvPicPr>
          <p:cNvPr id="5" name="Content Placeholder 4">
            <a:extLst>
              <a:ext uri="{FF2B5EF4-FFF2-40B4-BE49-F238E27FC236}">
                <a16:creationId xmlns:a16="http://schemas.microsoft.com/office/drawing/2014/main" id="{082F6E66-38DC-B7CE-9FAB-13DB87AA8F00}"/>
              </a:ext>
            </a:extLst>
          </p:cNvPr>
          <p:cNvPicPr>
            <a:picLocks noGrp="1" noChangeAspect="1"/>
          </p:cNvPicPr>
          <p:nvPr>
            <p:ph sz="half" idx="2"/>
          </p:nvPr>
        </p:nvPicPr>
        <p:blipFill>
          <a:blip r:embed="rId2"/>
          <a:stretch>
            <a:fillRect/>
          </a:stretch>
        </p:blipFill>
        <p:spPr>
          <a:xfrm>
            <a:off x="6019800" y="1412474"/>
            <a:ext cx="5334000" cy="5033818"/>
          </a:xfrm>
          <a:prstGeom prst="rect">
            <a:avLst/>
          </a:prstGeom>
        </p:spPr>
      </p:pic>
    </p:spTree>
    <p:extLst>
      <p:ext uri="{BB962C8B-B14F-4D97-AF65-F5344CB8AC3E}">
        <p14:creationId xmlns:p14="http://schemas.microsoft.com/office/powerpoint/2010/main" val="2231245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E3BB3-D71A-5A1A-7632-11F2449F0546}"/>
              </a:ext>
            </a:extLst>
          </p:cNvPr>
          <p:cNvSpPr>
            <a:spLocks noGrp="1"/>
          </p:cNvSpPr>
          <p:nvPr>
            <p:ph type="title"/>
          </p:nvPr>
        </p:nvSpPr>
        <p:spPr/>
        <p:txBody>
          <a:bodyPr/>
          <a:lstStyle/>
          <a:p>
            <a:r>
              <a:rPr lang="en-US" b="0" i="0" dirty="0">
                <a:solidFill>
                  <a:srgbClr val="000000"/>
                </a:solidFill>
                <a:effectLst/>
                <a:latin typeface="Calibri" panose="020F0502020204030204" pitchFamily="34" charset="0"/>
              </a:rPr>
              <a:t>Over Pressurization – Hazard</a:t>
            </a:r>
            <a:endParaRPr lang="en-US" dirty="0"/>
          </a:p>
        </p:txBody>
      </p:sp>
      <p:sp>
        <p:nvSpPr>
          <p:cNvPr id="3" name="Content Placeholder 2">
            <a:extLst>
              <a:ext uri="{FF2B5EF4-FFF2-40B4-BE49-F238E27FC236}">
                <a16:creationId xmlns:a16="http://schemas.microsoft.com/office/drawing/2014/main" id="{BBAA0EDE-DB3A-56E2-08D2-AE17A0B5DE4F}"/>
              </a:ext>
            </a:extLst>
          </p:cNvPr>
          <p:cNvSpPr>
            <a:spLocks noGrp="1"/>
          </p:cNvSpPr>
          <p:nvPr>
            <p:ph sz="half" idx="1"/>
          </p:nvPr>
        </p:nvSpPr>
        <p:spPr/>
        <p:txBody>
          <a:bodyPr>
            <a:normAutofit/>
          </a:bodyPr>
          <a:lstStyle/>
          <a:p>
            <a:pPr algn="l">
              <a:buFont typeface="Arial" panose="020B0604020202020204" pitchFamily="34" charset="0"/>
              <a:buChar char="•"/>
            </a:pPr>
            <a:r>
              <a:rPr lang="en-US" b="0" i="0" dirty="0">
                <a:solidFill>
                  <a:srgbClr val="000000"/>
                </a:solidFill>
                <a:effectLst/>
                <a:latin typeface="Calibri" panose="020F0502020204030204" pitchFamily="34" charset="0"/>
              </a:rPr>
              <a:t>Without adequate venting or pressure-relief devices on closed containers containing cryogens,</a:t>
            </a:r>
            <a:br>
              <a:rPr lang="en-US" b="0" i="0" dirty="0">
                <a:solidFill>
                  <a:srgbClr val="000000"/>
                </a:solidFill>
                <a:effectLst/>
                <a:latin typeface="Calibri" panose="020F0502020204030204" pitchFamily="34" charset="0"/>
              </a:rPr>
            </a:br>
            <a:r>
              <a:rPr lang="en-US" b="0" i="0" dirty="0">
                <a:solidFill>
                  <a:srgbClr val="000000"/>
                </a:solidFill>
                <a:effectLst/>
                <a:latin typeface="Calibri" panose="020F0502020204030204" pitchFamily="34" charset="0"/>
              </a:rPr>
              <a:t>enormous pressures can build up.</a:t>
            </a:r>
          </a:p>
          <a:p>
            <a:pPr algn="l">
              <a:buFont typeface="Arial" panose="020B0604020202020204" pitchFamily="34" charset="0"/>
              <a:buChar char="•"/>
            </a:pPr>
            <a:r>
              <a:rPr lang="en-US" b="0" i="0" dirty="0">
                <a:solidFill>
                  <a:srgbClr val="000000"/>
                </a:solidFill>
                <a:effectLst/>
                <a:latin typeface="Calibri" panose="020F0502020204030204" pitchFamily="34" charset="0"/>
              </a:rPr>
              <a:t>The pressure may cause an explosion.</a:t>
            </a:r>
          </a:p>
          <a:p>
            <a:pPr algn="l">
              <a:buFont typeface="Arial" panose="020B0604020202020204" pitchFamily="34" charset="0"/>
              <a:buChar char="•"/>
            </a:pPr>
            <a:r>
              <a:rPr lang="en-US" b="0" i="0" dirty="0">
                <a:solidFill>
                  <a:srgbClr val="000000"/>
                </a:solidFill>
                <a:effectLst/>
                <a:latin typeface="Calibri" panose="020F0502020204030204" pitchFamily="34" charset="0"/>
              </a:rPr>
              <a:t>The pressure relief valve must be properly installed and free from obstruction.</a:t>
            </a:r>
          </a:p>
          <a:p>
            <a:endParaRPr lang="en-US" dirty="0"/>
          </a:p>
        </p:txBody>
      </p:sp>
      <p:pic>
        <p:nvPicPr>
          <p:cNvPr id="7" name="Content Placeholder 6">
            <a:extLst>
              <a:ext uri="{FF2B5EF4-FFF2-40B4-BE49-F238E27FC236}">
                <a16:creationId xmlns:a16="http://schemas.microsoft.com/office/drawing/2014/main" id="{B723649F-CD9C-902F-37AF-C781F3EAF2D2}"/>
              </a:ext>
            </a:extLst>
          </p:cNvPr>
          <p:cNvPicPr>
            <a:picLocks noGrp="1" noChangeAspect="1"/>
          </p:cNvPicPr>
          <p:nvPr>
            <p:ph sz="half" idx="2"/>
          </p:nvPr>
        </p:nvPicPr>
        <p:blipFill>
          <a:blip r:embed="rId2"/>
          <a:stretch>
            <a:fillRect/>
          </a:stretch>
        </p:blipFill>
        <p:spPr>
          <a:xfrm>
            <a:off x="6429606" y="2293066"/>
            <a:ext cx="5935359" cy="3081821"/>
          </a:xfrm>
          <a:prstGeom prst="rect">
            <a:avLst/>
          </a:prstGeom>
        </p:spPr>
      </p:pic>
    </p:spTree>
    <p:extLst>
      <p:ext uri="{BB962C8B-B14F-4D97-AF65-F5344CB8AC3E}">
        <p14:creationId xmlns:p14="http://schemas.microsoft.com/office/powerpoint/2010/main" val="2873292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8633-D72E-8B5C-C9A2-F776ABBBE219}"/>
              </a:ext>
            </a:extLst>
          </p:cNvPr>
          <p:cNvSpPr>
            <a:spLocks noGrp="1"/>
          </p:cNvSpPr>
          <p:nvPr>
            <p:ph type="title"/>
          </p:nvPr>
        </p:nvSpPr>
        <p:spPr/>
        <p:txBody>
          <a:bodyPr/>
          <a:lstStyle/>
          <a:p>
            <a:r>
              <a:rPr lang="en-US" b="0" i="0" dirty="0">
                <a:solidFill>
                  <a:srgbClr val="000000"/>
                </a:solidFill>
                <a:effectLst/>
                <a:latin typeface="Calibri" panose="020F0502020204030204" pitchFamily="34" charset="0"/>
              </a:rPr>
              <a:t>Cryogen Safety Guidelines</a:t>
            </a:r>
            <a:endParaRPr lang="en-US" dirty="0"/>
          </a:p>
        </p:txBody>
      </p:sp>
      <p:sp>
        <p:nvSpPr>
          <p:cNvPr id="3" name="Content Placeholder 2">
            <a:extLst>
              <a:ext uri="{FF2B5EF4-FFF2-40B4-BE49-F238E27FC236}">
                <a16:creationId xmlns:a16="http://schemas.microsoft.com/office/drawing/2014/main" id="{21FCBABF-88BA-B456-497E-10C05FC46FFC}"/>
              </a:ext>
            </a:extLst>
          </p:cNvPr>
          <p:cNvSpPr>
            <a:spLocks noGrp="1"/>
          </p:cNvSpPr>
          <p:nvPr>
            <p:ph sz="half" idx="1"/>
          </p:nvPr>
        </p:nvSpPr>
        <p:spPr/>
        <p:txBody>
          <a:bodyPr>
            <a:normAutofit fontScale="92500" lnSpcReduction="10000"/>
          </a:bodyPr>
          <a:lstStyle/>
          <a:p>
            <a:pPr algn="l">
              <a:buFont typeface="Arial" panose="020B0604020202020204" pitchFamily="34" charset="0"/>
              <a:buChar char="•"/>
            </a:pPr>
            <a:r>
              <a:rPr lang="en-US" b="0" i="0" dirty="0">
                <a:solidFill>
                  <a:srgbClr val="000000"/>
                </a:solidFill>
                <a:effectLst/>
                <a:latin typeface="Calibri" panose="020F0502020204030204" pitchFamily="34" charset="0"/>
              </a:rPr>
              <a:t>Equipment should be kept clean.  </a:t>
            </a:r>
          </a:p>
          <a:p>
            <a:pPr algn="l">
              <a:buFont typeface="Arial" panose="020B0604020202020204" pitchFamily="34" charset="0"/>
              <a:buChar char="•"/>
            </a:pPr>
            <a:r>
              <a:rPr lang="en-US" b="0" i="0" dirty="0">
                <a:solidFill>
                  <a:srgbClr val="000000"/>
                </a:solidFill>
                <a:effectLst/>
                <a:latin typeface="Calibri" panose="020F0502020204030204" pitchFamily="34" charset="0"/>
              </a:rPr>
              <a:t>Perform routine inspections of all safety equipment and cryogenic systems.</a:t>
            </a:r>
          </a:p>
          <a:p>
            <a:pPr algn="l">
              <a:buFont typeface="Arial" panose="020B0604020202020204" pitchFamily="34" charset="0"/>
              <a:buChar char="•"/>
            </a:pPr>
            <a:r>
              <a:rPr lang="en-US" b="0" i="0" dirty="0">
                <a:solidFill>
                  <a:srgbClr val="000000"/>
                </a:solidFill>
                <a:effectLst/>
                <a:latin typeface="Calibri" panose="020F0502020204030204" pitchFamily="34" charset="0"/>
              </a:rPr>
              <a:t>Mixtures of gases or fluids should be strictly controlled to prevent formation of flammable or</a:t>
            </a:r>
            <a:br>
              <a:rPr lang="en-US" b="0" i="0" dirty="0">
                <a:solidFill>
                  <a:srgbClr val="000000"/>
                </a:solidFill>
                <a:effectLst/>
                <a:latin typeface="Calibri" panose="020F0502020204030204" pitchFamily="34" charset="0"/>
              </a:rPr>
            </a:br>
            <a:r>
              <a:rPr lang="en-US" b="0" i="0" dirty="0">
                <a:solidFill>
                  <a:srgbClr val="000000"/>
                </a:solidFill>
                <a:effectLst/>
                <a:latin typeface="Calibri" panose="020F0502020204030204" pitchFamily="34" charset="0"/>
              </a:rPr>
              <a:t>explosive mixtures.</a:t>
            </a:r>
          </a:p>
          <a:p>
            <a:pPr algn="l">
              <a:buFont typeface="Arial" panose="020B0604020202020204" pitchFamily="34" charset="0"/>
              <a:buChar char="•"/>
            </a:pPr>
            <a:r>
              <a:rPr lang="en-US" b="0" i="0" dirty="0">
                <a:solidFill>
                  <a:srgbClr val="000000"/>
                </a:solidFill>
                <a:effectLst/>
                <a:latin typeface="Calibri" panose="020F0502020204030204" pitchFamily="34" charset="0"/>
              </a:rPr>
              <a:t> Containers and systems containing cryogens should have pressure relief mechanisms. </a:t>
            </a:r>
          </a:p>
          <a:p>
            <a:endParaRPr lang="en-US" dirty="0"/>
          </a:p>
        </p:txBody>
      </p:sp>
      <p:pic>
        <p:nvPicPr>
          <p:cNvPr id="5" name="Content Placeholder 4">
            <a:extLst>
              <a:ext uri="{FF2B5EF4-FFF2-40B4-BE49-F238E27FC236}">
                <a16:creationId xmlns:a16="http://schemas.microsoft.com/office/drawing/2014/main" id="{C65DAECA-5B72-0F55-ECBB-204A6CB21952}"/>
              </a:ext>
            </a:extLst>
          </p:cNvPr>
          <p:cNvPicPr>
            <a:picLocks noGrp="1" noChangeAspect="1"/>
          </p:cNvPicPr>
          <p:nvPr>
            <p:ph sz="half" idx="2"/>
          </p:nvPr>
        </p:nvPicPr>
        <p:blipFill>
          <a:blip r:embed="rId2"/>
          <a:stretch>
            <a:fillRect/>
          </a:stretch>
        </p:blipFill>
        <p:spPr>
          <a:xfrm>
            <a:off x="6837103" y="1825625"/>
            <a:ext cx="5164164" cy="2698692"/>
          </a:xfrm>
          <a:prstGeom prst="rect">
            <a:avLst/>
          </a:prstGeom>
        </p:spPr>
      </p:pic>
    </p:spTree>
    <p:extLst>
      <p:ext uri="{BB962C8B-B14F-4D97-AF65-F5344CB8AC3E}">
        <p14:creationId xmlns:p14="http://schemas.microsoft.com/office/powerpoint/2010/main" val="935321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8633-D72E-8B5C-C9A2-F776ABBBE219}"/>
              </a:ext>
            </a:extLst>
          </p:cNvPr>
          <p:cNvSpPr>
            <a:spLocks noGrp="1"/>
          </p:cNvSpPr>
          <p:nvPr>
            <p:ph type="title"/>
          </p:nvPr>
        </p:nvSpPr>
        <p:spPr/>
        <p:txBody>
          <a:bodyPr/>
          <a:lstStyle/>
          <a:p>
            <a:r>
              <a:rPr lang="en-US" b="0" i="0" dirty="0">
                <a:solidFill>
                  <a:srgbClr val="000000"/>
                </a:solidFill>
                <a:effectLst/>
                <a:latin typeface="Calibri" panose="020F0502020204030204" pitchFamily="34" charset="0"/>
              </a:rPr>
              <a:t>Cryogen Safety Guidelines</a:t>
            </a:r>
            <a:endParaRPr lang="en-US" dirty="0"/>
          </a:p>
        </p:txBody>
      </p:sp>
      <p:sp>
        <p:nvSpPr>
          <p:cNvPr id="3" name="Content Placeholder 2">
            <a:extLst>
              <a:ext uri="{FF2B5EF4-FFF2-40B4-BE49-F238E27FC236}">
                <a16:creationId xmlns:a16="http://schemas.microsoft.com/office/drawing/2014/main" id="{21FCBABF-88BA-B456-497E-10C05FC46FFC}"/>
              </a:ext>
            </a:extLst>
          </p:cNvPr>
          <p:cNvSpPr>
            <a:spLocks noGrp="1"/>
          </p:cNvSpPr>
          <p:nvPr>
            <p:ph sz="half" idx="1"/>
          </p:nvPr>
        </p:nvSpPr>
        <p:spPr/>
        <p:txBody>
          <a:bodyPr>
            <a:normAutofit fontScale="92500" lnSpcReduction="10000"/>
          </a:bodyPr>
          <a:lstStyle/>
          <a:p>
            <a:pPr algn="l">
              <a:buFont typeface="Arial" panose="020B0604020202020204" pitchFamily="34" charset="0"/>
              <a:buChar char="•"/>
            </a:pPr>
            <a:r>
              <a:rPr lang="en-US" b="0" i="0" dirty="0">
                <a:solidFill>
                  <a:srgbClr val="000000"/>
                </a:solidFill>
                <a:effectLst/>
                <a:latin typeface="Calibri" panose="020F0502020204030204" pitchFamily="34" charset="0"/>
              </a:rPr>
              <a:t>Ensure that all pressure relief valves and rupture disk vent paths are directed away from personnel.</a:t>
            </a:r>
          </a:p>
          <a:p>
            <a:pPr algn="l">
              <a:buFont typeface="Arial" panose="020B0604020202020204" pitchFamily="34" charset="0"/>
              <a:buChar char="•"/>
            </a:pPr>
            <a:r>
              <a:rPr lang="en-US" b="0" i="0" dirty="0">
                <a:solidFill>
                  <a:srgbClr val="000000"/>
                </a:solidFill>
                <a:effectLst/>
                <a:latin typeface="Calibri" panose="020F0502020204030204" pitchFamily="34" charset="0"/>
              </a:rPr>
              <a:t>Containers and systems should be capable of withstanding extreme cold without becoming brittle. </a:t>
            </a:r>
          </a:p>
          <a:p>
            <a:pPr algn="l">
              <a:buFont typeface="Arial" panose="020B0604020202020204" pitchFamily="34" charset="0"/>
              <a:buChar char="•"/>
            </a:pPr>
            <a:r>
              <a:rPr lang="en-US" b="0" i="0" dirty="0">
                <a:solidFill>
                  <a:srgbClr val="000000"/>
                </a:solidFill>
                <a:effectLst/>
                <a:latin typeface="Calibri" panose="020F0502020204030204" pitchFamily="34" charset="0"/>
              </a:rPr>
              <a:t>Glass containers should be taped solidly around the outside or encased in plastic mesh.</a:t>
            </a:r>
          </a:p>
          <a:p>
            <a:pPr algn="l">
              <a:buFont typeface="Arial" panose="020B0604020202020204" pitchFamily="34" charset="0"/>
              <a:buChar char="•"/>
            </a:pPr>
            <a:r>
              <a:rPr lang="en-US" b="0" i="0" dirty="0">
                <a:solidFill>
                  <a:srgbClr val="000000"/>
                </a:solidFill>
                <a:effectLst/>
                <a:latin typeface="Calibri" panose="020F0502020204030204" pitchFamily="34" charset="0"/>
              </a:rPr>
              <a:t>Funnels should not be used for pouring liquid nitrogen or any other cryogen. </a:t>
            </a:r>
          </a:p>
          <a:p>
            <a:pPr marL="0" indent="0" algn="l">
              <a:buNone/>
            </a:pPr>
            <a:endParaRPr lang="en-US" b="0" i="0" dirty="0">
              <a:solidFill>
                <a:srgbClr val="000000"/>
              </a:solidFill>
              <a:effectLst/>
              <a:latin typeface="Calibri" panose="020F0502020204030204" pitchFamily="34" charset="0"/>
            </a:endParaRPr>
          </a:p>
          <a:p>
            <a:endParaRPr lang="en-US" dirty="0"/>
          </a:p>
        </p:txBody>
      </p:sp>
      <p:pic>
        <p:nvPicPr>
          <p:cNvPr id="1026" name="Picture 2" descr="Image result for pressure relief nitrogen">
            <a:extLst>
              <a:ext uri="{FF2B5EF4-FFF2-40B4-BE49-F238E27FC236}">
                <a16:creationId xmlns:a16="http://schemas.microsoft.com/office/drawing/2014/main" id="{DEB916ED-F05D-278E-73F8-8BD1213E9D3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639050" y="1410494"/>
            <a:ext cx="3714750" cy="3714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851C62-F3AA-6BE2-0B66-2A65B37661FD}"/>
              </a:ext>
            </a:extLst>
          </p:cNvPr>
          <p:cNvSpPr txBox="1"/>
          <p:nvPr/>
        </p:nvSpPr>
        <p:spPr>
          <a:xfrm>
            <a:off x="7625166" y="5393410"/>
            <a:ext cx="3728634" cy="461665"/>
          </a:xfrm>
          <a:prstGeom prst="rect">
            <a:avLst/>
          </a:prstGeom>
          <a:noFill/>
        </p:spPr>
        <p:txBody>
          <a:bodyPr wrap="square" rtlCol="0">
            <a:spAutoFit/>
          </a:bodyPr>
          <a:lstStyle/>
          <a:p>
            <a:r>
              <a:rPr lang="en-US" sz="2400" dirty="0"/>
              <a:t>What hazards?</a:t>
            </a:r>
          </a:p>
        </p:txBody>
      </p:sp>
      <p:sp>
        <p:nvSpPr>
          <p:cNvPr id="4" name="&quot;Not Allowed&quot; Symbol 3">
            <a:extLst>
              <a:ext uri="{FF2B5EF4-FFF2-40B4-BE49-F238E27FC236}">
                <a16:creationId xmlns:a16="http://schemas.microsoft.com/office/drawing/2014/main" id="{BAA7ED57-AD13-AFAA-EB9B-2AEDDC36987A}"/>
              </a:ext>
            </a:extLst>
          </p:cNvPr>
          <p:cNvSpPr/>
          <p:nvPr/>
        </p:nvSpPr>
        <p:spPr>
          <a:xfrm>
            <a:off x="6929367" y="3796436"/>
            <a:ext cx="1122813" cy="1135309"/>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89314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A8F09-2901-91E1-21C9-297756D478F1}"/>
              </a:ext>
            </a:extLst>
          </p:cNvPr>
          <p:cNvSpPr>
            <a:spLocks noGrp="1"/>
          </p:cNvSpPr>
          <p:nvPr>
            <p:ph type="title"/>
          </p:nvPr>
        </p:nvSpPr>
        <p:spPr/>
        <p:txBody>
          <a:bodyPr/>
          <a:lstStyle/>
          <a:p>
            <a:r>
              <a:rPr lang="en-US" dirty="0"/>
              <a:t>Knowledge Check</a:t>
            </a:r>
          </a:p>
        </p:txBody>
      </p:sp>
      <p:sp>
        <p:nvSpPr>
          <p:cNvPr id="5" name="Content Placeholder 4">
            <a:extLst>
              <a:ext uri="{FF2B5EF4-FFF2-40B4-BE49-F238E27FC236}">
                <a16:creationId xmlns:a16="http://schemas.microsoft.com/office/drawing/2014/main" id="{00A8773C-69FE-F03A-9E1B-372B5AAD65A5}"/>
              </a:ext>
            </a:extLst>
          </p:cNvPr>
          <p:cNvSpPr>
            <a:spLocks noGrp="1"/>
          </p:cNvSpPr>
          <p:nvPr>
            <p:ph idx="1"/>
          </p:nvPr>
        </p:nvSpPr>
        <p:spPr/>
        <p:txBody>
          <a:bodyPr/>
          <a:lstStyle/>
          <a:p>
            <a:r>
              <a:rPr lang="en-US" dirty="0"/>
              <a:t>Two hazards of liquid nitrogen are:</a:t>
            </a:r>
          </a:p>
          <a:p>
            <a:endParaRPr lang="en-US" dirty="0"/>
          </a:p>
          <a:p>
            <a:r>
              <a:rPr lang="en-US" dirty="0"/>
              <a:t>Flammable</a:t>
            </a:r>
          </a:p>
          <a:p>
            <a:r>
              <a:rPr lang="en-US" dirty="0"/>
              <a:t>Very Cold Liquid</a:t>
            </a:r>
          </a:p>
          <a:p>
            <a:r>
              <a:rPr lang="en-US" dirty="0"/>
              <a:t>Poisonous at 1 ppm</a:t>
            </a:r>
          </a:p>
          <a:p>
            <a:r>
              <a:rPr lang="en-US" dirty="0"/>
              <a:t>Asphyxiation</a:t>
            </a:r>
          </a:p>
          <a:p>
            <a:r>
              <a:rPr lang="en-US" dirty="0"/>
              <a:t>Cancerous</a:t>
            </a:r>
          </a:p>
        </p:txBody>
      </p:sp>
    </p:spTree>
    <p:extLst>
      <p:ext uri="{BB962C8B-B14F-4D97-AF65-F5344CB8AC3E}">
        <p14:creationId xmlns:p14="http://schemas.microsoft.com/office/powerpoint/2010/main" val="638391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A8F09-2901-91E1-21C9-297756D478F1}"/>
              </a:ext>
            </a:extLst>
          </p:cNvPr>
          <p:cNvSpPr>
            <a:spLocks noGrp="1"/>
          </p:cNvSpPr>
          <p:nvPr>
            <p:ph type="title"/>
          </p:nvPr>
        </p:nvSpPr>
        <p:spPr/>
        <p:txBody>
          <a:bodyPr/>
          <a:lstStyle/>
          <a:p>
            <a:r>
              <a:rPr lang="en-US" dirty="0"/>
              <a:t>Knowledge Check</a:t>
            </a:r>
          </a:p>
        </p:txBody>
      </p:sp>
      <p:sp>
        <p:nvSpPr>
          <p:cNvPr id="5" name="Content Placeholder 4">
            <a:extLst>
              <a:ext uri="{FF2B5EF4-FFF2-40B4-BE49-F238E27FC236}">
                <a16:creationId xmlns:a16="http://schemas.microsoft.com/office/drawing/2014/main" id="{00A8773C-69FE-F03A-9E1B-372B5AAD65A5}"/>
              </a:ext>
            </a:extLst>
          </p:cNvPr>
          <p:cNvSpPr>
            <a:spLocks noGrp="1"/>
          </p:cNvSpPr>
          <p:nvPr>
            <p:ph idx="1"/>
          </p:nvPr>
        </p:nvSpPr>
        <p:spPr/>
        <p:txBody>
          <a:bodyPr/>
          <a:lstStyle/>
          <a:p>
            <a:r>
              <a:rPr lang="en-US" dirty="0"/>
              <a:t>Two hazards of liquid nitrogen are:</a:t>
            </a:r>
          </a:p>
          <a:p>
            <a:endParaRPr lang="en-US" dirty="0"/>
          </a:p>
          <a:p>
            <a:r>
              <a:rPr lang="en-US" dirty="0"/>
              <a:t>Flammable</a:t>
            </a:r>
          </a:p>
          <a:p>
            <a:r>
              <a:rPr lang="en-US" dirty="0">
                <a:solidFill>
                  <a:srgbClr val="FF0000"/>
                </a:solidFill>
              </a:rPr>
              <a:t>Very Cold Liquid</a:t>
            </a:r>
          </a:p>
          <a:p>
            <a:r>
              <a:rPr lang="en-US" dirty="0"/>
              <a:t>Poisonous at 1 ppm</a:t>
            </a:r>
          </a:p>
          <a:p>
            <a:r>
              <a:rPr lang="en-US" dirty="0">
                <a:solidFill>
                  <a:srgbClr val="FF0000"/>
                </a:solidFill>
              </a:rPr>
              <a:t>Asphyxiation</a:t>
            </a:r>
          </a:p>
          <a:p>
            <a:r>
              <a:rPr lang="en-US" dirty="0"/>
              <a:t>Cancerous</a:t>
            </a:r>
          </a:p>
        </p:txBody>
      </p:sp>
    </p:spTree>
    <p:extLst>
      <p:ext uri="{BB962C8B-B14F-4D97-AF65-F5344CB8AC3E}">
        <p14:creationId xmlns:p14="http://schemas.microsoft.com/office/powerpoint/2010/main" val="1069977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8463-25FE-171A-F61E-A27DAAF4D9B7}"/>
              </a:ext>
            </a:extLst>
          </p:cNvPr>
          <p:cNvSpPr>
            <a:spLocks noGrp="1"/>
          </p:cNvSpPr>
          <p:nvPr>
            <p:ph type="title"/>
          </p:nvPr>
        </p:nvSpPr>
        <p:spPr/>
        <p:txBody>
          <a:bodyPr/>
          <a:lstStyle/>
          <a:p>
            <a:r>
              <a:rPr lang="en-US" dirty="0"/>
              <a:t>2016 Death</a:t>
            </a:r>
          </a:p>
        </p:txBody>
      </p:sp>
      <p:sp>
        <p:nvSpPr>
          <p:cNvPr id="3" name="Text Placeholder 2">
            <a:extLst>
              <a:ext uri="{FF2B5EF4-FFF2-40B4-BE49-F238E27FC236}">
                <a16:creationId xmlns:a16="http://schemas.microsoft.com/office/drawing/2014/main" id="{ADDE9725-0ECE-1FC4-4EDA-7E633F589EE4}"/>
              </a:ext>
            </a:extLst>
          </p:cNvPr>
          <p:cNvSpPr>
            <a:spLocks noGrp="1"/>
          </p:cNvSpPr>
          <p:nvPr>
            <p:ph type="body" idx="1"/>
          </p:nvPr>
        </p:nvSpPr>
        <p:spPr/>
        <p:txBody>
          <a:bodyPr>
            <a:normAutofit fontScale="92500"/>
          </a:bodyPr>
          <a:lstStyle/>
          <a:p>
            <a:r>
              <a:rPr lang="en-US" b="0" i="0" dirty="0">
                <a:solidFill>
                  <a:srgbClr val="2A2A2A"/>
                </a:solidFill>
                <a:effectLst/>
                <a:latin typeface="Benton Sans"/>
              </a:rPr>
              <a:t>CANTON, Ohio -- After a 32-year-old male worker was found dead in a control-room at Timken Steel's Faircrest Plant on Sunday, the U.S. Department of Labor's Occupational Safety and Health Administration's Cleveland office said that the worker may have been exposed to too much nitrogen.</a:t>
            </a:r>
            <a:endParaRPr lang="en-US" dirty="0"/>
          </a:p>
        </p:txBody>
      </p:sp>
      <p:sp>
        <p:nvSpPr>
          <p:cNvPr id="4" name="Text Placeholder 3">
            <a:extLst>
              <a:ext uri="{FF2B5EF4-FFF2-40B4-BE49-F238E27FC236}">
                <a16:creationId xmlns:a16="http://schemas.microsoft.com/office/drawing/2014/main" id="{A85259C5-ECD5-528F-3EA0-9351DA10B490}"/>
              </a:ext>
            </a:extLst>
          </p:cNvPr>
          <p:cNvSpPr>
            <a:spLocks noGrp="1"/>
          </p:cNvSpPr>
          <p:nvPr>
            <p:ph type="body" idx="2"/>
          </p:nvPr>
        </p:nvSpPr>
        <p:spPr/>
        <p:txBody>
          <a:bodyPr/>
          <a:lstStyle/>
          <a:p>
            <a:r>
              <a:rPr lang="en-US" b="0" i="0" dirty="0">
                <a:solidFill>
                  <a:srgbClr val="2A2A2A"/>
                </a:solidFill>
                <a:effectLst/>
                <a:latin typeface="Benton Sans"/>
              </a:rPr>
              <a:t>"Companies that have nitrogen systems need to make sure that they recognize the hazard of oxygen deficiency that can be created by its ability to displace oxygen," Howard </a:t>
            </a:r>
            <a:r>
              <a:rPr lang="en-US" b="0" i="0" dirty="0" err="1">
                <a:solidFill>
                  <a:srgbClr val="2A2A2A"/>
                </a:solidFill>
                <a:effectLst/>
                <a:latin typeface="Benton Sans"/>
              </a:rPr>
              <a:t>Eberts</a:t>
            </a:r>
            <a:r>
              <a:rPr lang="en-US" b="0" i="0" dirty="0">
                <a:solidFill>
                  <a:srgbClr val="2A2A2A"/>
                </a:solidFill>
                <a:effectLst/>
                <a:latin typeface="Benton Sans"/>
              </a:rPr>
              <a:t>, OSHA's Area Director in Cleveland.</a:t>
            </a:r>
            <a:endParaRPr lang="en-US" dirty="0"/>
          </a:p>
        </p:txBody>
      </p:sp>
      <p:pic>
        <p:nvPicPr>
          <p:cNvPr id="5" name="Picture 4">
            <a:extLst>
              <a:ext uri="{FF2B5EF4-FFF2-40B4-BE49-F238E27FC236}">
                <a16:creationId xmlns:a16="http://schemas.microsoft.com/office/drawing/2014/main" id="{1B2BA86C-7EF0-1BFF-470C-2ABD45D0CCE8}"/>
              </a:ext>
            </a:extLst>
          </p:cNvPr>
          <p:cNvPicPr>
            <a:picLocks noChangeAspect="1"/>
          </p:cNvPicPr>
          <p:nvPr/>
        </p:nvPicPr>
        <p:blipFill>
          <a:blip r:embed="rId2"/>
          <a:stretch>
            <a:fillRect/>
          </a:stretch>
        </p:blipFill>
        <p:spPr>
          <a:xfrm>
            <a:off x="5257520" y="0"/>
            <a:ext cx="2143125" cy="2143125"/>
          </a:xfrm>
          <a:prstGeom prst="rect">
            <a:avLst/>
          </a:prstGeom>
        </p:spPr>
      </p:pic>
    </p:spTree>
    <p:extLst>
      <p:ext uri="{BB962C8B-B14F-4D97-AF65-F5344CB8AC3E}">
        <p14:creationId xmlns:p14="http://schemas.microsoft.com/office/powerpoint/2010/main" val="2112542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9D40F-8A7F-7282-E904-0F957C8AC9E7}"/>
              </a:ext>
            </a:extLst>
          </p:cNvPr>
          <p:cNvSpPr>
            <a:spLocks noGrp="1"/>
          </p:cNvSpPr>
          <p:nvPr>
            <p:ph type="title"/>
          </p:nvPr>
        </p:nvSpPr>
        <p:spPr/>
        <p:txBody>
          <a:bodyPr/>
          <a:lstStyle/>
          <a:p>
            <a:r>
              <a:rPr lang="en-US" dirty="0"/>
              <a:t>Citation</a:t>
            </a:r>
          </a:p>
        </p:txBody>
      </p:sp>
      <p:pic>
        <p:nvPicPr>
          <p:cNvPr id="7" name="Content Placeholder 6" descr="Graphical user interface, text, application&#10;&#10;Description automatically generated">
            <a:extLst>
              <a:ext uri="{FF2B5EF4-FFF2-40B4-BE49-F238E27FC236}">
                <a16:creationId xmlns:a16="http://schemas.microsoft.com/office/drawing/2014/main" id="{4B11AC9C-E3FD-8346-31D1-E36DBD7F0F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823" y="1825625"/>
            <a:ext cx="8380354" cy="4351338"/>
          </a:xfrm>
        </p:spPr>
      </p:pic>
      <p:sp>
        <p:nvSpPr>
          <p:cNvPr id="3" name="TextBox 2">
            <a:extLst>
              <a:ext uri="{FF2B5EF4-FFF2-40B4-BE49-F238E27FC236}">
                <a16:creationId xmlns:a16="http://schemas.microsoft.com/office/drawing/2014/main" id="{CE6EBBC0-379C-CE83-7339-72C9EA42812D}"/>
              </a:ext>
            </a:extLst>
          </p:cNvPr>
          <p:cNvSpPr txBox="1"/>
          <p:nvPr/>
        </p:nvSpPr>
        <p:spPr>
          <a:xfrm>
            <a:off x="5002307" y="365125"/>
            <a:ext cx="5701553" cy="738664"/>
          </a:xfrm>
          <a:prstGeom prst="rect">
            <a:avLst/>
          </a:prstGeom>
          <a:noFill/>
        </p:spPr>
        <p:txBody>
          <a:bodyPr wrap="square" rtlCol="0">
            <a:spAutoFit/>
          </a:bodyPr>
          <a:lstStyle/>
          <a:p>
            <a:r>
              <a:rPr lang="en-US" sz="2400" dirty="0"/>
              <a:t>Pipes need to be labeled!</a:t>
            </a:r>
          </a:p>
          <a:p>
            <a:endParaRPr lang="en-US" dirty="0"/>
          </a:p>
        </p:txBody>
      </p:sp>
      <p:pic>
        <p:nvPicPr>
          <p:cNvPr id="4" name="Picture 3">
            <a:extLst>
              <a:ext uri="{FF2B5EF4-FFF2-40B4-BE49-F238E27FC236}">
                <a16:creationId xmlns:a16="http://schemas.microsoft.com/office/drawing/2014/main" id="{EBEA7136-8481-5A45-519A-529B839DB943}"/>
              </a:ext>
            </a:extLst>
          </p:cNvPr>
          <p:cNvPicPr>
            <a:picLocks noChangeAspect="1"/>
          </p:cNvPicPr>
          <p:nvPr/>
        </p:nvPicPr>
        <p:blipFill>
          <a:blip r:embed="rId3"/>
          <a:stretch>
            <a:fillRect/>
          </a:stretch>
        </p:blipFill>
        <p:spPr>
          <a:xfrm>
            <a:off x="8785412" y="688290"/>
            <a:ext cx="3173506" cy="2597668"/>
          </a:xfrm>
          <a:prstGeom prst="rect">
            <a:avLst/>
          </a:prstGeom>
        </p:spPr>
      </p:pic>
    </p:spTree>
    <p:extLst>
      <p:ext uri="{BB962C8B-B14F-4D97-AF65-F5344CB8AC3E}">
        <p14:creationId xmlns:p14="http://schemas.microsoft.com/office/powerpoint/2010/main" val="1806680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E576B9-C0BA-4141-B858-1538E65D03A8}"/>
              </a:ext>
            </a:extLst>
          </p:cNvPr>
          <p:cNvSpPr>
            <a:spLocks noGrp="1"/>
          </p:cNvSpPr>
          <p:nvPr>
            <p:ph type="title"/>
          </p:nvPr>
        </p:nvSpPr>
        <p:spPr/>
        <p:txBody>
          <a:bodyPr/>
          <a:lstStyle/>
          <a:p>
            <a:r>
              <a:rPr lang="en-US" dirty="0"/>
              <a:t>Nov 2018</a:t>
            </a:r>
          </a:p>
        </p:txBody>
      </p:sp>
      <p:sp>
        <p:nvSpPr>
          <p:cNvPr id="6" name="Content Placeholder 5">
            <a:extLst>
              <a:ext uri="{FF2B5EF4-FFF2-40B4-BE49-F238E27FC236}">
                <a16:creationId xmlns:a16="http://schemas.microsoft.com/office/drawing/2014/main" id="{7599BF1A-9B78-43E5-97CF-8E800EB1B103}"/>
              </a:ext>
            </a:extLst>
          </p:cNvPr>
          <p:cNvSpPr>
            <a:spLocks noGrp="1"/>
          </p:cNvSpPr>
          <p:nvPr>
            <p:ph sz="half" idx="1"/>
          </p:nvPr>
        </p:nvSpPr>
        <p:spPr/>
        <p:txBody>
          <a:bodyPr>
            <a:normAutofit fontScale="85000" lnSpcReduction="10000"/>
          </a:bodyPr>
          <a:lstStyle/>
          <a:p>
            <a:r>
              <a:rPr lang="en-US" dirty="0"/>
              <a:t>3 Dead in cryogenic cooler room.</a:t>
            </a:r>
          </a:p>
          <a:p>
            <a:r>
              <a:rPr lang="en-US" dirty="0"/>
              <a:t>Alberta Canada</a:t>
            </a:r>
          </a:p>
          <a:p>
            <a:r>
              <a:rPr lang="en-US" dirty="0"/>
              <a:t>Liquid Nitrogen </a:t>
            </a:r>
          </a:p>
          <a:p>
            <a:r>
              <a:rPr lang="en-US" dirty="0"/>
              <a:t>Cited - written code of practice for working in the confined space of the cryogenic coolers, </a:t>
            </a:r>
          </a:p>
          <a:p>
            <a:r>
              <a:rPr lang="en-US" dirty="0"/>
              <a:t>Establish an emergency response plan for responding to an emergency that may require rescue or evacuation and </a:t>
            </a:r>
          </a:p>
          <a:p>
            <a:r>
              <a:rPr lang="en-US" dirty="0"/>
              <a:t>Designate a competent worker to conduct hazard assessments related to working in confined spaces.</a:t>
            </a:r>
          </a:p>
        </p:txBody>
      </p:sp>
      <p:pic>
        <p:nvPicPr>
          <p:cNvPr id="8" name="Content Placeholder 7">
            <a:extLst>
              <a:ext uri="{FF2B5EF4-FFF2-40B4-BE49-F238E27FC236}">
                <a16:creationId xmlns:a16="http://schemas.microsoft.com/office/drawing/2014/main" id="{9535DE41-4177-4B47-92B0-43AA0DBA8014}"/>
              </a:ext>
            </a:extLst>
          </p:cNvPr>
          <p:cNvPicPr>
            <a:picLocks noGrp="1" noChangeAspect="1"/>
          </p:cNvPicPr>
          <p:nvPr>
            <p:ph sz="half" idx="2"/>
          </p:nvPr>
        </p:nvPicPr>
        <p:blipFill>
          <a:blip r:embed="rId2"/>
          <a:stretch>
            <a:fillRect/>
          </a:stretch>
        </p:blipFill>
        <p:spPr>
          <a:xfrm>
            <a:off x="6172200" y="2220949"/>
            <a:ext cx="5181600" cy="3560689"/>
          </a:xfrm>
          <a:prstGeom prst="rect">
            <a:avLst/>
          </a:prstGeom>
        </p:spPr>
      </p:pic>
      <p:sp>
        <p:nvSpPr>
          <p:cNvPr id="4" name="Slide Number Placeholder 3">
            <a:extLst>
              <a:ext uri="{FF2B5EF4-FFF2-40B4-BE49-F238E27FC236}">
                <a16:creationId xmlns:a16="http://schemas.microsoft.com/office/drawing/2014/main" id="{2DEEDEA3-BDEC-4620-ACA6-D514198B627F}"/>
              </a:ext>
            </a:extLst>
          </p:cNvPr>
          <p:cNvSpPr>
            <a:spLocks noGrp="1"/>
          </p:cNvSpPr>
          <p:nvPr>
            <p:ph type="sldNum" sz="quarter" idx="12"/>
          </p:nvPr>
        </p:nvSpPr>
        <p:spPr/>
        <p:txBody>
          <a:bodyPr/>
          <a:lstStyle/>
          <a:p>
            <a:fld id="{917D04B9-E17A-4EBB-8ACA-F29043C18942}" type="slidenum">
              <a:rPr lang="en-US" smtClean="0"/>
              <a:t>19</a:t>
            </a:fld>
            <a:endParaRPr lang="en-US"/>
          </a:p>
        </p:txBody>
      </p:sp>
    </p:spTree>
    <p:extLst>
      <p:ext uri="{BB962C8B-B14F-4D97-AF65-F5344CB8AC3E}">
        <p14:creationId xmlns:p14="http://schemas.microsoft.com/office/powerpoint/2010/main" val="922691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7798-8A2E-5A05-BF60-185303100A3E}"/>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BB8F3864-30A4-7F37-133B-016AE24A2CFF}"/>
              </a:ext>
            </a:extLst>
          </p:cNvPr>
          <p:cNvSpPr>
            <a:spLocks noGrp="1"/>
          </p:cNvSpPr>
          <p:nvPr>
            <p:ph idx="1"/>
          </p:nvPr>
        </p:nvSpPr>
        <p:spPr/>
        <p:txBody>
          <a:bodyPr/>
          <a:lstStyle/>
          <a:p>
            <a:r>
              <a:rPr lang="en-US" dirty="0"/>
              <a:t>Workers will be able explain two hazards of liquid nitrogen</a:t>
            </a:r>
          </a:p>
          <a:p>
            <a:r>
              <a:rPr lang="en-US" dirty="0"/>
              <a:t>Worker will be able select correct PPE for transferring liquid nitrogen</a:t>
            </a:r>
          </a:p>
          <a:p>
            <a:r>
              <a:rPr lang="en-US" dirty="0"/>
              <a:t>Workers will be able identify two precautions needed of using liquid nitrogen in cooling concrete. </a:t>
            </a:r>
          </a:p>
          <a:p>
            <a:endParaRPr lang="en-US" dirty="0"/>
          </a:p>
        </p:txBody>
      </p:sp>
    </p:spTree>
    <p:extLst>
      <p:ext uri="{BB962C8B-B14F-4D97-AF65-F5344CB8AC3E}">
        <p14:creationId xmlns:p14="http://schemas.microsoft.com/office/powerpoint/2010/main" val="649543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9890B-6BF8-2737-C173-A3AD20A52EE5}"/>
              </a:ext>
            </a:extLst>
          </p:cNvPr>
          <p:cNvSpPr>
            <a:spLocks noGrp="1"/>
          </p:cNvSpPr>
          <p:nvPr>
            <p:ph type="title"/>
          </p:nvPr>
        </p:nvSpPr>
        <p:spPr/>
        <p:txBody>
          <a:bodyPr/>
          <a:lstStyle/>
          <a:p>
            <a:r>
              <a:rPr lang="en-US" dirty="0"/>
              <a:t>2020 Death</a:t>
            </a:r>
          </a:p>
        </p:txBody>
      </p:sp>
      <p:sp>
        <p:nvSpPr>
          <p:cNvPr id="4" name="Content Placeholder 3">
            <a:extLst>
              <a:ext uri="{FF2B5EF4-FFF2-40B4-BE49-F238E27FC236}">
                <a16:creationId xmlns:a16="http://schemas.microsoft.com/office/drawing/2014/main" id="{503E10C0-E793-80D1-086E-45A0F749F139}"/>
              </a:ext>
            </a:extLst>
          </p:cNvPr>
          <p:cNvSpPr>
            <a:spLocks noGrp="1"/>
          </p:cNvSpPr>
          <p:nvPr>
            <p:ph sz="half" idx="1"/>
          </p:nvPr>
        </p:nvSpPr>
        <p:spPr/>
        <p:txBody>
          <a:bodyPr>
            <a:normAutofit/>
          </a:bodyPr>
          <a:lstStyle/>
          <a:p>
            <a:r>
              <a:rPr lang="en-US" b="0" i="0" dirty="0">
                <a:solidFill>
                  <a:srgbClr val="202124"/>
                </a:solidFill>
                <a:effectLst/>
                <a:latin typeface="Roboto" panose="02000000000000000000" pitchFamily="2" charset="0"/>
              </a:rPr>
              <a:t>Jan. 28</a:t>
            </a:r>
          </a:p>
          <a:p>
            <a:r>
              <a:rPr lang="en-US" dirty="0">
                <a:solidFill>
                  <a:srgbClr val="202124"/>
                </a:solidFill>
                <a:latin typeface="Roboto" panose="02000000000000000000" pitchFamily="2" charset="0"/>
              </a:rPr>
              <a:t>Georgia</a:t>
            </a:r>
            <a:r>
              <a:rPr lang="en-US" b="0" i="0" dirty="0">
                <a:solidFill>
                  <a:srgbClr val="202124"/>
                </a:solidFill>
                <a:effectLst/>
                <a:latin typeface="Roboto" panose="02000000000000000000" pitchFamily="2" charset="0"/>
              </a:rPr>
              <a:t> </a:t>
            </a:r>
          </a:p>
          <a:p>
            <a:r>
              <a:rPr lang="en-US" b="1" i="0" dirty="0">
                <a:solidFill>
                  <a:srgbClr val="202124"/>
                </a:solidFill>
                <a:effectLst/>
                <a:latin typeface="Roboto" panose="02000000000000000000" pitchFamily="2" charset="0"/>
              </a:rPr>
              <a:t>Six people were killed</a:t>
            </a:r>
            <a:r>
              <a:rPr lang="en-US" b="0" i="0" dirty="0">
                <a:solidFill>
                  <a:srgbClr val="202124"/>
                </a:solidFill>
                <a:effectLst/>
                <a:latin typeface="Roboto" panose="02000000000000000000" pitchFamily="2" charset="0"/>
              </a:rPr>
              <a:t> and at least a dozen others were injured in what was determined to be a nitrogen leak at Foundation Food Group poultry processing plant</a:t>
            </a:r>
            <a:endParaRPr lang="en-US" dirty="0"/>
          </a:p>
        </p:txBody>
      </p:sp>
      <p:pic>
        <p:nvPicPr>
          <p:cNvPr id="6" name="Content Placeholder 5">
            <a:extLst>
              <a:ext uri="{FF2B5EF4-FFF2-40B4-BE49-F238E27FC236}">
                <a16:creationId xmlns:a16="http://schemas.microsoft.com/office/drawing/2014/main" id="{656779E7-A242-C04C-1587-B99E9D756ACF}"/>
              </a:ext>
            </a:extLst>
          </p:cNvPr>
          <p:cNvPicPr>
            <a:picLocks noGrp="1" noChangeAspect="1"/>
          </p:cNvPicPr>
          <p:nvPr>
            <p:ph sz="half" idx="2"/>
          </p:nvPr>
        </p:nvPicPr>
        <p:blipFill>
          <a:blip r:embed="rId2"/>
          <a:stretch>
            <a:fillRect/>
          </a:stretch>
        </p:blipFill>
        <p:spPr>
          <a:xfrm>
            <a:off x="6346398" y="1851541"/>
            <a:ext cx="4818446" cy="3177381"/>
          </a:xfrm>
          <a:prstGeom prst="rect">
            <a:avLst/>
          </a:prstGeom>
        </p:spPr>
      </p:pic>
    </p:spTree>
    <p:extLst>
      <p:ext uri="{BB962C8B-B14F-4D97-AF65-F5344CB8AC3E}">
        <p14:creationId xmlns:p14="http://schemas.microsoft.com/office/powerpoint/2010/main" val="3595723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F413-8BC8-27F3-3C41-54F6ECB22EB1}"/>
              </a:ext>
            </a:extLst>
          </p:cNvPr>
          <p:cNvSpPr>
            <a:spLocks noGrp="1"/>
          </p:cNvSpPr>
          <p:nvPr>
            <p:ph type="title"/>
          </p:nvPr>
        </p:nvSpPr>
        <p:spPr/>
        <p:txBody>
          <a:bodyPr/>
          <a:lstStyle/>
          <a:p>
            <a:r>
              <a:rPr lang="en-US" dirty="0"/>
              <a:t>OSHA</a:t>
            </a:r>
          </a:p>
        </p:txBody>
      </p:sp>
      <p:sp>
        <p:nvSpPr>
          <p:cNvPr id="3" name="Content Placeholder 2">
            <a:extLst>
              <a:ext uri="{FF2B5EF4-FFF2-40B4-BE49-F238E27FC236}">
                <a16:creationId xmlns:a16="http://schemas.microsoft.com/office/drawing/2014/main" id="{AAC2585E-8B1C-CF51-D556-2FA8E54E59FA}"/>
              </a:ext>
            </a:extLst>
          </p:cNvPr>
          <p:cNvSpPr>
            <a:spLocks noGrp="1"/>
          </p:cNvSpPr>
          <p:nvPr>
            <p:ph sz="half" idx="1"/>
          </p:nvPr>
        </p:nvSpPr>
        <p:spPr/>
        <p:txBody>
          <a:bodyPr>
            <a:normAutofit lnSpcReduction="10000"/>
          </a:bodyPr>
          <a:lstStyle/>
          <a:p>
            <a:r>
              <a:rPr lang="en-US" dirty="0"/>
              <a:t>Over $1,000,000 to Contractors and Foundation Foods</a:t>
            </a:r>
          </a:p>
          <a:p>
            <a:r>
              <a:rPr lang="en-US" dirty="0"/>
              <a:t>In Contest</a:t>
            </a:r>
          </a:p>
          <a:p>
            <a:r>
              <a:rPr lang="en-US" dirty="0"/>
              <a:t>Lockout Procedure for the freezer</a:t>
            </a:r>
          </a:p>
          <a:p>
            <a:r>
              <a:rPr lang="en-US" dirty="0"/>
              <a:t>PPE Hazard Assessment</a:t>
            </a:r>
          </a:p>
          <a:p>
            <a:r>
              <a:rPr lang="en-US" dirty="0" err="1"/>
              <a:t>Hazcom</a:t>
            </a:r>
            <a:r>
              <a:rPr lang="en-US" dirty="0"/>
              <a:t> - Labels for Nitrogen Hazard</a:t>
            </a:r>
          </a:p>
          <a:p>
            <a:r>
              <a:rPr lang="en-US" dirty="0" err="1"/>
              <a:t>Hazcom</a:t>
            </a:r>
            <a:r>
              <a:rPr lang="en-US" dirty="0"/>
              <a:t> - Asphyxiation hazard of Nitrogen</a:t>
            </a:r>
          </a:p>
          <a:p>
            <a:pPr marL="0" indent="0">
              <a:buNone/>
            </a:pPr>
            <a:endParaRPr lang="en-US" dirty="0"/>
          </a:p>
          <a:p>
            <a:endParaRPr lang="en-US" dirty="0"/>
          </a:p>
        </p:txBody>
      </p:sp>
      <p:pic>
        <p:nvPicPr>
          <p:cNvPr id="5" name="Content Placeholder 4">
            <a:extLst>
              <a:ext uri="{FF2B5EF4-FFF2-40B4-BE49-F238E27FC236}">
                <a16:creationId xmlns:a16="http://schemas.microsoft.com/office/drawing/2014/main" id="{72069AB7-C2C4-19E5-C8FF-3D9CDBA8616E}"/>
              </a:ext>
            </a:extLst>
          </p:cNvPr>
          <p:cNvPicPr>
            <a:picLocks noGrp="1" noChangeAspect="1"/>
          </p:cNvPicPr>
          <p:nvPr>
            <p:ph sz="half" idx="2"/>
          </p:nvPr>
        </p:nvPicPr>
        <p:blipFill>
          <a:blip r:embed="rId2"/>
          <a:stretch>
            <a:fillRect/>
          </a:stretch>
        </p:blipFill>
        <p:spPr>
          <a:xfrm>
            <a:off x="7072312" y="2929731"/>
            <a:ext cx="3381375" cy="2143125"/>
          </a:xfrm>
          <a:prstGeom prst="rect">
            <a:avLst/>
          </a:prstGeom>
        </p:spPr>
      </p:pic>
    </p:spTree>
    <p:extLst>
      <p:ext uri="{BB962C8B-B14F-4D97-AF65-F5344CB8AC3E}">
        <p14:creationId xmlns:p14="http://schemas.microsoft.com/office/powerpoint/2010/main" val="330081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B6883-75C9-2AEE-D0B3-8FEA9969D6CE}"/>
              </a:ext>
            </a:extLst>
          </p:cNvPr>
          <p:cNvSpPr>
            <a:spLocks noGrp="1"/>
          </p:cNvSpPr>
          <p:nvPr>
            <p:ph type="title"/>
          </p:nvPr>
        </p:nvSpPr>
        <p:spPr>
          <a:xfrm>
            <a:off x="0" y="0"/>
            <a:ext cx="10515600" cy="1325563"/>
          </a:xfrm>
        </p:spPr>
        <p:txBody>
          <a:bodyPr/>
          <a:lstStyle/>
          <a:p>
            <a:r>
              <a:rPr lang="en-US" dirty="0"/>
              <a:t>Citation General Duty </a:t>
            </a:r>
          </a:p>
        </p:txBody>
      </p:sp>
      <p:pic>
        <p:nvPicPr>
          <p:cNvPr id="5" name="Content Placeholder 4" descr="Graphical user interface, text, application&#10;&#10;Description automatically generated">
            <a:extLst>
              <a:ext uri="{FF2B5EF4-FFF2-40B4-BE49-F238E27FC236}">
                <a16:creationId xmlns:a16="http://schemas.microsoft.com/office/drawing/2014/main" id="{DD0BF173-13C3-CA72-1FF4-F9A65C2199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766" y="966012"/>
            <a:ext cx="8786120" cy="5076014"/>
          </a:xfrm>
        </p:spPr>
      </p:pic>
    </p:spTree>
    <p:extLst>
      <p:ext uri="{BB962C8B-B14F-4D97-AF65-F5344CB8AC3E}">
        <p14:creationId xmlns:p14="http://schemas.microsoft.com/office/powerpoint/2010/main" val="4113028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DA4B-7684-4FC3-94FA-04B0D5DA951D}"/>
              </a:ext>
            </a:extLst>
          </p:cNvPr>
          <p:cNvSpPr>
            <a:spLocks noGrp="1"/>
          </p:cNvSpPr>
          <p:nvPr>
            <p:ph type="title"/>
          </p:nvPr>
        </p:nvSpPr>
        <p:spPr>
          <a:xfrm>
            <a:off x="2075891" y="417419"/>
            <a:ext cx="4216020" cy="1253659"/>
          </a:xfrm>
        </p:spPr>
        <p:txBody>
          <a:bodyPr/>
          <a:lstStyle/>
          <a:p>
            <a:r>
              <a:rPr lang="en-US" dirty="0"/>
              <a:t>Nitrogen</a:t>
            </a:r>
          </a:p>
        </p:txBody>
      </p:sp>
      <p:sp>
        <p:nvSpPr>
          <p:cNvPr id="3" name="Content Placeholder 2">
            <a:extLst>
              <a:ext uri="{FF2B5EF4-FFF2-40B4-BE49-F238E27FC236}">
                <a16:creationId xmlns:a16="http://schemas.microsoft.com/office/drawing/2014/main" id="{EAF5EA3A-02D1-4E37-A2AE-21E3FA803374}"/>
              </a:ext>
            </a:extLst>
          </p:cNvPr>
          <p:cNvSpPr>
            <a:spLocks noGrp="1"/>
          </p:cNvSpPr>
          <p:nvPr>
            <p:ph sz="half" idx="1"/>
          </p:nvPr>
        </p:nvSpPr>
        <p:spPr/>
        <p:txBody>
          <a:bodyPr>
            <a:normAutofit/>
          </a:bodyPr>
          <a:lstStyle/>
          <a:p>
            <a:r>
              <a:rPr lang="en-US" sz="2400" dirty="0">
                <a:solidFill>
                  <a:srgbClr val="444444"/>
                </a:solidFill>
                <a:latin typeface="Calibri" panose="020F0502020204030204" pitchFamily="34" charset="0"/>
                <a:cs typeface="Calibri" panose="020F0502020204030204" pitchFamily="34" charset="0"/>
              </a:rPr>
              <a:t>When the oxygen concentration in air is sufficiently low, a person can become unconscious without any warning symptoms.</a:t>
            </a:r>
          </a:p>
          <a:p>
            <a:r>
              <a:rPr lang="en-US" sz="2400" dirty="0">
                <a:solidFill>
                  <a:srgbClr val="FF0000"/>
                </a:solidFill>
                <a:latin typeface="Calibri" panose="020F0502020204030204" pitchFamily="34" charset="0"/>
                <a:cs typeface="Calibri" panose="020F0502020204030204" pitchFamily="34" charset="0"/>
              </a:rPr>
              <a:t>Fixed oxygen  detector</a:t>
            </a:r>
          </a:p>
          <a:p>
            <a:r>
              <a:rPr lang="en-US" sz="2400" dirty="0">
                <a:solidFill>
                  <a:srgbClr val="FF0000"/>
                </a:solidFill>
                <a:latin typeface="Calibri" panose="020F0502020204030204" pitchFamily="34" charset="0"/>
                <a:cs typeface="Calibri" panose="020F0502020204030204" pitchFamily="34" charset="0"/>
              </a:rPr>
              <a:t>Handheld oxygen detector</a:t>
            </a:r>
          </a:p>
        </p:txBody>
      </p:sp>
      <p:pic>
        <p:nvPicPr>
          <p:cNvPr id="8" name="Content Placeholder 7">
            <a:extLst>
              <a:ext uri="{FF2B5EF4-FFF2-40B4-BE49-F238E27FC236}">
                <a16:creationId xmlns:a16="http://schemas.microsoft.com/office/drawing/2014/main" id="{33440D4F-16AA-4F4B-B7C5-FF47FE1929E4}"/>
              </a:ext>
            </a:extLst>
          </p:cNvPr>
          <p:cNvPicPr>
            <a:picLocks noGrp="1" noChangeAspect="1"/>
          </p:cNvPicPr>
          <p:nvPr>
            <p:ph sz="half" idx="2"/>
          </p:nvPr>
        </p:nvPicPr>
        <p:blipFill>
          <a:blip r:embed="rId3"/>
          <a:stretch>
            <a:fillRect/>
          </a:stretch>
        </p:blipFill>
        <p:spPr>
          <a:xfrm>
            <a:off x="7373471" y="549089"/>
            <a:ext cx="1563304" cy="2243978"/>
          </a:xfrm>
          <a:prstGeom prst="rect">
            <a:avLst/>
          </a:prstGeom>
        </p:spPr>
      </p:pic>
      <p:pic>
        <p:nvPicPr>
          <p:cNvPr id="9" name="Picture 8">
            <a:extLst>
              <a:ext uri="{FF2B5EF4-FFF2-40B4-BE49-F238E27FC236}">
                <a16:creationId xmlns:a16="http://schemas.microsoft.com/office/drawing/2014/main" id="{F2CB0E10-7C36-6831-3618-DB1F9A6580AD}"/>
              </a:ext>
            </a:extLst>
          </p:cNvPr>
          <p:cNvPicPr>
            <a:picLocks noChangeAspect="1"/>
          </p:cNvPicPr>
          <p:nvPr/>
        </p:nvPicPr>
        <p:blipFill>
          <a:blip r:embed="rId4"/>
          <a:stretch>
            <a:fillRect/>
          </a:stretch>
        </p:blipFill>
        <p:spPr>
          <a:xfrm>
            <a:off x="6441003" y="3227294"/>
            <a:ext cx="4034118" cy="3445809"/>
          </a:xfrm>
          <a:prstGeom prst="rect">
            <a:avLst/>
          </a:prstGeom>
        </p:spPr>
      </p:pic>
    </p:spTree>
    <p:extLst>
      <p:ext uri="{BB962C8B-B14F-4D97-AF65-F5344CB8AC3E}">
        <p14:creationId xmlns:p14="http://schemas.microsoft.com/office/powerpoint/2010/main" val="2720742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E6E40-AB0C-B2F2-A84B-B3682EBBFC8C}"/>
              </a:ext>
            </a:extLst>
          </p:cNvPr>
          <p:cNvSpPr>
            <a:spLocks noGrp="1"/>
          </p:cNvSpPr>
          <p:nvPr>
            <p:ph type="title"/>
          </p:nvPr>
        </p:nvSpPr>
        <p:spPr/>
        <p:txBody>
          <a:bodyPr/>
          <a:lstStyle/>
          <a:p>
            <a:r>
              <a:rPr lang="en-US" dirty="0"/>
              <a:t>CGA-Liquid Nitrogen Safety</a:t>
            </a:r>
          </a:p>
        </p:txBody>
      </p:sp>
      <p:sp>
        <p:nvSpPr>
          <p:cNvPr id="3" name="Content Placeholder 2">
            <a:extLst>
              <a:ext uri="{FF2B5EF4-FFF2-40B4-BE49-F238E27FC236}">
                <a16:creationId xmlns:a16="http://schemas.microsoft.com/office/drawing/2014/main" id="{4542A4E8-1FFC-2771-9648-D26BC6DC1D42}"/>
              </a:ext>
            </a:extLst>
          </p:cNvPr>
          <p:cNvSpPr>
            <a:spLocks noGrp="1"/>
          </p:cNvSpPr>
          <p:nvPr>
            <p:ph sz="half" idx="1"/>
          </p:nvPr>
        </p:nvSpPr>
        <p:spPr>
          <a:xfrm>
            <a:off x="838200" y="1825625"/>
            <a:ext cx="4174067" cy="4351338"/>
          </a:xfrm>
        </p:spPr>
        <p:txBody>
          <a:bodyPr>
            <a:normAutofit/>
          </a:bodyPr>
          <a:lstStyle/>
          <a:p>
            <a:pPr algn="l" fontAlgn="base">
              <a:buFont typeface="Arial" panose="020B0604020202020204" pitchFamily="34" charset="0"/>
              <a:buChar char="•"/>
            </a:pPr>
            <a:r>
              <a:rPr lang="en-US" sz="2400" b="0" i="0" dirty="0">
                <a:effectLst/>
              </a:rPr>
              <a:t>Wear appropriate personal protective equipment (PPE)</a:t>
            </a:r>
          </a:p>
          <a:p>
            <a:endParaRPr lang="en-US" dirty="0"/>
          </a:p>
        </p:txBody>
      </p:sp>
      <p:pic>
        <p:nvPicPr>
          <p:cNvPr id="6" name="Content Placeholder 5" descr="Graphical user interface&#10;&#10;Description automatically generated with medium confidence">
            <a:extLst>
              <a:ext uri="{FF2B5EF4-FFF2-40B4-BE49-F238E27FC236}">
                <a16:creationId xmlns:a16="http://schemas.microsoft.com/office/drawing/2014/main" id="{01B60B2A-2392-475A-D765-03C719E3A6E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10734" y="2841625"/>
            <a:ext cx="10143065" cy="3955662"/>
          </a:xfrm>
        </p:spPr>
      </p:pic>
      <p:pic>
        <p:nvPicPr>
          <p:cNvPr id="4" name="Picture 3">
            <a:extLst>
              <a:ext uri="{FF2B5EF4-FFF2-40B4-BE49-F238E27FC236}">
                <a16:creationId xmlns:a16="http://schemas.microsoft.com/office/drawing/2014/main" id="{E46B0B82-6D47-A15D-ACD3-EA4440FEA488}"/>
              </a:ext>
            </a:extLst>
          </p:cNvPr>
          <p:cNvPicPr>
            <a:picLocks noChangeAspect="1"/>
          </p:cNvPicPr>
          <p:nvPr/>
        </p:nvPicPr>
        <p:blipFill>
          <a:blip r:embed="rId3"/>
          <a:stretch>
            <a:fillRect/>
          </a:stretch>
        </p:blipFill>
        <p:spPr>
          <a:xfrm>
            <a:off x="8219913" y="365125"/>
            <a:ext cx="2819400" cy="2143125"/>
          </a:xfrm>
          <a:prstGeom prst="rect">
            <a:avLst/>
          </a:prstGeom>
        </p:spPr>
      </p:pic>
      <p:sp>
        <p:nvSpPr>
          <p:cNvPr id="5" name="&quot;Not Allowed&quot; Symbol 4">
            <a:extLst>
              <a:ext uri="{FF2B5EF4-FFF2-40B4-BE49-F238E27FC236}">
                <a16:creationId xmlns:a16="http://schemas.microsoft.com/office/drawing/2014/main" id="{A8AD7DBF-843A-CA76-BCB4-9CE496B4E064}"/>
              </a:ext>
            </a:extLst>
          </p:cNvPr>
          <p:cNvSpPr/>
          <p:nvPr/>
        </p:nvSpPr>
        <p:spPr>
          <a:xfrm>
            <a:off x="10373173" y="1627187"/>
            <a:ext cx="1034367" cy="881063"/>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21132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E6E40-AB0C-B2F2-A84B-B3682EBBFC8C}"/>
              </a:ext>
            </a:extLst>
          </p:cNvPr>
          <p:cNvSpPr>
            <a:spLocks noGrp="1"/>
          </p:cNvSpPr>
          <p:nvPr>
            <p:ph type="title"/>
          </p:nvPr>
        </p:nvSpPr>
        <p:spPr/>
        <p:txBody>
          <a:bodyPr/>
          <a:lstStyle/>
          <a:p>
            <a:r>
              <a:rPr lang="en-US" dirty="0"/>
              <a:t>CGA-Liquid Nitrogen Safety</a:t>
            </a:r>
          </a:p>
        </p:txBody>
      </p:sp>
      <p:sp>
        <p:nvSpPr>
          <p:cNvPr id="3" name="Content Placeholder 2">
            <a:extLst>
              <a:ext uri="{FF2B5EF4-FFF2-40B4-BE49-F238E27FC236}">
                <a16:creationId xmlns:a16="http://schemas.microsoft.com/office/drawing/2014/main" id="{4542A4E8-1FFC-2771-9648-D26BC6DC1D42}"/>
              </a:ext>
            </a:extLst>
          </p:cNvPr>
          <p:cNvSpPr>
            <a:spLocks noGrp="1"/>
          </p:cNvSpPr>
          <p:nvPr>
            <p:ph sz="half" idx="1"/>
          </p:nvPr>
        </p:nvSpPr>
        <p:spPr>
          <a:xfrm>
            <a:off x="838200" y="1825625"/>
            <a:ext cx="8478795" cy="1807261"/>
          </a:xfrm>
        </p:spPr>
        <p:txBody>
          <a:bodyPr>
            <a:normAutofit/>
          </a:bodyPr>
          <a:lstStyle/>
          <a:p>
            <a:pPr algn="l" fontAlgn="base">
              <a:buFont typeface="Arial" panose="020B0604020202020204" pitchFamily="34" charset="0"/>
              <a:buChar char="•"/>
            </a:pPr>
            <a:r>
              <a:rPr lang="en-US" sz="2400" b="0" i="0" dirty="0">
                <a:effectLst/>
              </a:rPr>
              <a:t>Do not lower your head into a liquid nitrogen vapor cloud</a:t>
            </a:r>
          </a:p>
          <a:p>
            <a:pPr algn="l" fontAlgn="base">
              <a:buFont typeface="Arial" panose="020B0604020202020204" pitchFamily="34" charset="0"/>
              <a:buChar char="•"/>
            </a:pPr>
            <a:r>
              <a:rPr lang="en-US" sz="2400" b="0" i="0" dirty="0">
                <a:effectLst/>
              </a:rPr>
              <a:t>Only use containers and equipment designed for cryogenic service</a:t>
            </a:r>
          </a:p>
          <a:p>
            <a:pPr fontAlgn="base"/>
            <a:r>
              <a:rPr lang="en-US" sz="2400" b="0" i="0" dirty="0">
                <a:effectLst/>
              </a:rPr>
              <a:t>Never trap liquid nitrogen in a container, tubing, or piping</a:t>
            </a:r>
          </a:p>
          <a:p>
            <a:pPr algn="l" fontAlgn="base">
              <a:buFont typeface="Arial" panose="020B0604020202020204" pitchFamily="34" charset="0"/>
              <a:buChar char="•"/>
            </a:pPr>
            <a:endParaRPr lang="en-US" sz="2400" b="0" i="0" dirty="0">
              <a:effectLst/>
            </a:endParaRPr>
          </a:p>
          <a:p>
            <a:endParaRPr lang="en-US" dirty="0"/>
          </a:p>
        </p:txBody>
      </p:sp>
      <p:pic>
        <p:nvPicPr>
          <p:cNvPr id="8" name="Content Placeholder 7" descr="Graphical user interface&#10;&#10;Description automatically generated">
            <a:extLst>
              <a:ext uri="{FF2B5EF4-FFF2-40B4-BE49-F238E27FC236}">
                <a16:creationId xmlns:a16="http://schemas.microsoft.com/office/drawing/2014/main" id="{D84F2A7F-EB48-8901-2F77-0B85A8ACD39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86897" y="3839782"/>
            <a:ext cx="8066903" cy="2987326"/>
          </a:xfrm>
        </p:spPr>
      </p:pic>
    </p:spTree>
    <p:extLst>
      <p:ext uri="{BB962C8B-B14F-4D97-AF65-F5344CB8AC3E}">
        <p14:creationId xmlns:p14="http://schemas.microsoft.com/office/powerpoint/2010/main" val="3246166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E6E40-AB0C-B2F2-A84B-B3682EBBFC8C}"/>
              </a:ext>
            </a:extLst>
          </p:cNvPr>
          <p:cNvSpPr>
            <a:spLocks noGrp="1"/>
          </p:cNvSpPr>
          <p:nvPr>
            <p:ph type="title"/>
          </p:nvPr>
        </p:nvSpPr>
        <p:spPr/>
        <p:txBody>
          <a:bodyPr/>
          <a:lstStyle/>
          <a:p>
            <a:r>
              <a:rPr lang="en-US" dirty="0"/>
              <a:t>CGA-Liquid Nitrogen Safety</a:t>
            </a:r>
          </a:p>
        </p:txBody>
      </p:sp>
      <p:sp>
        <p:nvSpPr>
          <p:cNvPr id="3" name="Content Placeholder 2">
            <a:extLst>
              <a:ext uri="{FF2B5EF4-FFF2-40B4-BE49-F238E27FC236}">
                <a16:creationId xmlns:a16="http://schemas.microsoft.com/office/drawing/2014/main" id="{4542A4E8-1FFC-2771-9648-D26BC6DC1D42}"/>
              </a:ext>
            </a:extLst>
          </p:cNvPr>
          <p:cNvSpPr>
            <a:spLocks noGrp="1"/>
          </p:cNvSpPr>
          <p:nvPr>
            <p:ph sz="half" idx="1"/>
          </p:nvPr>
        </p:nvSpPr>
        <p:spPr>
          <a:xfrm>
            <a:off x="838200" y="1825625"/>
            <a:ext cx="4174067" cy="4351338"/>
          </a:xfrm>
        </p:spPr>
        <p:txBody>
          <a:bodyPr>
            <a:normAutofit/>
          </a:bodyPr>
          <a:lstStyle/>
          <a:p>
            <a:pPr algn="l" fontAlgn="base">
              <a:buFont typeface="Arial" panose="020B0604020202020204" pitchFamily="34" charset="0"/>
              <a:buChar char="•"/>
            </a:pPr>
            <a:r>
              <a:rPr lang="en-US" sz="2400" b="0" i="0" dirty="0">
                <a:effectLst/>
              </a:rPr>
              <a:t>Read and understand safety information prior to using liquid nitrogen</a:t>
            </a:r>
          </a:p>
          <a:p>
            <a:pPr fontAlgn="base"/>
            <a:r>
              <a:rPr lang="en-US" sz="2400" b="0" i="0" dirty="0">
                <a:effectLst/>
              </a:rPr>
              <a:t>Use liquid nitrogen in well-ventilated areas</a:t>
            </a:r>
          </a:p>
          <a:p>
            <a:pPr algn="l" fontAlgn="base">
              <a:buFont typeface="Arial" panose="020B0604020202020204" pitchFamily="34" charset="0"/>
              <a:buChar char="•"/>
            </a:pPr>
            <a:endParaRPr lang="en-US" sz="2400" b="0" i="0" dirty="0">
              <a:effectLst/>
            </a:endParaRPr>
          </a:p>
          <a:p>
            <a:endParaRPr lang="en-US" dirty="0"/>
          </a:p>
        </p:txBody>
      </p:sp>
      <p:pic>
        <p:nvPicPr>
          <p:cNvPr id="6" name="Content Placeholder 5" descr="A picture containing logo&#10;&#10;Description automatically generated">
            <a:extLst>
              <a:ext uri="{FF2B5EF4-FFF2-40B4-BE49-F238E27FC236}">
                <a16:creationId xmlns:a16="http://schemas.microsoft.com/office/drawing/2014/main" id="{231882BD-9915-A049-7473-19D1F915AA3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4219" y="4355767"/>
            <a:ext cx="10883561" cy="1657168"/>
          </a:xfrm>
        </p:spPr>
      </p:pic>
    </p:spTree>
    <p:extLst>
      <p:ext uri="{BB962C8B-B14F-4D97-AF65-F5344CB8AC3E}">
        <p14:creationId xmlns:p14="http://schemas.microsoft.com/office/powerpoint/2010/main" val="1261806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D0182-9EA6-83DE-3B54-5349A575F7F3}"/>
              </a:ext>
            </a:extLst>
          </p:cNvPr>
          <p:cNvSpPr>
            <a:spLocks noGrp="1"/>
          </p:cNvSpPr>
          <p:nvPr>
            <p:ph type="title"/>
          </p:nvPr>
        </p:nvSpPr>
        <p:spPr/>
        <p:txBody>
          <a:bodyPr>
            <a:normAutofit/>
          </a:bodyPr>
          <a:lstStyle/>
          <a:p>
            <a:r>
              <a:rPr lang="en-US" sz="3600" i="0" dirty="0">
                <a:solidFill>
                  <a:srgbClr val="111111"/>
                </a:solidFill>
                <a:effectLst/>
                <a:latin typeface="+mn-lt"/>
              </a:rPr>
              <a:t>Cool Concrete With Liquid Nitrogen Injection</a:t>
            </a:r>
            <a:br>
              <a:rPr lang="en-US" b="0" i="0" dirty="0">
                <a:solidFill>
                  <a:srgbClr val="111111"/>
                </a:solidFill>
                <a:effectLst/>
                <a:latin typeface="Roboto" panose="02000000000000000000" pitchFamily="2" charset="0"/>
              </a:rPr>
            </a:br>
            <a:endParaRPr lang="en-US" dirty="0"/>
          </a:p>
        </p:txBody>
      </p:sp>
      <p:sp>
        <p:nvSpPr>
          <p:cNvPr id="3" name="Content Placeholder 2">
            <a:extLst>
              <a:ext uri="{FF2B5EF4-FFF2-40B4-BE49-F238E27FC236}">
                <a16:creationId xmlns:a16="http://schemas.microsoft.com/office/drawing/2014/main" id="{6339C010-6094-D872-7A71-76F4C86C6587}"/>
              </a:ext>
            </a:extLst>
          </p:cNvPr>
          <p:cNvSpPr>
            <a:spLocks noGrp="1"/>
          </p:cNvSpPr>
          <p:nvPr>
            <p:ph sz="half" idx="1"/>
          </p:nvPr>
        </p:nvSpPr>
        <p:spPr/>
        <p:txBody>
          <a:bodyPr>
            <a:normAutofit fontScale="92500" lnSpcReduction="10000"/>
          </a:bodyPr>
          <a:lstStyle/>
          <a:p>
            <a:pPr algn="l">
              <a:buFont typeface="Arial" panose="020B0604020202020204" pitchFamily="34" charset="0"/>
              <a:buChar char="•"/>
            </a:pPr>
            <a:r>
              <a:rPr lang="en-US" b="0" i="0" dirty="0">
                <a:solidFill>
                  <a:srgbClr val="111111"/>
                </a:solidFill>
                <a:effectLst/>
              </a:rPr>
              <a:t>Maintain low, uniform temperature specifications including less than 50°F, at any production rate</a:t>
            </a:r>
          </a:p>
          <a:p>
            <a:pPr algn="l">
              <a:buFont typeface="Arial" panose="020B0604020202020204" pitchFamily="34" charset="0"/>
              <a:buChar char="•"/>
            </a:pPr>
            <a:r>
              <a:rPr lang="en-US" b="0" i="0" dirty="0">
                <a:solidFill>
                  <a:srgbClr val="111111"/>
                </a:solidFill>
                <a:effectLst/>
              </a:rPr>
              <a:t>Realize accurate and flexible temperature adjustments greater than 50°F</a:t>
            </a:r>
          </a:p>
          <a:p>
            <a:pPr algn="l">
              <a:buFont typeface="Arial" panose="020B0604020202020204" pitchFamily="34" charset="0"/>
              <a:buChar char="•"/>
            </a:pPr>
            <a:r>
              <a:rPr lang="en-US" b="0" i="0" dirty="0">
                <a:solidFill>
                  <a:srgbClr val="111111"/>
                </a:solidFill>
                <a:effectLst/>
              </a:rPr>
              <a:t>No adverse impact on slump, air content, set time or density</a:t>
            </a:r>
          </a:p>
          <a:p>
            <a:pPr algn="l">
              <a:buFont typeface="Arial" panose="020B0604020202020204" pitchFamily="34" charset="0"/>
              <a:buChar char="•"/>
            </a:pPr>
            <a:r>
              <a:rPr lang="en-US" b="0" i="0" dirty="0">
                <a:solidFill>
                  <a:srgbClr val="111111"/>
                </a:solidFill>
                <a:effectLst/>
              </a:rPr>
              <a:t>Reduce delays and safety risks associated with handling ice, no need to purchase a refrigeration system</a:t>
            </a:r>
          </a:p>
          <a:p>
            <a:endParaRPr lang="en-US" dirty="0"/>
          </a:p>
        </p:txBody>
      </p:sp>
      <p:pic>
        <p:nvPicPr>
          <p:cNvPr id="5" name="Content Placeholder 4">
            <a:extLst>
              <a:ext uri="{FF2B5EF4-FFF2-40B4-BE49-F238E27FC236}">
                <a16:creationId xmlns:a16="http://schemas.microsoft.com/office/drawing/2014/main" id="{FC6E0999-3C38-EFE8-E417-BFD920841FB1}"/>
              </a:ext>
            </a:extLst>
          </p:cNvPr>
          <p:cNvPicPr>
            <a:picLocks noGrp="1" noChangeAspect="1"/>
          </p:cNvPicPr>
          <p:nvPr>
            <p:ph sz="half" idx="2"/>
          </p:nvPr>
        </p:nvPicPr>
        <p:blipFill>
          <a:blip r:embed="rId2"/>
          <a:stretch>
            <a:fillRect/>
          </a:stretch>
        </p:blipFill>
        <p:spPr>
          <a:xfrm>
            <a:off x="6172200" y="2543969"/>
            <a:ext cx="5181600" cy="2914650"/>
          </a:xfrm>
          <a:prstGeom prst="rect">
            <a:avLst/>
          </a:prstGeom>
        </p:spPr>
      </p:pic>
    </p:spTree>
    <p:extLst>
      <p:ext uri="{BB962C8B-B14F-4D97-AF65-F5344CB8AC3E}">
        <p14:creationId xmlns:p14="http://schemas.microsoft.com/office/powerpoint/2010/main" val="2359300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7792C-A13A-D454-B8CB-09C99B10D152}"/>
              </a:ext>
            </a:extLst>
          </p:cNvPr>
          <p:cNvSpPr>
            <a:spLocks noGrp="1"/>
          </p:cNvSpPr>
          <p:nvPr>
            <p:ph type="title"/>
          </p:nvPr>
        </p:nvSpPr>
        <p:spPr/>
        <p:txBody>
          <a:bodyPr/>
          <a:lstStyle/>
          <a:p>
            <a:r>
              <a:rPr lang="en-US" dirty="0"/>
              <a:t>Concrete &amp; Temperature</a:t>
            </a:r>
          </a:p>
        </p:txBody>
      </p:sp>
      <p:sp>
        <p:nvSpPr>
          <p:cNvPr id="23554" name="Rectangle 3"/>
          <p:cNvSpPr>
            <a:spLocks noGrp="1" noChangeArrowheads="1"/>
          </p:cNvSpPr>
          <p:nvPr>
            <p:ph idx="1"/>
          </p:nvPr>
        </p:nvSpPr>
        <p:spPr>
          <a:xfrm>
            <a:off x="609600" y="1600201"/>
            <a:ext cx="5562600" cy="4525963"/>
          </a:xfrm>
        </p:spPr>
        <p:txBody>
          <a:bodyPr/>
          <a:lstStyle/>
          <a:p>
            <a:pPr>
              <a:lnSpc>
                <a:spcPct val="90000"/>
              </a:lnSpc>
            </a:pPr>
            <a:r>
              <a:rPr lang="en-US" altLang="en-US" dirty="0"/>
              <a:t>Test on site using a thermometer</a:t>
            </a:r>
          </a:p>
          <a:p>
            <a:pPr>
              <a:lnSpc>
                <a:spcPct val="90000"/>
              </a:lnSpc>
            </a:pPr>
            <a:r>
              <a:rPr lang="en-US" altLang="en-US" dirty="0"/>
              <a:t>Pumping adds heat, so test at end of pump</a:t>
            </a:r>
          </a:p>
          <a:p>
            <a:pPr>
              <a:lnSpc>
                <a:spcPct val="90000"/>
              </a:lnSpc>
            </a:pPr>
            <a:r>
              <a:rPr lang="en-US" altLang="en-US" dirty="0"/>
              <a:t>Use ice or liquid nitrogen in summer</a:t>
            </a:r>
          </a:p>
          <a:p>
            <a:pPr>
              <a:lnSpc>
                <a:spcPct val="90000"/>
              </a:lnSpc>
            </a:pPr>
            <a:r>
              <a:rPr lang="en-US" altLang="en-US" dirty="0"/>
              <a:t>Use hot water or steam in winter</a:t>
            </a:r>
          </a:p>
        </p:txBody>
      </p:sp>
      <p:pic>
        <p:nvPicPr>
          <p:cNvPr id="23555" name="Picture 8" descr="12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8256" y="1600200"/>
            <a:ext cx="412354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C2CD4-77CF-013E-A2F6-89E6B5D1C929}"/>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30109FD8-362C-2DAB-FA79-0E82677903FC}"/>
              </a:ext>
            </a:extLst>
          </p:cNvPr>
          <p:cNvSpPr>
            <a:spLocks noGrp="1"/>
          </p:cNvSpPr>
          <p:nvPr>
            <p:ph idx="1"/>
          </p:nvPr>
        </p:nvSpPr>
        <p:spPr/>
        <p:txBody>
          <a:bodyPr/>
          <a:lstStyle/>
          <a:p>
            <a:r>
              <a:rPr lang="en-US" dirty="0"/>
              <a:t>Which of the following PPE would be worn if dispensing liquid nitrogen?</a:t>
            </a:r>
          </a:p>
          <a:p>
            <a:endParaRPr lang="en-US" dirty="0"/>
          </a:p>
          <a:p>
            <a:r>
              <a:rPr lang="en-US" dirty="0"/>
              <a:t>Gloves</a:t>
            </a:r>
          </a:p>
          <a:p>
            <a:r>
              <a:rPr lang="en-US" dirty="0"/>
              <a:t>Face Shield</a:t>
            </a:r>
          </a:p>
          <a:p>
            <a:r>
              <a:rPr lang="en-US" dirty="0"/>
              <a:t>Safety Glasses or Safety Goggles</a:t>
            </a:r>
          </a:p>
          <a:p>
            <a:r>
              <a:rPr lang="en-US" dirty="0"/>
              <a:t>Clothing that coves the skin</a:t>
            </a:r>
          </a:p>
          <a:p>
            <a:r>
              <a:rPr lang="en-US" dirty="0"/>
              <a:t>Steel toes shoes</a:t>
            </a:r>
          </a:p>
        </p:txBody>
      </p:sp>
    </p:spTree>
    <p:extLst>
      <p:ext uri="{BB962C8B-B14F-4D97-AF65-F5344CB8AC3E}">
        <p14:creationId xmlns:p14="http://schemas.microsoft.com/office/powerpoint/2010/main" val="565316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6"/>
          <p:cNvSpPr txBox="1">
            <a:spLocks noGrp="1"/>
          </p:cNvSpPr>
          <p:nvPr>
            <p:ph type="body" idx="1"/>
          </p:nvPr>
        </p:nvSpPr>
        <p:spPr>
          <a:xfrm>
            <a:off x="152400" y="1709875"/>
            <a:ext cx="4079100" cy="4385100"/>
          </a:xfrm>
          <a:prstGeom prst="rect">
            <a:avLst/>
          </a:prstGeom>
          <a:noFill/>
          <a:ln>
            <a:noFill/>
          </a:ln>
        </p:spPr>
        <p:txBody>
          <a:bodyPr spcFirstLastPara="1" wrap="square" lIns="91425" tIns="45700" rIns="91425" bIns="45700" anchor="ctr" anchorCtr="0">
            <a:noAutofit/>
          </a:bodyPr>
          <a:lstStyle/>
          <a:p>
            <a:pPr marL="228600" lvl="0" indent="-254000" algn="l" rtl="0">
              <a:lnSpc>
                <a:spcPct val="90000"/>
              </a:lnSpc>
              <a:spcBef>
                <a:spcPts val="0"/>
              </a:spcBef>
              <a:spcAft>
                <a:spcPts val="0"/>
              </a:spcAft>
              <a:buClr>
                <a:srgbClr val="000000"/>
              </a:buClr>
              <a:buSzPts val="3200"/>
              <a:buChar char="•"/>
            </a:pPr>
            <a:r>
              <a:rPr lang="en-US" sz="3200" b="1" dirty="0">
                <a:solidFill>
                  <a:schemeClr val="tx1"/>
                </a:solidFill>
              </a:rPr>
              <a:t>Quality</a:t>
            </a:r>
            <a:r>
              <a:rPr lang="en-US" sz="3200" dirty="0">
                <a:solidFill>
                  <a:schemeClr val="tx1"/>
                </a:solidFill>
              </a:rPr>
              <a:t> </a:t>
            </a:r>
            <a:r>
              <a:rPr lang="en-US" sz="3200" dirty="0"/>
              <a:t>of Air</a:t>
            </a:r>
            <a:endParaRPr sz="3200" dirty="0"/>
          </a:p>
          <a:p>
            <a:pPr marL="228600" lvl="0" indent="-254000" algn="l" rtl="0">
              <a:lnSpc>
                <a:spcPct val="90000"/>
              </a:lnSpc>
              <a:spcBef>
                <a:spcPts val="1000"/>
              </a:spcBef>
              <a:spcAft>
                <a:spcPts val="0"/>
              </a:spcAft>
              <a:buClr>
                <a:srgbClr val="000000"/>
              </a:buClr>
              <a:buSzPts val="3200"/>
              <a:buChar char="•"/>
            </a:pPr>
            <a:r>
              <a:rPr lang="en-US" sz="3200" dirty="0"/>
              <a:t>78.1% Nitrogen</a:t>
            </a:r>
            <a:endParaRPr sz="3200" dirty="0"/>
          </a:p>
          <a:p>
            <a:pPr marL="228600" lvl="0" indent="-254000" algn="l" rtl="0">
              <a:lnSpc>
                <a:spcPct val="90000"/>
              </a:lnSpc>
              <a:spcBef>
                <a:spcPts val="1000"/>
              </a:spcBef>
              <a:spcAft>
                <a:spcPts val="0"/>
              </a:spcAft>
              <a:buClr>
                <a:srgbClr val="000000"/>
              </a:buClr>
              <a:buSzPts val="3200"/>
              <a:buChar char="•"/>
            </a:pPr>
            <a:r>
              <a:rPr lang="en-US" sz="3200" dirty="0"/>
              <a:t>20.9% Oxygen</a:t>
            </a:r>
            <a:endParaRPr sz="3200" dirty="0"/>
          </a:p>
          <a:p>
            <a:pPr marL="228600" lvl="0" indent="-254000" algn="l" rtl="0">
              <a:lnSpc>
                <a:spcPct val="90000"/>
              </a:lnSpc>
              <a:spcBef>
                <a:spcPts val="1000"/>
              </a:spcBef>
              <a:spcAft>
                <a:spcPts val="0"/>
              </a:spcAft>
              <a:buClr>
                <a:srgbClr val="000000"/>
              </a:buClr>
              <a:buSzPts val="3200"/>
              <a:buChar char="•"/>
            </a:pPr>
            <a:r>
              <a:rPr lang="en-US" sz="3200" dirty="0"/>
              <a:t>0.9% Argon</a:t>
            </a:r>
            <a:endParaRPr sz="3200" dirty="0"/>
          </a:p>
          <a:p>
            <a:pPr marL="228600" lvl="0" indent="-254000" algn="l" rtl="0">
              <a:lnSpc>
                <a:spcPct val="90000"/>
              </a:lnSpc>
              <a:spcBef>
                <a:spcPts val="1000"/>
              </a:spcBef>
              <a:spcAft>
                <a:spcPts val="0"/>
              </a:spcAft>
              <a:buClr>
                <a:srgbClr val="000000"/>
              </a:buClr>
              <a:buSzPts val="3200"/>
              <a:buChar char="•"/>
            </a:pPr>
            <a:r>
              <a:rPr lang="en-US" sz="3200" dirty="0"/>
              <a:t>0.03% Carbon Dioxide</a:t>
            </a:r>
            <a:endParaRPr sz="3200" dirty="0"/>
          </a:p>
        </p:txBody>
      </p:sp>
      <p:sp>
        <p:nvSpPr>
          <p:cNvPr id="347" name="Google Shape;347;p46"/>
          <p:cNvSpPr txBox="1">
            <a:spLocks noGrp="1"/>
          </p:cNvSpPr>
          <p:nvPr>
            <p:ph type="title"/>
          </p:nvPr>
        </p:nvSpPr>
        <p:spPr>
          <a:xfrm>
            <a:off x="914400" y="228600"/>
            <a:ext cx="10363200" cy="882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Clean Air Paradox</a:t>
            </a:r>
            <a:endParaRPr/>
          </a:p>
        </p:txBody>
      </p:sp>
      <p:pic>
        <p:nvPicPr>
          <p:cNvPr id="348" name="Google Shape;348;p46"/>
          <p:cNvPicPr preferRelativeResize="0"/>
          <p:nvPr/>
        </p:nvPicPr>
        <p:blipFill>
          <a:blip r:embed="rId3">
            <a:alphaModFix/>
          </a:blip>
          <a:stretch>
            <a:fillRect/>
          </a:stretch>
        </p:blipFill>
        <p:spPr>
          <a:xfrm>
            <a:off x="4390025" y="1709975"/>
            <a:ext cx="7577299" cy="4385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C2CD4-77CF-013E-A2F6-89E6B5D1C929}"/>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30109FD8-362C-2DAB-FA79-0E82677903FC}"/>
              </a:ext>
            </a:extLst>
          </p:cNvPr>
          <p:cNvSpPr>
            <a:spLocks noGrp="1"/>
          </p:cNvSpPr>
          <p:nvPr>
            <p:ph idx="1"/>
          </p:nvPr>
        </p:nvSpPr>
        <p:spPr/>
        <p:txBody>
          <a:bodyPr/>
          <a:lstStyle/>
          <a:p>
            <a:r>
              <a:rPr lang="en-US" dirty="0"/>
              <a:t>Which of the following PPE would be worn if dispensing liquid nitrogen?</a:t>
            </a:r>
          </a:p>
          <a:p>
            <a:endParaRPr lang="en-US" dirty="0"/>
          </a:p>
          <a:p>
            <a:r>
              <a:rPr lang="en-US" dirty="0">
                <a:solidFill>
                  <a:srgbClr val="FF0000"/>
                </a:solidFill>
              </a:rPr>
              <a:t>Gloves</a:t>
            </a:r>
          </a:p>
          <a:p>
            <a:r>
              <a:rPr lang="en-US" dirty="0">
                <a:solidFill>
                  <a:srgbClr val="FF0000"/>
                </a:solidFill>
              </a:rPr>
              <a:t>Face Shield</a:t>
            </a:r>
          </a:p>
          <a:p>
            <a:r>
              <a:rPr lang="en-US" dirty="0">
                <a:solidFill>
                  <a:srgbClr val="FF0000"/>
                </a:solidFill>
              </a:rPr>
              <a:t>Safety Glasses or Safety Goggles</a:t>
            </a:r>
          </a:p>
          <a:p>
            <a:r>
              <a:rPr lang="en-US" dirty="0">
                <a:solidFill>
                  <a:srgbClr val="FF0000"/>
                </a:solidFill>
              </a:rPr>
              <a:t>Clothing that coves the skin</a:t>
            </a:r>
          </a:p>
          <a:p>
            <a:r>
              <a:rPr lang="en-US" dirty="0"/>
              <a:t>Steel toes shoes</a:t>
            </a:r>
          </a:p>
        </p:txBody>
      </p:sp>
    </p:spTree>
    <p:extLst>
      <p:ext uri="{BB962C8B-B14F-4D97-AF65-F5344CB8AC3E}">
        <p14:creationId xmlns:p14="http://schemas.microsoft.com/office/powerpoint/2010/main" val="2334415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2"/>
          <p:cNvSpPr txBox="1">
            <a:spLocks noChangeArrowheads="1"/>
          </p:cNvSpPr>
          <p:nvPr/>
        </p:nvSpPr>
        <p:spPr bwMode="auto">
          <a:xfrm>
            <a:off x="8077201" y="304800"/>
            <a:ext cx="1668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Photo courtesy: </a:t>
            </a:r>
          </a:p>
          <a:p>
            <a:pPr eaLnBrk="1" hangingPunct="1">
              <a:spcBef>
                <a:spcPct val="0"/>
              </a:spcBef>
              <a:buFontTx/>
              <a:buNone/>
            </a:pPr>
            <a:r>
              <a:rPr lang="en-US" altLang="en-US" sz="1600"/>
              <a:t>Michael Gong </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14300"/>
            <a:ext cx="88392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7036" y="979108"/>
            <a:ext cx="884856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1401" y="2438401"/>
            <a:ext cx="171926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58662" y="114300"/>
            <a:ext cx="88392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A222389-8C1B-41A0-975C-8CDADB48A8FC}"/>
              </a:ext>
            </a:extLst>
          </p:cNvPr>
          <p:cNvSpPr txBox="1"/>
          <p:nvPr/>
        </p:nvSpPr>
        <p:spPr>
          <a:xfrm>
            <a:off x="6285715" y="5799444"/>
            <a:ext cx="1983235" cy="646331"/>
          </a:xfrm>
          <a:prstGeom prst="rect">
            <a:avLst/>
          </a:prstGeom>
          <a:noFill/>
        </p:spPr>
        <p:txBody>
          <a:bodyPr wrap="none" rtlCol="0">
            <a:spAutoFit/>
          </a:bodyPr>
          <a:lstStyle/>
          <a:p>
            <a:r>
              <a:rPr lang="en-US" b="1" dirty="0"/>
              <a:t>Liquid Nitrogen</a:t>
            </a:r>
          </a:p>
          <a:p>
            <a:r>
              <a:rPr lang="en-US" b="1" dirty="0"/>
              <a:t>-321° Fahrenheit</a:t>
            </a:r>
          </a:p>
        </p:txBody>
      </p:sp>
      <p:sp>
        <p:nvSpPr>
          <p:cNvPr id="6" name="TextBox 5">
            <a:extLst>
              <a:ext uri="{FF2B5EF4-FFF2-40B4-BE49-F238E27FC236}">
                <a16:creationId xmlns:a16="http://schemas.microsoft.com/office/drawing/2014/main" id="{37523506-D720-A6BA-ECC6-7815A508E0CD}"/>
              </a:ext>
            </a:extLst>
          </p:cNvPr>
          <p:cNvSpPr txBox="1"/>
          <p:nvPr/>
        </p:nvSpPr>
        <p:spPr>
          <a:xfrm>
            <a:off x="2200759" y="576109"/>
            <a:ext cx="4896174" cy="461665"/>
          </a:xfrm>
          <a:prstGeom prst="rect">
            <a:avLst/>
          </a:prstGeom>
          <a:noFill/>
        </p:spPr>
        <p:txBody>
          <a:bodyPr wrap="square" rtlCol="0">
            <a:spAutoFit/>
          </a:bodyPr>
          <a:lstStyle/>
          <a:p>
            <a:r>
              <a:rPr lang="en-US" sz="2400" dirty="0">
                <a:solidFill>
                  <a:schemeClr val="bg1"/>
                </a:solidFill>
              </a:rPr>
              <a:t>Hazard?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2"/>
          <p:cNvSpPr>
            <a:spLocks noChangeArrowheads="1"/>
          </p:cNvSpPr>
          <p:nvPr/>
        </p:nvSpPr>
        <p:spPr bwMode="auto">
          <a:xfrm>
            <a:off x="7162800" y="228600"/>
            <a:ext cx="2933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Photo courtesy: Michael Gong</a:t>
            </a:r>
          </a:p>
        </p:txBody>
      </p:sp>
      <p:sp>
        <p:nvSpPr>
          <p:cNvPr id="2" name="TextBox 1">
            <a:extLst>
              <a:ext uri="{FF2B5EF4-FFF2-40B4-BE49-F238E27FC236}">
                <a16:creationId xmlns:a16="http://schemas.microsoft.com/office/drawing/2014/main" id="{17D12FE3-0D99-9329-7DD5-CD0DAE408D6A}"/>
              </a:ext>
            </a:extLst>
          </p:cNvPr>
          <p:cNvSpPr txBox="1"/>
          <p:nvPr/>
        </p:nvSpPr>
        <p:spPr>
          <a:xfrm>
            <a:off x="4789299" y="1517192"/>
            <a:ext cx="4747002" cy="461665"/>
          </a:xfrm>
          <a:prstGeom prst="rect">
            <a:avLst/>
          </a:prstGeom>
          <a:noFill/>
        </p:spPr>
        <p:txBody>
          <a:bodyPr wrap="square" rtlCol="0">
            <a:spAutoFit/>
          </a:bodyPr>
          <a:lstStyle/>
          <a:p>
            <a:r>
              <a:rPr lang="en-US" sz="2400" dirty="0">
                <a:solidFill>
                  <a:schemeClr val="bg1"/>
                </a:solidFill>
              </a:rPr>
              <a:t>Recommendations?</a:t>
            </a:r>
          </a:p>
        </p:txBody>
      </p:sp>
    </p:spTree>
    <p:extLst>
      <p:ext uri="{BB962C8B-B14F-4D97-AF65-F5344CB8AC3E}">
        <p14:creationId xmlns:p14="http://schemas.microsoft.com/office/powerpoint/2010/main" val="176385689"/>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3A77C-6528-BFE7-74E4-2E358E5EBA8C}"/>
              </a:ext>
            </a:extLst>
          </p:cNvPr>
          <p:cNvSpPr>
            <a:spLocks noGrp="1"/>
          </p:cNvSpPr>
          <p:nvPr>
            <p:ph type="title"/>
          </p:nvPr>
        </p:nvSpPr>
        <p:spPr/>
        <p:txBody>
          <a:bodyPr/>
          <a:lstStyle/>
          <a:p>
            <a:r>
              <a:rPr lang="en-US" dirty="0"/>
              <a:t>Take Aways</a:t>
            </a:r>
          </a:p>
        </p:txBody>
      </p:sp>
      <p:sp>
        <p:nvSpPr>
          <p:cNvPr id="3" name="Content Placeholder 2">
            <a:extLst>
              <a:ext uri="{FF2B5EF4-FFF2-40B4-BE49-F238E27FC236}">
                <a16:creationId xmlns:a16="http://schemas.microsoft.com/office/drawing/2014/main" id="{ACCEEFE8-6A4D-1109-B4E7-1C0957F1F079}"/>
              </a:ext>
            </a:extLst>
          </p:cNvPr>
          <p:cNvSpPr>
            <a:spLocks noGrp="1"/>
          </p:cNvSpPr>
          <p:nvPr>
            <p:ph idx="1"/>
          </p:nvPr>
        </p:nvSpPr>
        <p:spPr/>
        <p:txBody>
          <a:bodyPr/>
          <a:lstStyle/>
          <a:p>
            <a:r>
              <a:rPr lang="en-US" dirty="0"/>
              <a:t>Ask Questions about oxygen alarms</a:t>
            </a:r>
          </a:p>
          <a:p>
            <a:endParaRPr lang="en-US" dirty="0"/>
          </a:p>
          <a:p>
            <a:r>
              <a:rPr lang="en-US" dirty="0"/>
              <a:t>Can you be sprayed or contact liquid nitrogen?</a:t>
            </a:r>
          </a:p>
          <a:p>
            <a:endParaRPr lang="en-US" dirty="0"/>
          </a:p>
          <a:p>
            <a:r>
              <a:rPr lang="en-US" dirty="0"/>
              <a:t>Is there safe egress to fresh air?</a:t>
            </a:r>
          </a:p>
          <a:p>
            <a:endParaRPr lang="en-US" dirty="0"/>
          </a:p>
          <a:p>
            <a:r>
              <a:rPr lang="en-US" dirty="0"/>
              <a:t>Are lines marked for content?</a:t>
            </a:r>
          </a:p>
        </p:txBody>
      </p:sp>
    </p:spTree>
    <p:extLst>
      <p:ext uri="{BB962C8B-B14F-4D97-AF65-F5344CB8AC3E}">
        <p14:creationId xmlns:p14="http://schemas.microsoft.com/office/powerpoint/2010/main" val="3051663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DA4B-7684-4FC3-94FA-04B0D5DA951D}"/>
              </a:ext>
            </a:extLst>
          </p:cNvPr>
          <p:cNvSpPr>
            <a:spLocks noGrp="1"/>
          </p:cNvSpPr>
          <p:nvPr>
            <p:ph type="title"/>
          </p:nvPr>
        </p:nvSpPr>
        <p:spPr>
          <a:xfrm>
            <a:off x="2075891" y="417419"/>
            <a:ext cx="4216020" cy="1253659"/>
          </a:xfrm>
        </p:spPr>
        <p:txBody>
          <a:bodyPr/>
          <a:lstStyle/>
          <a:p>
            <a:r>
              <a:rPr lang="en-US" dirty="0"/>
              <a:t>Summary</a:t>
            </a:r>
          </a:p>
        </p:txBody>
      </p:sp>
      <p:sp>
        <p:nvSpPr>
          <p:cNvPr id="3" name="Content Placeholder 2">
            <a:extLst>
              <a:ext uri="{FF2B5EF4-FFF2-40B4-BE49-F238E27FC236}">
                <a16:creationId xmlns:a16="http://schemas.microsoft.com/office/drawing/2014/main" id="{EAF5EA3A-02D1-4E37-A2AE-21E3FA803374}"/>
              </a:ext>
            </a:extLst>
          </p:cNvPr>
          <p:cNvSpPr>
            <a:spLocks noGrp="1"/>
          </p:cNvSpPr>
          <p:nvPr>
            <p:ph sz="half" idx="1"/>
          </p:nvPr>
        </p:nvSpPr>
        <p:spPr/>
        <p:txBody>
          <a:bodyPr>
            <a:normAutofit/>
          </a:bodyPr>
          <a:lstStyle/>
          <a:p>
            <a:r>
              <a:rPr lang="en-US" sz="2400" dirty="0"/>
              <a:t>Oxygen alarms personal and fixed</a:t>
            </a:r>
          </a:p>
          <a:p>
            <a:r>
              <a:rPr lang="en-US" sz="2400" dirty="0"/>
              <a:t>Ventilation</a:t>
            </a:r>
          </a:p>
          <a:p>
            <a:r>
              <a:rPr lang="en-US" sz="2400" dirty="0"/>
              <a:t>Signs for isolation valves</a:t>
            </a:r>
          </a:p>
          <a:p>
            <a:r>
              <a:rPr lang="en-US" sz="2400" dirty="0"/>
              <a:t>Procedures: startup, shutdown and emergency shutdown, </a:t>
            </a:r>
          </a:p>
          <a:p>
            <a:r>
              <a:rPr lang="en-US" sz="2400" dirty="0"/>
              <a:t>Respirator when uncertain air quality</a:t>
            </a:r>
          </a:p>
          <a:p>
            <a:r>
              <a:rPr lang="en-US" sz="2400" dirty="0"/>
              <a:t>Nitrogen vessel inspected and certified</a:t>
            </a:r>
          </a:p>
        </p:txBody>
      </p:sp>
      <p:pic>
        <p:nvPicPr>
          <p:cNvPr id="5" name="Picture 4">
            <a:extLst>
              <a:ext uri="{FF2B5EF4-FFF2-40B4-BE49-F238E27FC236}">
                <a16:creationId xmlns:a16="http://schemas.microsoft.com/office/drawing/2014/main" id="{A047AF41-782F-4085-B4F6-0315C4C4A576}"/>
              </a:ext>
            </a:extLst>
          </p:cNvPr>
          <p:cNvPicPr>
            <a:picLocks noChangeAspect="1"/>
          </p:cNvPicPr>
          <p:nvPr/>
        </p:nvPicPr>
        <p:blipFill>
          <a:blip r:embed="rId2"/>
          <a:stretch>
            <a:fillRect/>
          </a:stretch>
        </p:blipFill>
        <p:spPr>
          <a:xfrm>
            <a:off x="6291911" y="1935569"/>
            <a:ext cx="4735480" cy="3156986"/>
          </a:xfrm>
          <a:prstGeom prst="rect">
            <a:avLst/>
          </a:prstGeom>
        </p:spPr>
      </p:pic>
      <p:sp>
        <p:nvSpPr>
          <p:cNvPr id="6" name="TextBox 5">
            <a:extLst>
              <a:ext uri="{FF2B5EF4-FFF2-40B4-BE49-F238E27FC236}">
                <a16:creationId xmlns:a16="http://schemas.microsoft.com/office/drawing/2014/main" id="{72EA04D9-3AE9-438D-8C5F-7AF7730F76E5}"/>
              </a:ext>
            </a:extLst>
          </p:cNvPr>
          <p:cNvSpPr txBox="1"/>
          <p:nvPr/>
        </p:nvSpPr>
        <p:spPr>
          <a:xfrm>
            <a:off x="6977686" y="5507273"/>
            <a:ext cx="3160059" cy="400110"/>
          </a:xfrm>
          <a:prstGeom prst="rect">
            <a:avLst/>
          </a:prstGeom>
          <a:noFill/>
        </p:spPr>
        <p:txBody>
          <a:bodyPr wrap="square" rtlCol="0">
            <a:spAutoFit/>
          </a:bodyPr>
          <a:lstStyle/>
          <a:p>
            <a:r>
              <a:rPr lang="en-US" sz="2000" dirty="0"/>
              <a:t>Cryogenic Food Freezing</a:t>
            </a:r>
          </a:p>
        </p:txBody>
      </p:sp>
    </p:spTree>
    <p:extLst>
      <p:ext uri="{BB962C8B-B14F-4D97-AF65-F5344CB8AC3E}">
        <p14:creationId xmlns:p14="http://schemas.microsoft.com/office/powerpoint/2010/main" val="1655891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3A4B-ECCD-923C-0759-CC28FB85C99E}"/>
              </a:ext>
            </a:extLst>
          </p:cNvPr>
          <p:cNvSpPr>
            <a:spLocks noGrp="1"/>
          </p:cNvSpPr>
          <p:nvPr>
            <p:ph type="title"/>
          </p:nvPr>
        </p:nvSpPr>
        <p:spPr/>
        <p:txBody>
          <a:bodyPr/>
          <a:lstStyle/>
          <a:p>
            <a:r>
              <a:rPr lang="en-US" sz="4400" b="0" i="0" dirty="0">
                <a:solidFill>
                  <a:srgbClr val="000000"/>
                </a:solidFill>
                <a:effectLst/>
                <a:latin typeface="Calibri" panose="020F0502020204030204" pitchFamily="34" charset="0"/>
              </a:rPr>
              <a:t>What are Cryogenics</a:t>
            </a:r>
            <a:endParaRPr lang="en-US" dirty="0"/>
          </a:p>
        </p:txBody>
      </p:sp>
      <p:sp>
        <p:nvSpPr>
          <p:cNvPr id="3" name="Content Placeholder 2">
            <a:extLst>
              <a:ext uri="{FF2B5EF4-FFF2-40B4-BE49-F238E27FC236}">
                <a16:creationId xmlns:a16="http://schemas.microsoft.com/office/drawing/2014/main" id="{4B9401DC-A4F3-F1EE-1AC4-827D233AD8D1}"/>
              </a:ext>
            </a:extLst>
          </p:cNvPr>
          <p:cNvSpPr>
            <a:spLocks noGrp="1"/>
          </p:cNvSpPr>
          <p:nvPr>
            <p:ph sz="half" idx="1"/>
          </p:nvPr>
        </p:nvSpPr>
        <p:spPr/>
        <p:txBody>
          <a:bodyPr>
            <a:normAutofit/>
          </a:bodyPr>
          <a:lstStyle/>
          <a:p>
            <a:pPr algn="l">
              <a:buFont typeface="Arial" panose="020B0604020202020204" pitchFamily="34" charset="0"/>
              <a:buChar char="•"/>
            </a:pPr>
            <a:r>
              <a:rPr lang="en-US" sz="2400" b="0" i="0" dirty="0">
                <a:solidFill>
                  <a:srgbClr val="000000"/>
                </a:solidFill>
                <a:effectLst/>
                <a:latin typeface="Calibri" panose="020F0502020204030204" pitchFamily="34" charset="0"/>
              </a:rPr>
              <a:t>All cryogenic liquids are gases at room</a:t>
            </a:r>
            <a:br>
              <a:rPr lang="en-US" sz="2400" b="0" i="0" dirty="0">
                <a:solidFill>
                  <a:srgbClr val="000000"/>
                </a:solidFill>
                <a:effectLst/>
                <a:latin typeface="Calibri" panose="020F0502020204030204" pitchFamily="34" charset="0"/>
              </a:rPr>
            </a:br>
            <a:r>
              <a:rPr lang="en-US" sz="2400" b="0" i="0" dirty="0">
                <a:solidFill>
                  <a:srgbClr val="000000"/>
                </a:solidFill>
                <a:effectLst/>
                <a:latin typeface="Calibri" panose="020F0502020204030204" pitchFamily="34" charset="0"/>
              </a:rPr>
              <a:t>temperature and atmospheric pressure. </a:t>
            </a:r>
          </a:p>
          <a:p>
            <a:pPr algn="l">
              <a:buFont typeface="Arial" panose="020B0604020202020204" pitchFamily="34" charset="0"/>
              <a:buChar char="•"/>
            </a:pPr>
            <a:r>
              <a:rPr lang="en-US" sz="2400" b="0" i="0" dirty="0">
                <a:solidFill>
                  <a:srgbClr val="000000"/>
                </a:solidFill>
                <a:effectLst/>
                <a:latin typeface="Calibri" panose="020F0502020204030204" pitchFamily="34" charset="0"/>
              </a:rPr>
              <a:t>The gases are liquefied at very low temperature and high pressures. </a:t>
            </a:r>
          </a:p>
          <a:p>
            <a:pPr algn="l">
              <a:buFont typeface="Arial" panose="020B0604020202020204" pitchFamily="34" charset="0"/>
              <a:buChar char="•"/>
            </a:pPr>
            <a:r>
              <a:rPr lang="en-US" sz="2400" b="0" i="0" dirty="0">
                <a:solidFill>
                  <a:srgbClr val="000000"/>
                </a:solidFill>
                <a:effectLst/>
                <a:latin typeface="Calibri" panose="020F0502020204030204" pitchFamily="34" charset="0"/>
              </a:rPr>
              <a:t>Cryogenic liquids are materials with</a:t>
            </a:r>
            <a:br>
              <a:rPr lang="en-US" sz="2400" b="0" i="0" dirty="0">
                <a:solidFill>
                  <a:srgbClr val="000000"/>
                </a:solidFill>
                <a:effectLst/>
                <a:latin typeface="Calibri" panose="020F0502020204030204" pitchFamily="34" charset="0"/>
              </a:rPr>
            </a:br>
            <a:r>
              <a:rPr lang="en-US" sz="2400" b="0" i="0" dirty="0">
                <a:solidFill>
                  <a:srgbClr val="000000"/>
                </a:solidFill>
                <a:effectLst/>
                <a:latin typeface="Calibri" panose="020F0502020204030204" pitchFamily="34" charset="0"/>
              </a:rPr>
              <a:t>boiling points of less than 73 C (100 F).</a:t>
            </a:r>
          </a:p>
          <a:p>
            <a:endParaRPr lang="en-US" dirty="0"/>
          </a:p>
        </p:txBody>
      </p:sp>
      <p:pic>
        <p:nvPicPr>
          <p:cNvPr id="5" name="Content Placeholder 4">
            <a:extLst>
              <a:ext uri="{FF2B5EF4-FFF2-40B4-BE49-F238E27FC236}">
                <a16:creationId xmlns:a16="http://schemas.microsoft.com/office/drawing/2014/main" id="{08CB83A2-8156-9A95-CB88-89EBA68FAED6}"/>
              </a:ext>
            </a:extLst>
          </p:cNvPr>
          <p:cNvPicPr>
            <a:picLocks noGrp="1" noChangeAspect="1"/>
          </p:cNvPicPr>
          <p:nvPr>
            <p:ph sz="half" idx="2"/>
          </p:nvPr>
        </p:nvPicPr>
        <p:blipFill>
          <a:blip r:embed="rId2"/>
          <a:stretch>
            <a:fillRect/>
          </a:stretch>
        </p:blipFill>
        <p:spPr>
          <a:xfrm>
            <a:off x="7453312" y="3129756"/>
            <a:ext cx="2619375" cy="1743075"/>
          </a:xfrm>
          <a:prstGeom prst="rect">
            <a:avLst/>
          </a:prstGeom>
        </p:spPr>
      </p:pic>
    </p:spTree>
    <p:extLst>
      <p:ext uri="{BB962C8B-B14F-4D97-AF65-F5344CB8AC3E}">
        <p14:creationId xmlns:p14="http://schemas.microsoft.com/office/powerpoint/2010/main" val="3133820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3A4B-ECCD-923C-0759-CC28FB85C99E}"/>
              </a:ext>
            </a:extLst>
          </p:cNvPr>
          <p:cNvSpPr>
            <a:spLocks noGrp="1"/>
          </p:cNvSpPr>
          <p:nvPr>
            <p:ph type="title"/>
          </p:nvPr>
        </p:nvSpPr>
        <p:spPr/>
        <p:txBody>
          <a:bodyPr/>
          <a:lstStyle/>
          <a:p>
            <a:r>
              <a:rPr lang="en-US" sz="4400" b="0" i="0" dirty="0">
                <a:solidFill>
                  <a:srgbClr val="000000"/>
                </a:solidFill>
                <a:effectLst/>
                <a:latin typeface="Calibri" panose="020F0502020204030204" pitchFamily="34" charset="0"/>
              </a:rPr>
              <a:t>Properties</a:t>
            </a:r>
            <a:endParaRPr lang="en-US" dirty="0"/>
          </a:p>
        </p:txBody>
      </p:sp>
      <p:sp>
        <p:nvSpPr>
          <p:cNvPr id="3" name="Content Placeholder 2">
            <a:extLst>
              <a:ext uri="{FF2B5EF4-FFF2-40B4-BE49-F238E27FC236}">
                <a16:creationId xmlns:a16="http://schemas.microsoft.com/office/drawing/2014/main" id="{4B9401DC-A4F3-F1EE-1AC4-827D233AD8D1}"/>
              </a:ext>
            </a:extLst>
          </p:cNvPr>
          <p:cNvSpPr>
            <a:spLocks noGrp="1"/>
          </p:cNvSpPr>
          <p:nvPr>
            <p:ph sz="half" idx="1"/>
          </p:nvPr>
        </p:nvSpPr>
        <p:spPr/>
        <p:txBody>
          <a:bodyPr>
            <a:normAutofit/>
          </a:bodyPr>
          <a:lstStyle/>
          <a:p>
            <a:r>
              <a:rPr lang="en-US" b="0" i="0" dirty="0">
                <a:solidFill>
                  <a:srgbClr val="000000"/>
                </a:solidFill>
                <a:effectLst/>
                <a:latin typeface="Calibri" panose="020F0502020204030204" pitchFamily="34" charset="0"/>
              </a:rPr>
              <a:t>Extremely cold in liquid state</a:t>
            </a:r>
            <a:br>
              <a:rPr lang="en-US" dirty="0"/>
            </a:br>
            <a:endParaRPr lang="en-US" dirty="0"/>
          </a:p>
          <a:p>
            <a:r>
              <a:rPr lang="en-US" b="0" i="0" dirty="0">
                <a:solidFill>
                  <a:srgbClr val="000000"/>
                </a:solidFill>
                <a:effectLst/>
                <a:latin typeface="Calibri" panose="020F0502020204030204" pitchFamily="34" charset="0"/>
              </a:rPr>
              <a:t>Small quantities of liquid may expand to large volumes of gas</a:t>
            </a:r>
          </a:p>
          <a:p>
            <a:endParaRPr lang="en-US" sz="2800" b="0" i="0" dirty="0">
              <a:solidFill>
                <a:srgbClr val="000000"/>
              </a:solidFill>
              <a:effectLst/>
              <a:latin typeface="Calibri" panose="020F0502020204030204" pitchFamily="34" charset="0"/>
            </a:endParaRPr>
          </a:p>
          <a:p>
            <a:r>
              <a:rPr lang="en-US" sz="2800" b="0" i="0" dirty="0">
                <a:solidFill>
                  <a:srgbClr val="000000"/>
                </a:solidFill>
                <a:effectLst/>
                <a:latin typeface="Calibri" panose="020F0502020204030204" pitchFamily="34" charset="0"/>
              </a:rPr>
              <a:t>Expansion Ratio, (liquid to gas) 1 to 694</a:t>
            </a:r>
          </a:p>
          <a:p>
            <a:endParaRPr lang="en-US" dirty="0"/>
          </a:p>
        </p:txBody>
      </p:sp>
      <p:pic>
        <p:nvPicPr>
          <p:cNvPr id="5" name="Content Placeholder 4">
            <a:extLst>
              <a:ext uri="{FF2B5EF4-FFF2-40B4-BE49-F238E27FC236}">
                <a16:creationId xmlns:a16="http://schemas.microsoft.com/office/drawing/2014/main" id="{93A7DD00-76E6-8014-7D2E-B959A716EB4B}"/>
              </a:ext>
            </a:extLst>
          </p:cNvPr>
          <p:cNvPicPr>
            <a:picLocks noGrp="1" noChangeAspect="1"/>
          </p:cNvPicPr>
          <p:nvPr>
            <p:ph sz="half" idx="2"/>
          </p:nvPr>
        </p:nvPicPr>
        <p:blipFill>
          <a:blip r:embed="rId2"/>
          <a:stretch>
            <a:fillRect/>
          </a:stretch>
        </p:blipFill>
        <p:spPr>
          <a:xfrm>
            <a:off x="6993209" y="1690688"/>
            <a:ext cx="2781300" cy="1647825"/>
          </a:xfrm>
          <a:prstGeom prst="rect">
            <a:avLst/>
          </a:prstGeom>
        </p:spPr>
      </p:pic>
    </p:spTree>
    <p:extLst>
      <p:ext uri="{BB962C8B-B14F-4D97-AF65-F5344CB8AC3E}">
        <p14:creationId xmlns:p14="http://schemas.microsoft.com/office/powerpoint/2010/main" val="1253607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3A4B-ECCD-923C-0759-CC28FB85C99E}"/>
              </a:ext>
            </a:extLst>
          </p:cNvPr>
          <p:cNvSpPr>
            <a:spLocks noGrp="1"/>
          </p:cNvSpPr>
          <p:nvPr>
            <p:ph type="title"/>
          </p:nvPr>
        </p:nvSpPr>
        <p:spPr/>
        <p:txBody>
          <a:bodyPr/>
          <a:lstStyle/>
          <a:p>
            <a:r>
              <a:rPr lang="en-US" sz="4400" b="0" i="0" dirty="0">
                <a:solidFill>
                  <a:srgbClr val="000000"/>
                </a:solidFill>
                <a:effectLst/>
                <a:latin typeface="Calibri" panose="020F0502020204030204" pitchFamily="34" charset="0"/>
              </a:rPr>
              <a:t>Common Cryogenics</a:t>
            </a:r>
            <a:endParaRPr lang="en-US" dirty="0"/>
          </a:p>
        </p:txBody>
      </p:sp>
      <p:sp>
        <p:nvSpPr>
          <p:cNvPr id="3" name="Content Placeholder 2">
            <a:extLst>
              <a:ext uri="{FF2B5EF4-FFF2-40B4-BE49-F238E27FC236}">
                <a16:creationId xmlns:a16="http://schemas.microsoft.com/office/drawing/2014/main" id="{4B9401DC-A4F3-F1EE-1AC4-827D233AD8D1}"/>
              </a:ext>
            </a:extLst>
          </p:cNvPr>
          <p:cNvSpPr>
            <a:spLocks noGrp="1"/>
          </p:cNvSpPr>
          <p:nvPr>
            <p:ph sz="half" idx="1"/>
          </p:nvPr>
        </p:nvSpPr>
        <p:spPr/>
        <p:txBody>
          <a:bodyPr>
            <a:normAutofit/>
          </a:bodyPr>
          <a:lstStyle/>
          <a:p>
            <a:pPr algn="l">
              <a:buFont typeface="Arial" panose="020B0604020202020204" pitchFamily="34" charset="0"/>
              <a:buChar char="•"/>
            </a:pPr>
            <a:r>
              <a:rPr lang="en-US" b="0" i="0" dirty="0">
                <a:solidFill>
                  <a:srgbClr val="000000"/>
                </a:solidFill>
                <a:effectLst/>
                <a:latin typeface="Calibri" panose="020F0502020204030204" pitchFamily="34" charset="0"/>
              </a:rPr>
              <a:t>Liquid Nitrogen</a:t>
            </a:r>
          </a:p>
          <a:p>
            <a:pPr algn="l">
              <a:buFont typeface="Arial" panose="020B0604020202020204" pitchFamily="34" charset="0"/>
              <a:buChar char="•"/>
            </a:pPr>
            <a:r>
              <a:rPr lang="en-US" b="0" i="0" dirty="0">
                <a:solidFill>
                  <a:srgbClr val="000000"/>
                </a:solidFill>
                <a:effectLst/>
                <a:latin typeface="Calibri" panose="020F0502020204030204" pitchFamily="34" charset="0"/>
              </a:rPr>
              <a:t>Liquid Helium</a:t>
            </a:r>
          </a:p>
          <a:p>
            <a:pPr algn="l">
              <a:buFont typeface="Arial" panose="020B0604020202020204" pitchFamily="34" charset="0"/>
              <a:buChar char="•"/>
            </a:pPr>
            <a:r>
              <a:rPr lang="en-US" b="0" i="0" dirty="0">
                <a:solidFill>
                  <a:srgbClr val="000000"/>
                </a:solidFill>
                <a:effectLst/>
                <a:latin typeface="Calibri" panose="020F0502020204030204" pitchFamily="34" charset="0"/>
              </a:rPr>
              <a:t>Dry Ice (Carbon Dioxide)</a:t>
            </a:r>
          </a:p>
          <a:p>
            <a:endParaRPr lang="en-US" dirty="0"/>
          </a:p>
        </p:txBody>
      </p:sp>
      <p:pic>
        <p:nvPicPr>
          <p:cNvPr id="5" name="Content Placeholder 4">
            <a:extLst>
              <a:ext uri="{FF2B5EF4-FFF2-40B4-BE49-F238E27FC236}">
                <a16:creationId xmlns:a16="http://schemas.microsoft.com/office/drawing/2014/main" id="{24FAEF38-32EA-E7E9-BD4A-641A36D8C553}"/>
              </a:ext>
            </a:extLst>
          </p:cNvPr>
          <p:cNvPicPr>
            <a:picLocks noGrp="1" noChangeAspect="1"/>
          </p:cNvPicPr>
          <p:nvPr>
            <p:ph sz="half" idx="2"/>
          </p:nvPr>
        </p:nvPicPr>
        <p:blipFill>
          <a:blip r:embed="rId2"/>
          <a:stretch>
            <a:fillRect/>
          </a:stretch>
        </p:blipFill>
        <p:spPr>
          <a:xfrm>
            <a:off x="7185682" y="1976166"/>
            <a:ext cx="2619375" cy="1743075"/>
          </a:xfrm>
          <a:prstGeom prst="rect">
            <a:avLst/>
          </a:prstGeom>
        </p:spPr>
      </p:pic>
    </p:spTree>
    <p:extLst>
      <p:ext uri="{BB962C8B-B14F-4D97-AF65-F5344CB8AC3E}">
        <p14:creationId xmlns:p14="http://schemas.microsoft.com/office/powerpoint/2010/main" val="2950199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3A4B-ECCD-923C-0759-CC28FB85C99E}"/>
              </a:ext>
            </a:extLst>
          </p:cNvPr>
          <p:cNvSpPr>
            <a:spLocks noGrp="1"/>
          </p:cNvSpPr>
          <p:nvPr>
            <p:ph type="title"/>
          </p:nvPr>
        </p:nvSpPr>
        <p:spPr/>
        <p:txBody>
          <a:bodyPr/>
          <a:lstStyle/>
          <a:p>
            <a:r>
              <a:rPr lang="en-US" sz="4400" b="0" i="0" dirty="0">
                <a:solidFill>
                  <a:srgbClr val="000000"/>
                </a:solidFill>
                <a:effectLst/>
                <a:latin typeface="Calibri" panose="020F0502020204030204" pitchFamily="34" charset="0"/>
              </a:rPr>
              <a:t>Liquid Nitrogen </a:t>
            </a:r>
            <a:endParaRPr lang="en-US" dirty="0"/>
          </a:p>
        </p:txBody>
      </p:sp>
      <p:sp>
        <p:nvSpPr>
          <p:cNvPr id="3" name="Content Placeholder 2">
            <a:extLst>
              <a:ext uri="{FF2B5EF4-FFF2-40B4-BE49-F238E27FC236}">
                <a16:creationId xmlns:a16="http://schemas.microsoft.com/office/drawing/2014/main" id="{4B9401DC-A4F3-F1EE-1AC4-827D233AD8D1}"/>
              </a:ext>
            </a:extLst>
          </p:cNvPr>
          <p:cNvSpPr>
            <a:spLocks noGrp="1"/>
          </p:cNvSpPr>
          <p:nvPr>
            <p:ph sz="half" idx="1"/>
          </p:nvPr>
        </p:nvSpPr>
        <p:spPr/>
        <p:txBody>
          <a:bodyPr>
            <a:normAutofit fontScale="25000" lnSpcReduction="20000"/>
          </a:bodyPr>
          <a:lstStyle/>
          <a:p>
            <a:pPr algn="l">
              <a:buFont typeface="Arial" panose="020B0604020202020204" pitchFamily="34" charset="0"/>
              <a:buChar char="•"/>
            </a:pPr>
            <a:r>
              <a:rPr lang="en-US" sz="9600" b="0" i="0" dirty="0">
                <a:solidFill>
                  <a:srgbClr val="000000"/>
                </a:solidFill>
                <a:effectLst/>
                <a:latin typeface="Calibri" panose="020F0502020204030204" pitchFamily="34" charset="0"/>
              </a:rPr>
              <a:t>Liquid Nitrogen is heavier than air, inert, colorless, non-corrosive, non-flammable, and extremely cold.</a:t>
            </a:r>
          </a:p>
          <a:p>
            <a:pPr algn="l">
              <a:buFont typeface="Arial" panose="020B0604020202020204" pitchFamily="34" charset="0"/>
              <a:buChar char="•"/>
            </a:pPr>
            <a:r>
              <a:rPr lang="en-US" sz="9600" b="0" i="0" dirty="0">
                <a:solidFill>
                  <a:srgbClr val="000000"/>
                </a:solidFill>
                <a:effectLst/>
                <a:latin typeface="Calibri" panose="020F0502020204030204" pitchFamily="34" charset="0"/>
              </a:rPr>
              <a:t>Boiling Point at 1atm is -195.8C/-320.4F/77K</a:t>
            </a:r>
          </a:p>
          <a:p>
            <a:pPr algn="l">
              <a:buFont typeface="Arial" panose="020B0604020202020204" pitchFamily="34" charset="0"/>
              <a:buChar char="•"/>
            </a:pPr>
            <a:r>
              <a:rPr lang="en-US" sz="9600" b="0" i="0" dirty="0">
                <a:solidFill>
                  <a:srgbClr val="000000"/>
                </a:solidFill>
                <a:effectLst/>
                <a:latin typeface="Calibri" panose="020F0502020204030204" pitchFamily="34" charset="0"/>
              </a:rPr>
              <a:t>Under certain conditions, nitrogen can react violently with lithium, neodymium, titanium</a:t>
            </a:r>
            <a:br>
              <a:rPr lang="en-US" sz="9600" b="0" i="0" dirty="0">
                <a:solidFill>
                  <a:srgbClr val="000000"/>
                </a:solidFill>
                <a:effectLst/>
                <a:latin typeface="Calibri" panose="020F0502020204030204" pitchFamily="34" charset="0"/>
              </a:rPr>
            </a:br>
            <a:r>
              <a:rPr lang="en-US" sz="9600" b="0" i="0" dirty="0">
                <a:solidFill>
                  <a:srgbClr val="000000"/>
                </a:solidFill>
                <a:effectLst/>
                <a:latin typeface="Calibri" panose="020F0502020204030204" pitchFamily="34" charset="0"/>
              </a:rPr>
              <a:t>(above 1472F/800C), and magnesium to form nitrides. </a:t>
            </a:r>
          </a:p>
          <a:p>
            <a:br>
              <a:rPr lang="en-US" dirty="0"/>
            </a:br>
            <a:endParaRPr lang="en-US" dirty="0"/>
          </a:p>
        </p:txBody>
      </p:sp>
      <p:pic>
        <p:nvPicPr>
          <p:cNvPr id="5" name="Content Placeholder 4">
            <a:extLst>
              <a:ext uri="{FF2B5EF4-FFF2-40B4-BE49-F238E27FC236}">
                <a16:creationId xmlns:a16="http://schemas.microsoft.com/office/drawing/2014/main" id="{78A477F8-7905-3C68-18CE-0251DD144710}"/>
              </a:ext>
            </a:extLst>
          </p:cNvPr>
          <p:cNvPicPr>
            <a:picLocks noGrp="1" noChangeAspect="1"/>
          </p:cNvPicPr>
          <p:nvPr>
            <p:ph sz="half" idx="2"/>
          </p:nvPr>
        </p:nvPicPr>
        <p:blipFill>
          <a:blip r:embed="rId2"/>
          <a:stretch>
            <a:fillRect/>
          </a:stretch>
        </p:blipFill>
        <p:spPr>
          <a:xfrm>
            <a:off x="6488633" y="897731"/>
            <a:ext cx="3188767" cy="4351338"/>
          </a:xfrm>
          <a:prstGeom prst="rect">
            <a:avLst/>
          </a:prstGeom>
        </p:spPr>
      </p:pic>
    </p:spTree>
    <p:extLst>
      <p:ext uri="{BB962C8B-B14F-4D97-AF65-F5344CB8AC3E}">
        <p14:creationId xmlns:p14="http://schemas.microsoft.com/office/powerpoint/2010/main" val="4010333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93290-206A-0EEA-A639-D60B809364C0}"/>
              </a:ext>
            </a:extLst>
          </p:cNvPr>
          <p:cNvSpPr>
            <a:spLocks noGrp="1"/>
          </p:cNvSpPr>
          <p:nvPr>
            <p:ph type="title"/>
          </p:nvPr>
        </p:nvSpPr>
        <p:spPr/>
        <p:txBody>
          <a:bodyPr/>
          <a:lstStyle/>
          <a:p>
            <a:r>
              <a:rPr lang="en-US" dirty="0"/>
              <a:t>Hazards</a:t>
            </a:r>
          </a:p>
        </p:txBody>
      </p:sp>
      <p:sp>
        <p:nvSpPr>
          <p:cNvPr id="3" name="Content Placeholder 2">
            <a:extLst>
              <a:ext uri="{FF2B5EF4-FFF2-40B4-BE49-F238E27FC236}">
                <a16:creationId xmlns:a16="http://schemas.microsoft.com/office/drawing/2014/main" id="{F1ED6EE5-7A4A-3A24-B65F-341B6571B700}"/>
              </a:ext>
            </a:extLst>
          </p:cNvPr>
          <p:cNvSpPr>
            <a:spLocks noGrp="1"/>
          </p:cNvSpPr>
          <p:nvPr>
            <p:ph sz="half" idx="1"/>
          </p:nvPr>
        </p:nvSpPr>
        <p:spPr/>
        <p:txBody>
          <a:bodyPr/>
          <a:lstStyle/>
          <a:p>
            <a:pPr algn="l">
              <a:buFont typeface="Arial" panose="020B0604020202020204" pitchFamily="34" charset="0"/>
              <a:buChar char="•"/>
            </a:pPr>
            <a:r>
              <a:rPr lang="en-US" b="0" i="0" dirty="0">
                <a:solidFill>
                  <a:srgbClr val="000000"/>
                </a:solidFill>
                <a:effectLst/>
                <a:latin typeface="Calibri" panose="020F0502020204030204" pitchFamily="34" charset="0"/>
              </a:rPr>
              <a:t>Extreme Cold - Frostbite</a:t>
            </a:r>
          </a:p>
          <a:p>
            <a:pPr algn="l">
              <a:buFont typeface="Arial" panose="020B0604020202020204" pitchFamily="34" charset="0"/>
              <a:buChar char="•"/>
            </a:pPr>
            <a:r>
              <a:rPr lang="en-US" b="0" i="0" dirty="0">
                <a:solidFill>
                  <a:srgbClr val="000000"/>
                </a:solidFill>
                <a:effectLst/>
                <a:latin typeface="Calibri" panose="020F0502020204030204" pitchFamily="34" charset="0"/>
              </a:rPr>
              <a:t>Oxygen Deficiency - Asphyxiation</a:t>
            </a:r>
          </a:p>
          <a:p>
            <a:pPr algn="l">
              <a:buFont typeface="Arial" panose="020B0604020202020204" pitchFamily="34" charset="0"/>
              <a:buChar char="•"/>
            </a:pPr>
            <a:r>
              <a:rPr lang="en-US" b="0" i="0" dirty="0">
                <a:solidFill>
                  <a:srgbClr val="000000"/>
                </a:solidFill>
                <a:effectLst/>
                <a:latin typeface="Calibri" panose="020F0502020204030204" pitchFamily="34" charset="0"/>
              </a:rPr>
              <a:t>Over Pressurization - Physical Injury</a:t>
            </a:r>
          </a:p>
          <a:p>
            <a:pPr marL="0" indent="0">
              <a:buNone/>
            </a:pPr>
            <a:br>
              <a:rPr lang="en-US" dirty="0"/>
            </a:br>
            <a:endParaRPr lang="en-US" dirty="0"/>
          </a:p>
        </p:txBody>
      </p:sp>
      <p:pic>
        <p:nvPicPr>
          <p:cNvPr id="5" name="Content Placeholder 4">
            <a:extLst>
              <a:ext uri="{FF2B5EF4-FFF2-40B4-BE49-F238E27FC236}">
                <a16:creationId xmlns:a16="http://schemas.microsoft.com/office/drawing/2014/main" id="{A277CE25-EC79-C6E5-77ED-FE9B941D0DBF}"/>
              </a:ext>
            </a:extLst>
          </p:cNvPr>
          <p:cNvPicPr>
            <a:picLocks noGrp="1" noChangeAspect="1"/>
          </p:cNvPicPr>
          <p:nvPr>
            <p:ph sz="half" idx="2"/>
          </p:nvPr>
        </p:nvPicPr>
        <p:blipFill>
          <a:blip r:embed="rId2"/>
          <a:stretch>
            <a:fillRect/>
          </a:stretch>
        </p:blipFill>
        <p:spPr>
          <a:xfrm>
            <a:off x="6397058" y="1507515"/>
            <a:ext cx="4717304" cy="4998611"/>
          </a:xfrm>
          <a:prstGeom prst="rect">
            <a:avLst/>
          </a:prstGeom>
        </p:spPr>
      </p:pic>
    </p:spTree>
    <p:extLst>
      <p:ext uri="{BB962C8B-B14F-4D97-AF65-F5344CB8AC3E}">
        <p14:creationId xmlns:p14="http://schemas.microsoft.com/office/powerpoint/2010/main" val="1554148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6FB50-98B2-FC1B-D970-1FFA66955A7F}"/>
              </a:ext>
            </a:extLst>
          </p:cNvPr>
          <p:cNvSpPr>
            <a:spLocks noGrp="1"/>
          </p:cNvSpPr>
          <p:nvPr>
            <p:ph type="title"/>
          </p:nvPr>
        </p:nvSpPr>
        <p:spPr/>
        <p:txBody>
          <a:bodyPr/>
          <a:lstStyle/>
          <a:p>
            <a:r>
              <a:rPr lang="en-US" dirty="0"/>
              <a:t>Exposure </a:t>
            </a:r>
          </a:p>
        </p:txBody>
      </p:sp>
      <p:sp>
        <p:nvSpPr>
          <p:cNvPr id="3" name="Content Placeholder 2">
            <a:extLst>
              <a:ext uri="{FF2B5EF4-FFF2-40B4-BE49-F238E27FC236}">
                <a16:creationId xmlns:a16="http://schemas.microsoft.com/office/drawing/2014/main" id="{34CE7F69-82B8-48C8-380E-DD0B25465E80}"/>
              </a:ext>
            </a:extLst>
          </p:cNvPr>
          <p:cNvSpPr>
            <a:spLocks noGrp="1"/>
          </p:cNvSpPr>
          <p:nvPr>
            <p:ph sz="half" idx="1"/>
          </p:nvPr>
        </p:nvSpPr>
        <p:spPr/>
        <p:txBody>
          <a:bodyPr>
            <a:normAutofit/>
          </a:bodyPr>
          <a:lstStyle/>
          <a:p>
            <a:pPr algn="l">
              <a:buFont typeface="Arial" panose="020B0604020202020204" pitchFamily="34" charset="0"/>
              <a:buChar char="•"/>
            </a:pPr>
            <a:r>
              <a:rPr lang="en-US" b="0" i="0" dirty="0">
                <a:solidFill>
                  <a:srgbClr val="000000"/>
                </a:solidFill>
                <a:effectLst/>
                <a:latin typeface="Calibri" panose="020F0502020204030204" pitchFamily="34" charset="0"/>
              </a:rPr>
              <a:t>Directly touching the liquid with your skin</a:t>
            </a:r>
          </a:p>
          <a:p>
            <a:pPr algn="l">
              <a:buFont typeface="Arial" panose="020B0604020202020204" pitchFamily="34" charset="0"/>
              <a:buChar char="•"/>
            </a:pPr>
            <a:r>
              <a:rPr lang="en-US" b="0" i="0" dirty="0">
                <a:solidFill>
                  <a:srgbClr val="000000"/>
                </a:solidFill>
                <a:effectLst/>
                <a:latin typeface="Calibri" panose="020F0502020204030204" pitchFamily="34" charset="0"/>
              </a:rPr>
              <a:t>Indirectly touching something cooled by the cryogenic liquid like a metal transfer line</a:t>
            </a:r>
          </a:p>
          <a:p>
            <a:pPr algn="l">
              <a:buFont typeface="Arial" panose="020B0604020202020204" pitchFamily="34" charset="0"/>
              <a:buChar char="•"/>
            </a:pPr>
            <a:r>
              <a:rPr lang="en-US" b="0" i="0" dirty="0">
                <a:solidFill>
                  <a:srgbClr val="000000"/>
                </a:solidFill>
                <a:effectLst/>
                <a:latin typeface="Calibri" panose="020F0502020204030204" pitchFamily="34" charset="0"/>
              </a:rPr>
              <a:t>Indirectly by exposing skin or eyes to the cold gas coming out of a pressure relief valve at the</a:t>
            </a:r>
            <a:br>
              <a:rPr lang="en-US" b="0" i="0" dirty="0">
                <a:solidFill>
                  <a:srgbClr val="000000"/>
                </a:solidFill>
                <a:effectLst/>
                <a:latin typeface="Calibri" panose="020F0502020204030204" pitchFamily="34" charset="0"/>
              </a:rPr>
            </a:br>
            <a:r>
              <a:rPr lang="en-US" b="0" i="0" dirty="0">
                <a:solidFill>
                  <a:srgbClr val="000000"/>
                </a:solidFill>
                <a:effectLst/>
                <a:latin typeface="Calibri" panose="020F0502020204030204" pitchFamily="34" charset="0"/>
              </a:rPr>
              <a:t>end of a transfer line</a:t>
            </a:r>
          </a:p>
          <a:p>
            <a:endParaRPr lang="en-US" dirty="0"/>
          </a:p>
        </p:txBody>
      </p:sp>
      <p:pic>
        <p:nvPicPr>
          <p:cNvPr id="5" name="Content Placeholder 4">
            <a:extLst>
              <a:ext uri="{FF2B5EF4-FFF2-40B4-BE49-F238E27FC236}">
                <a16:creationId xmlns:a16="http://schemas.microsoft.com/office/drawing/2014/main" id="{E469050F-47A5-0653-F1DF-33A388116E41}"/>
              </a:ext>
            </a:extLst>
          </p:cNvPr>
          <p:cNvPicPr>
            <a:picLocks noGrp="1" noChangeAspect="1"/>
          </p:cNvPicPr>
          <p:nvPr>
            <p:ph sz="half" idx="2"/>
          </p:nvPr>
        </p:nvPicPr>
        <p:blipFill>
          <a:blip r:embed="rId2"/>
          <a:stretch>
            <a:fillRect/>
          </a:stretch>
        </p:blipFill>
        <p:spPr>
          <a:xfrm>
            <a:off x="7258756" y="1497051"/>
            <a:ext cx="4471863" cy="2504243"/>
          </a:xfrm>
          <a:prstGeom prst="rect">
            <a:avLst/>
          </a:prstGeom>
        </p:spPr>
      </p:pic>
    </p:spTree>
    <p:extLst>
      <p:ext uri="{BB962C8B-B14F-4D97-AF65-F5344CB8AC3E}">
        <p14:creationId xmlns:p14="http://schemas.microsoft.com/office/powerpoint/2010/main" val="3738871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1240</Words>
  <Application>Microsoft Office PowerPoint</Application>
  <PresentationFormat>Widescreen</PresentationFormat>
  <Paragraphs>175</Paragraphs>
  <Slides>35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Benton Sans</vt:lpstr>
      <vt:lpstr>Calibri</vt:lpstr>
      <vt:lpstr>Roboto</vt:lpstr>
      <vt:lpstr>Office Theme</vt:lpstr>
      <vt:lpstr>Liquid Nitrogen Safety</vt:lpstr>
      <vt:lpstr>Objectives</vt:lpstr>
      <vt:lpstr>Clean Air Paradox</vt:lpstr>
      <vt:lpstr>What are Cryogenics</vt:lpstr>
      <vt:lpstr>Properties</vt:lpstr>
      <vt:lpstr>Common Cryogenics</vt:lpstr>
      <vt:lpstr>Liquid Nitrogen </vt:lpstr>
      <vt:lpstr>Hazards</vt:lpstr>
      <vt:lpstr>Exposure </vt:lpstr>
      <vt:lpstr>Extreme Cold Hazards</vt:lpstr>
      <vt:lpstr>Oxygen Deficiency (Asphyxiation)  </vt:lpstr>
      <vt:lpstr>Over Pressurization – Hazard</vt:lpstr>
      <vt:lpstr>Cryogen Safety Guidelines</vt:lpstr>
      <vt:lpstr>Cryogen Safety Guidelines</vt:lpstr>
      <vt:lpstr>Knowledge Check</vt:lpstr>
      <vt:lpstr>Knowledge Check</vt:lpstr>
      <vt:lpstr>2016 Death</vt:lpstr>
      <vt:lpstr>Citation</vt:lpstr>
      <vt:lpstr>Nov 2018</vt:lpstr>
      <vt:lpstr>2020 Death</vt:lpstr>
      <vt:lpstr>OSHA</vt:lpstr>
      <vt:lpstr>Citation General Duty </vt:lpstr>
      <vt:lpstr>Nitrogen</vt:lpstr>
      <vt:lpstr>CGA-Liquid Nitrogen Safety</vt:lpstr>
      <vt:lpstr>CGA-Liquid Nitrogen Safety</vt:lpstr>
      <vt:lpstr>CGA-Liquid Nitrogen Safety</vt:lpstr>
      <vt:lpstr>Cool Concrete With Liquid Nitrogen Injection </vt:lpstr>
      <vt:lpstr>Concrete &amp; Temperature</vt:lpstr>
      <vt:lpstr>Knowledge Check</vt:lpstr>
      <vt:lpstr>Knowledge Check</vt:lpstr>
      <vt:lpstr>PowerPoint Presentation</vt:lpstr>
      <vt:lpstr>PowerPoint Presentation</vt:lpstr>
      <vt:lpstr>PowerPoint Presentation</vt:lpstr>
      <vt:lpstr>Take Aways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Cyrogenic Safety</dc:title>
  <dc:creator>john newquist</dc:creator>
  <cp:lastModifiedBy>john newquist</cp:lastModifiedBy>
  <cp:revision>20</cp:revision>
  <dcterms:created xsi:type="dcterms:W3CDTF">2022-08-05T15:32:37Z</dcterms:created>
  <dcterms:modified xsi:type="dcterms:W3CDTF">2022-08-10T17:58:59Z</dcterms:modified>
</cp:coreProperties>
</file>